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352" r:id="rId3"/>
    <p:sldId id="420" r:id="rId4"/>
    <p:sldId id="333" r:id="rId5"/>
    <p:sldId id="424" r:id="rId6"/>
    <p:sldId id="409" r:id="rId7"/>
    <p:sldId id="410" r:id="rId8"/>
    <p:sldId id="404" r:id="rId9"/>
    <p:sldId id="405" r:id="rId10"/>
    <p:sldId id="478" r:id="rId11"/>
    <p:sldId id="281" r:id="rId12"/>
    <p:sldId id="419" r:id="rId13"/>
    <p:sldId id="327" r:id="rId14"/>
    <p:sldId id="418" r:id="rId15"/>
    <p:sldId id="332" r:id="rId16"/>
    <p:sldId id="431" r:id="rId17"/>
    <p:sldId id="477" r:id="rId18"/>
    <p:sldId id="428" r:id="rId19"/>
    <p:sldId id="425" r:id="rId20"/>
    <p:sldId id="426" r:id="rId21"/>
    <p:sldId id="429" r:id="rId22"/>
    <p:sldId id="430" r:id="rId23"/>
    <p:sldId id="402" r:id="rId24"/>
    <p:sldId id="421" r:id="rId25"/>
    <p:sldId id="422" r:id="rId26"/>
    <p:sldId id="427" r:id="rId27"/>
    <p:sldId id="423" r:id="rId28"/>
    <p:sldId id="266" r:id="rId29"/>
    <p:sldId id="368" r:id="rId30"/>
    <p:sldId id="408" r:id="rId31"/>
    <p:sldId id="432" r:id="rId32"/>
    <p:sldId id="475" r:id="rId33"/>
    <p:sldId id="401" r:id="rId34"/>
    <p:sldId id="354" r:id="rId35"/>
    <p:sldId id="414" r:id="rId36"/>
    <p:sldId id="415" r:id="rId37"/>
    <p:sldId id="360" r:id="rId38"/>
    <p:sldId id="346" r:id="rId39"/>
    <p:sldId id="442" r:id="rId40"/>
    <p:sldId id="474" r:id="rId41"/>
    <p:sldId id="476" r:id="rId42"/>
    <p:sldId id="473" r:id="rId43"/>
    <p:sldId id="472" r:id="rId44"/>
    <p:sldId id="444" r:id="rId45"/>
    <p:sldId id="445" r:id="rId46"/>
    <p:sldId id="453" r:id="rId47"/>
    <p:sldId id="450" r:id="rId48"/>
    <p:sldId id="452" r:id="rId49"/>
    <p:sldId id="451" r:id="rId50"/>
    <p:sldId id="468" r:id="rId51"/>
    <p:sldId id="454" r:id="rId52"/>
    <p:sldId id="457" r:id="rId53"/>
    <p:sldId id="412" r:id="rId54"/>
    <p:sldId id="459" r:id="rId55"/>
    <p:sldId id="461" r:id="rId56"/>
    <p:sldId id="462" r:id="rId57"/>
    <p:sldId id="460" r:id="rId58"/>
    <p:sldId id="463" r:id="rId59"/>
    <p:sldId id="464" r:id="rId60"/>
    <p:sldId id="465" r:id="rId61"/>
    <p:sldId id="456" r:id="rId62"/>
    <p:sldId id="467" r:id="rId63"/>
    <p:sldId id="455" r:id="rId64"/>
    <p:sldId id="469" r:id="rId65"/>
    <p:sldId id="470" r:id="rId66"/>
    <p:sldId id="471" r:id="rId67"/>
    <p:sldId id="337" r:id="rId68"/>
    <p:sldId id="330" r:id="rId69"/>
    <p:sldId id="433" r:id="rId70"/>
    <p:sldId id="441" r:id="rId71"/>
    <p:sldId id="440" r:id="rId72"/>
    <p:sldId id="439" r:id="rId73"/>
    <p:sldId id="438" r:id="rId74"/>
    <p:sldId id="437" r:id="rId75"/>
    <p:sldId id="436" r:id="rId76"/>
    <p:sldId id="435" r:id="rId77"/>
    <p:sldId id="434" r:id="rId78"/>
    <p:sldId id="324" r:id="rId79"/>
    <p:sldId id="416" r:id="rId8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92832" autoAdjust="0"/>
  </p:normalViewPr>
  <p:slideViewPr>
    <p:cSldViewPr>
      <p:cViewPr varScale="1">
        <p:scale>
          <a:sx n="68" d="100"/>
          <a:sy n="68" d="100"/>
        </p:scale>
        <p:origin x="-1470" y="-90"/>
      </p:cViewPr>
      <p:guideLst>
        <p:guide orient="horz" pos="2160"/>
        <p:guide pos="2880"/>
      </p:guideLst>
    </p:cSldViewPr>
  </p:slideViewPr>
  <p:outlineViewPr>
    <p:cViewPr>
      <p:scale>
        <a:sx n="33" d="100"/>
        <a:sy n="33" d="100"/>
      </p:scale>
      <p:origin x="0" y="15072"/>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594233-254A-4ABD-8A96-3277AC9D4018}" type="datetimeFigureOut">
              <a:rPr lang="pl-PL" smtClean="0"/>
              <a:pPr/>
              <a:t>2019-04-26</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AB87F4-392B-465F-926A-0348EA400AE7}" type="slidenum">
              <a:rPr lang="pl-PL" smtClean="0"/>
              <a:pPr/>
              <a:t>‹#›</a:t>
            </a:fld>
            <a:endParaRPr lang="pl-PL"/>
          </a:p>
        </p:txBody>
      </p:sp>
    </p:spTree>
    <p:extLst>
      <p:ext uri="{BB962C8B-B14F-4D97-AF65-F5344CB8AC3E}">
        <p14:creationId xmlns="" xmlns:p14="http://schemas.microsoft.com/office/powerpoint/2010/main" val="641579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 wzorca tytułu</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 wzorca tytułu</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 wzorca tytułu</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 wzorca tytułu</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daty 2"/>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 wzorca tytułu</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 wzorca tytułu</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2019-04-26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 wzorca tytułu</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21E02-25CB-4963-84BC-0813985E7D90}" type="datetimeFigureOut">
              <a:rPr lang="pl-PL" smtClean="0"/>
              <a:pPr/>
              <a:t>2019-04-26</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B7C76-EFF2-4CD8-A475-4750F11B4BC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login.myownmeeting.com/conference,60602806"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mopi.news.nstrefa.p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groups.io/g/d-vti-ca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occultations.org/pub/newsletters/" TargetMode="External"/><Relationship Id="rId2" Type="http://schemas.openxmlformats.org/officeDocument/2006/relationships/hyperlink" Target="http://iota-es.de/joafree.html"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roups.io/g/d-vti-cam/wiki/Image-Sensor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ap-i.net/skychart/en/news/gaia_dr2" TargetMode="External"/><Relationship Id="rId2" Type="http://schemas.openxmlformats.org/officeDocument/2006/relationships/hyperlink" Target="http://www.gaia2.de/catalog.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astro.kretlow.de/?Start---About"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www.occultwatcher.ne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opiz.ptma.pl/wp-content/uploads/raporty_roczne/Raport%20SOPiZ%202017.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astrosurf.com/delcroix/doc/EPSC2018/posters/4-Poster5.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http://mpec.jostjahn.de/K80-stat.html"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acebook.com/ObserwatoriumSOTES/"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rvonline.be/sec2018/index.php" TargetMode="External"/><Relationship Id="rId2" Type="http://schemas.openxmlformats.org/officeDocument/2006/relationships/hyperlink" Target="http://www.rvonline.be/sec2018/index" TargetMode="External"/><Relationship Id="rId1" Type="http://schemas.openxmlformats.org/officeDocument/2006/relationships/slideLayout" Target="../slideLayouts/slideLayout2.xml"/><Relationship Id="rId5" Type="http://schemas.openxmlformats.org/officeDocument/2006/relationships/hyperlink" Target="https://www.youtube.com/channel/UCR5BMAN7NHiccUc_P1iM_YA" TargetMode="External"/><Relationship Id="rId4" Type="http://schemas.openxmlformats.org/officeDocument/2006/relationships/hyperlink" Target="http://www.rvonline.be/sec2018/assets/downloads/Sunday/09_MarekZawilski.pdf"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sopiz.ptma.pl/rekordowe-zakrycia-brzegowe-11-kwietnia-2019/"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42910" y="285728"/>
            <a:ext cx="8172480" cy="1500198"/>
          </a:xfrm>
        </p:spPr>
        <p:txBody>
          <a:bodyPr>
            <a:normAutofit fontScale="90000"/>
          </a:bodyPr>
          <a:lstStyle/>
          <a:p>
            <a:r>
              <a:rPr lang="pl-PL" sz="4000" b="1" dirty="0" err="1" smtClean="0"/>
              <a:t>Occultation</a:t>
            </a:r>
            <a:r>
              <a:rPr lang="pl-PL" sz="4000" b="1" dirty="0" smtClean="0"/>
              <a:t> </a:t>
            </a:r>
            <a:r>
              <a:rPr lang="pl-PL" sz="4000" b="1" dirty="0" err="1" smtClean="0"/>
              <a:t>phenomena</a:t>
            </a:r>
            <a:r>
              <a:rPr lang="pl-PL" sz="4000" b="1" dirty="0" smtClean="0"/>
              <a:t/>
            </a:r>
            <a:br>
              <a:rPr lang="pl-PL" sz="4000" b="1" dirty="0" smtClean="0"/>
            </a:br>
            <a:r>
              <a:rPr lang="pl-PL" dirty="0" smtClean="0"/>
              <a:t/>
            </a:r>
            <a:br>
              <a:rPr lang="pl-PL" dirty="0" smtClean="0"/>
            </a:br>
            <a:r>
              <a:rPr lang="pl-PL" sz="3600" dirty="0" smtClean="0"/>
              <a:t>C</a:t>
            </a:r>
            <a:r>
              <a:rPr lang="en-US" sz="3600" dirty="0" err="1" smtClean="0"/>
              <a:t>urrent</a:t>
            </a:r>
            <a:r>
              <a:rPr lang="en-US" sz="3600" dirty="0" smtClean="0"/>
              <a:t> standards and latest news </a:t>
            </a:r>
            <a:r>
              <a:rPr lang="pl-PL" sz="3600" i="1" dirty="0" smtClean="0"/>
              <a:t>2018/2019</a:t>
            </a:r>
            <a:endParaRPr lang="pl-PL" sz="3600" i="1" dirty="0"/>
          </a:p>
        </p:txBody>
      </p:sp>
      <p:sp>
        <p:nvSpPr>
          <p:cNvPr id="3" name="Podtytuł 2"/>
          <p:cNvSpPr>
            <a:spLocks noGrp="1"/>
          </p:cNvSpPr>
          <p:nvPr>
            <p:ph type="subTitle" idx="1"/>
          </p:nvPr>
        </p:nvSpPr>
        <p:spPr>
          <a:xfrm>
            <a:off x="285720" y="5429264"/>
            <a:ext cx="8643998" cy="1428736"/>
          </a:xfrm>
        </p:spPr>
        <p:txBody>
          <a:bodyPr>
            <a:noAutofit/>
          </a:bodyPr>
          <a:lstStyle/>
          <a:p>
            <a:r>
              <a:rPr lang="pl-PL" sz="2200" b="1" dirty="0" smtClean="0">
                <a:solidFill>
                  <a:srgbClr val="FF0000"/>
                </a:solidFill>
              </a:rPr>
              <a:t>XXIX </a:t>
            </a:r>
            <a:r>
              <a:rPr lang="pl-PL" sz="2200" b="1" dirty="0" err="1" smtClean="0">
                <a:solidFill>
                  <a:srgbClr val="FF0000"/>
                </a:solidFill>
              </a:rPr>
              <a:t>SOPiZ</a:t>
            </a:r>
            <a:r>
              <a:rPr lang="pl-PL" sz="2200" b="1" dirty="0" smtClean="0">
                <a:solidFill>
                  <a:srgbClr val="FF0000"/>
                </a:solidFill>
              </a:rPr>
              <a:t> PTMA </a:t>
            </a:r>
            <a:r>
              <a:rPr lang="pl-PL" sz="2200" b="1" dirty="0" err="1" smtClean="0">
                <a:solidFill>
                  <a:srgbClr val="FF0000"/>
                </a:solidFill>
              </a:rPr>
              <a:t>Conference</a:t>
            </a:r>
            <a:r>
              <a:rPr lang="pl-PL" sz="2200" b="1" dirty="0" smtClean="0">
                <a:solidFill>
                  <a:srgbClr val="FF0000"/>
                </a:solidFill>
              </a:rPr>
              <a:t> (40-th </a:t>
            </a:r>
            <a:r>
              <a:rPr lang="pl-PL" sz="2200" b="1" dirty="0" err="1" smtClean="0">
                <a:solidFill>
                  <a:srgbClr val="FF0000"/>
                </a:solidFill>
              </a:rPr>
              <a:t>Anniversary</a:t>
            </a:r>
            <a:r>
              <a:rPr lang="pl-PL" sz="2200" b="1" dirty="0" smtClean="0">
                <a:solidFill>
                  <a:srgbClr val="FF0000"/>
                </a:solidFill>
              </a:rPr>
              <a:t>)</a:t>
            </a:r>
            <a:br>
              <a:rPr lang="pl-PL" sz="2200" b="1" dirty="0" smtClean="0">
                <a:solidFill>
                  <a:srgbClr val="FF0000"/>
                </a:solidFill>
              </a:rPr>
            </a:br>
            <a:r>
              <a:rPr lang="pl-PL" sz="2200" b="1" dirty="0" err="1" smtClean="0">
                <a:solidFill>
                  <a:srgbClr val="FF0000"/>
                </a:solidFill>
              </a:rPr>
              <a:t>April</a:t>
            </a:r>
            <a:r>
              <a:rPr lang="pl-PL" sz="2200" b="1" dirty="0" smtClean="0">
                <a:solidFill>
                  <a:srgbClr val="FF0000"/>
                </a:solidFill>
              </a:rPr>
              <a:t> 27-28th, 2019 - Warsaw</a:t>
            </a:r>
          </a:p>
          <a:p>
            <a:r>
              <a:rPr lang="pl-PL" sz="2200" dirty="0" smtClean="0"/>
              <a:t>Wojciech Burzyński, M. </a:t>
            </a:r>
            <a:r>
              <a:rPr lang="pl-PL" sz="2200" dirty="0" err="1" smtClean="0"/>
              <a:t>Eng</a:t>
            </a:r>
            <a:r>
              <a:rPr lang="pl-PL" sz="2200" dirty="0" smtClean="0"/>
              <a:t>.</a:t>
            </a:r>
            <a:endParaRPr lang="pl-PL" sz="2200" dirty="0"/>
          </a:p>
        </p:txBody>
      </p:sp>
      <p:pic>
        <p:nvPicPr>
          <p:cNvPr id="4" name="Obraz 3" descr="logo_SOPiZ_nowe.JPG"/>
          <p:cNvPicPr>
            <a:picLocks noChangeAspect="1"/>
          </p:cNvPicPr>
          <p:nvPr/>
        </p:nvPicPr>
        <p:blipFill>
          <a:blip r:embed="rId2"/>
          <a:stretch>
            <a:fillRect/>
          </a:stretch>
        </p:blipFill>
        <p:spPr>
          <a:xfrm>
            <a:off x="2500298" y="1785926"/>
            <a:ext cx="4053668" cy="3714776"/>
          </a:xfrm>
          <a:prstGeom prst="rect">
            <a:avLst/>
          </a:prstGeom>
          <a:solidFill>
            <a:schemeClr val="accent1"/>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14282" y="357166"/>
            <a:ext cx="8715436" cy="4429156"/>
          </a:xfrm>
        </p:spPr>
        <p:txBody>
          <a:bodyPr>
            <a:noAutofit/>
          </a:bodyPr>
          <a:lstStyle/>
          <a:p>
            <a:pPr algn="ctr">
              <a:buNone/>
            </a:pPr>
            <a:r>
              <a:rPr lang="pl-PL" sz="1800" b="1" dirty="0" smtClean="0">
                <a:solidFill>
                  <a:srgbClr val="FF0000"/>
                </a:solidFill>
              </a:rPr>
              <a:t>  </a:t>
            </a:r>
            <a:r>
              <a:rPr lang="pl-PL" b="1" dirty="0" err="1" smtClean="0"/>
              <a:t>On-line</a:t>
            </a:r>
            <a:r>
              <a:rPr lang="pl-PL" b="1" dirty="0" smtClean="0"/>
              <a:t> </a:t>
            </a:r>
            <a:r>
              <a:rPr lang="pl-PL" b="1" dirty="0" err="1" smtClean="0"/>
              <a:t>occultation</a:t>
            </a:r>
            <a:r>
              <a:rPr lang="pl-PL" b="1" dirty="0" smtClean="0"/>
              <a:t> </a:t>
            </a:r>
            <a:r>
              <a:rPr lang="pl-PL" b="1" dirty="0" err="1" smtClean="0"/>
              <a:t>conferences</a:t>
            </a:r>
            <a:r>
              <a:rPr lang="pl-PL" b="1" dirty="0" smtClean="0"/>
              <a:t> </a:t>
            </a:r>
            <a:r>
              <a:rPr lang="pl-PL" b="1" dirty="0" err="1" smtClean="0"/>
              <a:t>participation</a:t>
            </a:r>
            <a:r>
              <a:rPr lang="pl-PL" b="1" dirty="0" smtClean="0">
                <a:solidFill>
                  <a:srgbClr val="00B050"/>
                </a:solidFill>
              </a:rPr>
              <a:t/>
            </a:r>
            <a:br>
              <a:rPr lang="pl-PL" b="1" dirty="0" smtClean="0">
                <a:solidFill>
                  <a:srgbClr val="00B050"/>
                </a:solidFill>
              </a:rPr>
            </a:br>
            <a:r>
              <a:rPr lang="pl-PL" sz="2000" b="1" dirty="0" smtClean="0">
                <a:solidFill>
                  <a:srgbClr val="FF0000"/>
                </a:solidFill>
              </a:rPr>
              <a:t/>
            </a:r>
            <a:br>
              <a:rPr lang="pl-PL" sz="2000" b="1" dirty="0" smtClean="0">
                <a:solidFill>
                  <a:srgbClr val="FF0000"/>
                </a:solidFill>
              </a:rPr>
            </a:br>
            <a:r>
              <a:rPr lang="en-US" sz="2400" b="1" dirty="0" smtClean="0">
                <a:solidFill>
                  <a:srgbClr val="FF0000"/>
                </a:solidFill>
              </a:rPr>
              <a:t>THIRTEENTH TRANS-TASMAN SYMPOSIUM ON OCCULTATIONS</a:t>
            </a:r>
            <a:br>
              <a:rPr lang="en-US" sz="2400" b="1" dirty="0" smtClean="0">
                <a:solidFill>
                  <a:srgbClr val="FF0000"/>
                </a:solidFill>
              </a:rPr>
            </a:br>
            <a:r>
              <a:rPr lang="en-US" sz="2400" b="1" dirty="0" smtClean="0">
                <a:solidFill>
                  <a:srgbClr val="FF0000"/>
                </a:solidFill>
              </a:rPr>
              <a:t>New Plymouth, New Zealand</a:t>
            </a:r>
            <a:br>
              <a:rPr lang="en-US" sz="2400" b="1" dirty="0" smtClean="0">
                <a:solidFill>
                  <a:srgbClr val="FF0000"/>
                </a:solidFill>
              </a:rPr>
            </a:br>
            <a:r>
              <a:rPr lang="en-US" sz="2400" b="1" dirty="0" smtClean="0">
                <a:solidFill>
                  <a:srgbClr val="FF0000"/>
                </a:solidFill>
              </a:rPr>
              <a:t>2019 </a:t>
            </a:r>
            <a:r>
              <a:rPr lang="en-US" sz="2400" b="1" dirty="0" smtClean="0">
                <a:solidFill>
                  <a:srgbClr val="FF0000"/>
                </a:solidFill>
              </a:rPr>
              <a:t>May </a:t>
            </a:r>
            <a:r>
              <a:rPr lang="en-US" sz="2400" b="1" dirty="0" smtClean="0">
                <a:solidFill>
                  <a:srgbClr val="FF0000"/>
                </a:solidFill>
              </a:rPr>
              <a:t>20 &amp; </a:t>
            </a:r>
            <a:r>
              <a:rPr lang="en-US" sz="2400" b="1" dirty="0" smtClean="0">
                <a:solidFill>
                  <a:srgbClr val="FF0000"/>
                </a:solidFill>
              </a:rPr>
              <a:t>21</a:t>
            </a:r>
            <a:endParaRPr lang="pl-PL" sz="2400" b="1" dirty="0" smtClean="0">
              <a:solidFill>
                <a:srgbClr val="FF0000"/>
              </a:solidFill>
            </a:endParaRPr>
          </a:p>
          <a:p>
            <a:pPr algn="ctr">
              <a:buNone/>
            </a:pPr>
            <a:endParaRPr lang="pl-PL" sz="2000" b="1" dirty="0" smtClean="0">
              <a:solidFill>
                <a:srgbClr val="0070C0"/>
              </a:solidFill>
            </a:endParaRPr>
          </a:p>
          <a:p>
            <a:pPr>
              <a:buNone/>
            </a:pPr>
            <a:r>
              <a:rPr lang="pl-PL" sz="2000" dirty="0" smtClean="0"/>
              <a:t>      </a:t>
            </a:r>
            <a:r>
              <a:rPr lang="en-US" sz="2000" dirty="0" smtClean="0"/>
              <a:t>The </a:t>
            </a:r>
            <a:r>
              <a:rPr lang="en-US" sz="2000" dirty="0" smtClean="0"/>
              <a:t>entire TTSO13 meeting will be webcast using </a:t>
            </a:r>
            <a:r>
              <a:rPr lang="en-US" sz="2000" dirty="0" err="1" smtClean="0"/>
              <a:t>MeetCheap</a:t>
            </a:r>
            <a:r>
              <a:rPr lang="en-US" sz="2000" dirty="0" smtClean="0"/>
              <a:t>. </a:t>
            </a:r>
            <a:r>
              <a:rPr lang="pl-PL" sz="2000" dirty="0" smtClean="0"/>
              <a:t/>
            </a:r>
            <a:br>
              <a:rPr lang="pl-PL" sz="2000" dirty="0" smtClean="0"/>
            </a:br>
            <a:r>
              <a:rPr lang="en-US" sz="2000" dirty="0" smtClean="0"/>
              <a:t>The </a:t>
            </a:r>
            <a:r>
              <a:rPr lang="en-US" sz="2000" dirty="0" smtClean="0"/>
              <a:t>webcast will commence 10 minutes prior to the start of each day's </a:t>
            </a:r>
            <a:r>
              <a:rPr lang="en-US" sz="2000" dirty="0" err="1" smtClean="0"/>
              <a:t>programme</a:t>
            </a:r>
            <a:r>
              <a:rPr lang="en-US" sz="2000" dirty="0" smtClean="0"/>
              <a:t> as detailed below. </a:t>
            </a:r>
            <a:r>
              <a:rPr lang="pl-PL" sz="2000" dirty="0" smtClean="0"/>
              <a:t/>
            </a:r>
            <a:br>
              <a:rPr lang="pl-PL" sz="2000" dirty="0" smtClean="0"/>
            </a:br>
            <a:r>
              <a:rPr lang="pl-PL" sz="2000" dirty="0" smtClean="0"/>
              <a:t/>
            </a:r>
            <a:br>
              <a:rPr lang="pl-PL" sz="2000" dirty="0" smtClean="0"/>
            </a:br>
            <a:r>
              <a:rPr lang="pl-PL" sz="2000" b="1" dirty="0" err="1" smtClean="0">
                <a:solidFill>
                  <a:srgbClr val="00B050"/>
                </a:solidFill>
              </a:rPr>
              <a:t>Free</a:t>
            </a:r>
            <a:r>
              <a:rPr lang="pl-PL" sz="2000" b="1" dirty="0" smtClean="0">
                <a:solidFill>
                  <a:srgbClr val="00B050"/>
                </a:solidFill>
              </a:rPr>
              <a:t> </a:t>
            </a:r>
            <a:r>
              <a:rPr lang="en-US" sz="2000" b="1" dirty="0" smtClean="0">
                <a:solidFill>
                  <a:srgbClr val="00B050"/>
                </a:solidFill>
              </a:rPr>
              <a:t>to </a:t>
            </a:r>
            <a:r>
              <a:rPr lang="en-US" sz="2000" b="1" dirty="0" smtClean="0">
                <a:solidFill>
                  <a:srgbClr val="00B050"/>
                </a:solidFill>
              </a:rPr>
              <a:t>join or depart at any time</a:t>
            </a:r>
            <a:r>
              <a:rPr lang="en-US" sz="2000" dirty="0" smtClean="0"/>
              <a:t>.</a:t>
            </a:r>
            <a:endParaRPr lang="en-US" sz="2000" dirty="0" smtClean="0"/>
          </a:p>
          <a:p>
            <a:pPr>
              <a:buNone/>
            </a:pPr>
            <a:r>
              <a:rPr lang="pl-PL" sz="2000" dirty="0" smtClean="0"/>
              <a:t>       </a:t>
            </a:r>
            <a:r>
              <a:rPr lang="en-US" sz="2000" dirty="0" smtClean="0"/>
              <a:t>Login </a:t>
            </a:r>
            <a:r>
              <a:rPr lang="en-US" sz="2000" dirty="0" smtClean="0"/>
              <a:t>to </a:t>
            </a:r>
            <a:r>
              <a:rPr lang="en-US" sz="2000" dirty="0" err="1" smtClean="0"/>
              <a:t>MeetCheap</a:t>
            </a:r>
            <a:r>
              <a:rPr lang="pl-PL" sz="2000" dirty="0" smtClean="0"/>
              <a:t>: </a:t>
            </a:r>
            <a:r>
              <a:rPr lang="en-US" sz="2000" dirty="0" smtClean="0"/>
              <a:t> </a:t>
            </a:r>
            <a:r>
              <a:rPr lang="en-US" sz="2000" dirty="0" smtClean="0">
                <a:hlinkClick r:id="rId2"/>
              </a:rPr>
              <a:t>http://</a:t>
            </a:r>
            <a:r>
              <a:rPr lang="en-US" sz="2000" dirty="0" smtClean="0">
                <a:hlinkClick r:id="rId2"/>
              </a:rPr>
              <a:t>login.myownmeeting.com/conference,60602806</a:t>
            </a:r>
            <a:endParaRPr lang="pl-PL" sz="2000" dirty="0" smtClean="0"/>
          </a:p>
          <a:p>
            <a:endParaRPr lang="pl-PL" sz="2000" dirty="0" smtClean="0"/>
          </a:p>
          <a:p>
            <a:pPr>
              <a:buNone/>
            </a:pPr>
            <a:r>
              <a:rPr lang="pl-PL" sz="2000" dirty="0" smtClean="0"/>
              <a:t>  </a:t>
            </a:r>
          </a:p>
          <a:p>
            <a:pPr algn="ctr">
              <a:buNone/>
            </a:pPr>
            <a:r>
              <a:rPr lang="pl-PL" sz="2000" b="1" dirty="0" smtClean="0"/>
              <a:t>  IOTA 37th </a:t>
            </a:r>
            <a:r>
              <a:rPr lang="pl-PL" sz="2000" b="1" dirty="0" err="1" smtClean="0"/>
              <a:t>Annual</a:t>
            </a:r>
            <a:r>
              <a:rPr lang="pl-PL" sz="2000" b="1" dirty="0" smtClean="0"/>
              <a:t> </a:t>
            </a:r>
            <a:r>
              <a:rPr lang="pl-PL" sz="2000" b="1" dirty="0" err="1" smtClean="0"/>
              <a:t>Meeting</a:t>
            </a:r>
            <a:r>
              <a:rPr lang="pl-PL" sz="2000" b="1" dirty="0" smtClean="0"/>
              <a:t> </a:t>
            </a:r>
            <a:r>
              <a:rPr lang="pl-PL" sz="2000" dirty="0" smtClean="0"/>
              <a:t>- </a:t>
            </a:r>
            <a:r>
              <a:rPr lang="en-US" sz="2000" b="1" dirty="0" smtClean="0">
                <a:solidFill>
                  <a:srgbClr val="FF0000"/>
                </a:solidFill>
              </a:rPr>
              <a:t>September </a:t>
            </a:r>
            <a:r>
              <a:rPr lang="en-US" sz="2000" b="1" dirty="0" smtClean="0">
                <a:solidFill>
                  <a:srgbClr val="FF0000"/>
                </a:solidFill>
              </a:rPr>
              <a:t>21, </a:t>
            </a:r>
            <a:r>
              <a:rPr lang="en-US" sz="2000" b="1" dirty="0" smtClean="0">
                <a:solidFill>
                  <a:srgbClr val="FF0000"/>
                </a:solidFill>
              </a:rPr>
              <a:t>2019</a:t>
            </a:r>
            <a:endParaRPr lang="pl-PL" sz="2000" dirty="0" smtClean="0"/>
          </a:p>
          <a:p>
            <a:pPr algn="ctr">
              <a:buNone/>
            </a:pPr>
            <a:r>
              <a:rPr lang="pl-PL" sz="2000" dirty="0" smtClean="0"/>
              <a:t>  </a:t>
            </a:r>
            <a:r>
              <a:rPr lang="en-US" sz="2000" dirty="0" smtClean="0"/>
              <a:t>Camp </a:t>
            </a:r>
            <a:r>
              <a:rPr lang="en-US" sz="2000" dirty="0" smtClean="0"/>
              <a:t>Oakes, near Big </a:t>
            </a:r>
            <a:r>
              <a:rPr lang="en-US" sz="2000" dirty="0" smtClean="0"/>
              <a:t>Bear</a:t>
            </a:r>
            <a:r>
              <a:rPr lang="en-US" sz="2000" dirty="0" smtClean="0"/>
              <a:t>, California, USA</a:t>
            </a:r>
            <a:r>
              <a:rPr lang="en-US" sz="2000" dirty="0" smtClean="0"/>
              <a:t>.</a:t>
            </a:r>
            <a:endParaRPr lang="pl-PL" sz="2000" dirty="0" smtClean="0"/>
          </a:p>
          <a:p>
            <a:pPr algn="ctr">
              <a:buNone/>
            </a:pPr>
            <a:r>
              <a:rPr lang="pl-PL" sz="2000" dirty="0" smtClean="0"/>
              <a:t>  </a:t>
            </a:r>
            <a:r>
              <a:rPr lang="en-US" sz="2000" dirty="0" smtClean="0"/>
              <a:t>The </a:t>
            </a:r>
            <a:r>
              <a:rPr lang="en-US" sz="2000" dirty="0" smtClean="0"/>
              <a:t>meeting will be during the Riverside </a:t>
            </a:r>
            <a:r>
              <a:rPr lang="en-US" sz="2000" dirty="0" smtClean="0"/>
              <a:t>Telescope </a:t>
            </a:r>
            <a:r>
              <a:rPr lang="en-US" sz="2000" dirty="0" smtClean="0"/>
              <a:t>Makers' Conference, which </a:t>
            </a:r>
            <a:r>
              <a:rPr lang="pl-PL" sz="2000" dirty="0" err="1" smtClean="0"/>
              <a:t>is</a:t>
            </a:r>
            <a:r>
              <a:rPr lang="pl-PL" sz="2000" dirty="0" smtClean="0"/>
              <a:t> </a:t>
            </a:r>
            <a:r>
              <a:rPr lang="en-US" sz="2000" dirty="0" smtClean="0"/>
              <a:t>now </a:t>
            </a:r>
            <a:r>
              <a:rPr lang="en-US" sz="2000" dirty="0" smtClean="0"/>
              <a:t>called the RTMC Astronomy </a:t>
            </a:r>
            <a:r>
              <a:rPr lang="en-US" sz="2000" dirty="0" smtClean="0"/>
              <a:t>Expo</a:t>
            </a:r>
            <a:r>
              <a:rPr lang="en-US" sz="2000" dirty="0" smtClean="0"/>
              <a:t>, at that site</a:t>
            </a:r>
            <a:r>
              <a:rPr lang="en-US" sz="2000" dirty="0" smtClean="0"/>
              <a:t>.</a:t>
            </a:r>
            <a:r>
              <a:rPr lang="pl-PL" sz="2000" dirty="0" smtClean="0"/>
              <a:t> </a:t>
            </a:r>
            <a:r>
              <a:rPr lang="pl-PL" sz="2000" b="1" dirty="0" smtClean="0"/>
              <a:t>NO WEBCAST THIS YEAR </a:t>
            </a:r>
            <a:r>
              <a:rPr lang="pl-PL" sz="2000" b="1" dirty="0" smtClean="0">
                <a:sym typeface="Wingdings" pitchFamily="2" charset="2"/>
              </a:rPr>
              <a:t></a:t>
            </a:r>
            <a:endParaRPr lang="en-US" sz="2000" b="1" dirty="0" smtClean="0"/>
          </a:p>
          <a:p>
            <a:pPr algn="ctr">
              <a:buNone/>
            </a:pPr>
            <a:endParaRPr lang="pl-PL" sz="2000" b="1" dirty="0" smtClean="0">
              <a:solidFill>
                <a:srgbClr val="0070C0"/>
              </a:solidFill>
            </a:endParaRPr>
          </a:p>
        </p:txBody>
      </p:sp>
      <p:cxnSp>
        <p:nvCxnSpPr>
          <p:cNvPr id="6" name="Łącznik prosty 5"/>
          <p:cNvCxnSpPr/>
          <p:nvPr/>
        </p:nvCxnSpPr>
        <p:spPr>
          <a:xfrm>
            <a:off x="357158" y="5000636"/>
            <a:ext cx="8429684"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214290"/>
            <a:ext cx="8401080" cy="796908"/>
          </a:xfrm>
        </p:spPr>
        <p:txBody>
          <a:bodyPr>
            <a:normAutofit/>
          </a:bodyPr>
          <a:lstStyle/>
          <a:p>
            <a:r>
              <a:rPr lang="pl-PL" sz="3600" b="1" dirty="0" smtClean="0"/>
              <a:t>GPS system </a:t>
            </a:r>
            <a:r>
              <a:rPr lang="pl-PL" sz="3600" b="1" dirty="0" err="1" smtClean="0"/>
              <a:t>rollover</a:t>
            </a:r>
            <a:endParaRPr lang="pl-PL" sz="3600" b="1" dirty="0"/>
          </a:p>
        </p:txBody>
      </p:sp>
      <p:sp>
        <p:nvSpPr>
          <p:cNvPr id="4" name="Symbol zastępczy zawartości 3"/>
          <p:cNvSpPr>
            <a:spLocks noGrp="1"/>
          </p:cNvSpPr>
          <p:nvPr>
            <p:ph idx="1"/>
          </p:nvPr>
        </p:nvSpPr>
        <p:spPr>
          <a:xfrm>
            <a:off x="214282" y="1071546"/>
            <a:ext cx="8643998" cy="5572164"/>
          </a:xfrm>
        </p:spPr>
        <p:txBody>
          <a:bodyPr>
            <a:normAutofit/>
          </a:bodyPr>
          <a:lstStyle/>
          <a:p>
            <a:r>
              <a:rPr lang="en-US" sz="2000" dirty="0" smtClean="0"/>
              <a:t>When the system was designed in the 1970s, it was decided to store </a:t>
            </a:r>
            <a:r>
              <a:rPr lang="pl-PL" sz="2000" dirty="0" err="1" smtClean="0"/>
              <a:t>weeks</a:t>
            </a:r>
            <a:r>
              <a:rPr lang="en-US" sz="2000" dirty="0" smtClean="0"/>
              <a:t> number in a 10-bit format, which allows storing 1024 values ​​(from 0 to 1023) - this is a time interval of 19.7 years. </a:t>
            </a:r>
            <a:r>
              <a:rPr lang="en-US" sz="2000" b="1" dirty="0" smtClean="0">
                <a:solidFill>
                  <a:srgbClr val="FF0000"/>
                </a:solidFill>
              </a:rPr>
              <a:t>On the night of 6/7 April 2019</a:t>
            </a:r>
            <a:r>
              <a:rPr lang="en-US" sz="2000" dirty="0" smtClean="0"/>
              <a:t>, there was a "rollover" counter, which may cause some older receivers to operate.</a:t>
            </a:r>
          </a:p>
          <a:p>
            <a:pPr>
              <a:buNone/>
            </a:pPr>
            <a:endParaRPr lang="en-US" sz="2000" dirty="0" smtClean="0"/>
          </a:p>
          <a:p>
            <a:r>
              <a:rPr lang="en-US" sz="2000" dirty="0" smtClean="0"/>
              <a:t>The error related to the GPS rollover may come out even many years after April 6, 2019. After the first such episode (1999), the bugs associated with it were recorded even in 2017!</a:t>
            </a:r>
          </a:p>
          <a:p>
            <a:pPr>
              <a:buNone/>
            </a:pPr>
            <a:r>
              <a:rPr lang="en-US" sz="2000" dirty="0" smtClean="0"/>
              <a:t>       </a:t>
            </a:r>
          </a:p>
          <a:p>
            <a:r>
              <a:rPr lang="en-US" sz="2000" dirty="0" smtClean="0"/>
              <a:t>It is worth adding that the new and modernized GPS signals will no longer be affected by this problem. Ultimately, the weeks will be counted in a 13-bit system, which in practice will solve the GPS rollover problem.</a:t>
            </a:r>
          </a:p>
          <a:p>
            <a:pPr>
              <a:buNone/>
            </a:pPr>
            <a:endParaRPr lang="en-US" sz="2000" dirty="0" smtClean="0"/>
          </a:p>
          <a:p>
            <a:r>
              <a:rPr lang="en-US" sz="2000" dirty="0" smtClean="0"/>
              <a:t>The materials published on the GPS.gov website show that even if our receiver is not ready for GPS rollover, it should not affect the positioning. At least not directly. However, errors may appear in a related timestamp</a:t>
            </a:r>
            <a:r>
              <a:rPr lang="pl-PL" sz="2000" dirty="0" smtClean="0"/>
              <a:t>.</a:t>
            </a:r>
            <a:endParaRPr lang="pl-PL"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214290"/>
            <a:ext cx="8401080" cy="796908"/>
          </a:xfrm>
        </p:spPr>
        <p:txBody>
          <a:bodyPr>
            <a:normAutofit/>
          </a:bodyPr>
          <a:lstStyle/>
          <a:p>
            <a:r>
              <a:rPr lang="pl-PL" sz="3600" b="1" dirty="0" smtClean="0"/>
              <a:t>GPS system </a:t>
            </a:r>
            <a:r>
              <a:rPr lang="pl-PL" sz="3600" b="1" dirty="0" err="1" smtClean="0"/>
              <a:t>rollover</a:t>
            </a:r>
            <a:endParaRPr lang="pl-PL" sz="3600" b="1" dirty="0"/>
          </a:p>
        </p:txBody>
      </p:sp>
      <p:sp>
        <p:nvSpPr>
          <p:cNvPr id="4" name="Symbol zastępczy zawartości 3"/>
          <p:cNvSpPr>
            <a:spLocks noGrp="1"/>
          </p:cNvSpPr>
          <p:nvPr>
            <p:ph idx="1"/>
          </p:nvPr>
        </p:nvSpPr>
        <p:spPr>
          <a:xfrm>
            <a:off x="214282" y="1071546"/>
            <a:ext cx="8715436" cy="5572164"/>
          </a:xfrm>
        </p:spPr>
        <p:txBody>
          <a:bodyPr>
            <a:normAutofit/>
          </a:bodyPr>
          <a:lstStyle/>
          <a:p>
            <a:pPr algn="ctr">
              <a:buNone/>
            </a:pPr>
            <a:r>
              <a:rPr lang="pl-PL" sz="1800" dirty="0" smtClean="0"/>
              <a:t>       </a:t>
            </a:r>
            <a:r>
              <a:rPr lang="en-US" sz="2000" dirty="0" smtClean="0"/>
              <a:t>However, there w</a:t>
            </a:r>
            <a:r>
              <a:rPr lang="pl-PL" sz="2000" dirty="0" err="1" smtClean="0"/>
              <a:t>ere</a:t>
            </a:r>
            <a:r>
              <a:rPr lang="pl-PL" sz="2000" dirty="0" smtClean="0"/>
              <a:t> </a:t>
            </a:r>
            <a:r>
              <a:rPr lang="en-US" sz="2000" dirty="0" smtClean="0"/>
              <a:t>problem</a:t>
            </a:r>
            <a:r>
              <a:rPr lang="pl-PL" sz="2000" dirty="0" smtClean="0"/>
              <a:t>s</a:t>
            </a:r>
            <a:r>
              <a:rPr lang="en-US" sz="2000" dirty="0" smtClean="0"/>
              <a:t> with </a:t>
            </a:r>
            <a:r>
              <a:rPr lang="pl-PL" sz="2000" dirty="0" err="1" smtClean="0"/>
              <a:t>some</a:t>
            </a:r>
            <a:r>
              <a:rPr lang="pl-PL" sz="2000" dirty="0" smtClean="0"/>
              <a:t> </a:t>
            </a:r>
            <a:r>
              <a:rPr lang="en-US" sz="2000" dirty="0" err="1" smtClean="0"/>
              <a:t>olde</a:t>
            </a:r>
            <a:r>
              <a:rPr lang="pl-PL" sz="2000" dirty="0" err="1" smtClean="0"/>
              <a:t>r</a:t>
            </a:r>
            <a:r>
              <a:rPr lang="en-US" sz="2000" dirty="0" smtClean="0"/>
              <a:t> analogue </a:t>
            </a:r>
            <a:r>
              <a:rPr lang="pl-PL" sz="2000" dirty="0" err="1" smtClean="0"/>
              <a:t>VTI’s</a:t>
            </a:r>
            <a:r>
              <a:rPr lang="pl-PL" sz="2000" dirty="0" smtClean="0"/>
              <a:t>.</a:t>
            </a:r>
            <a:r>
              <a:rPr lang="pl-PL" sz="1800" dirty="0" smtClean="0"/>
              <a:t/>
            </a:r>
            <a:br>
              <a:rPr lang="pl-PL" sz="1800" dirty="0" smtClean="0"/>
            </a:br>
            <a:endParaRPr lang="en-US" sz="1800" dirty="0" smtClean="0"/>
          </a:p>
          <a:p>
            <a:r>
              <a:rPr lang="en-US" sz="1800" b="1" dirty="0" smtClean="0">
                <a:solidFill>
                  <a:srgbClr val="FF0000"/>
                </a:solidFill>
              </a:rPr>
              <a:t>KIWI-OSD</a:t>
            </a:r>
            <a:r>
              <a:rPr lang="en-US" sz="1800" dirty="0" smtClean="0"/>
              <a:t> (prototype X 2002, produced in 2005-2009</a:t>
            </a:r>
            <a:r>
              <a:rPr lang="pl-PL" sz="1800" dirty="0" smtClean="0"/>
              <a:t>) </a:t>
            </a:r>
            <a:r>
              <a:rPr lang="en-US" sz="1800" dirty="0" smtClean="0"/>
              <a:t>which was connected to the </a:t>
            </a:r>
            <a:r>
              <a:rPr lang="en-US" sz="1800" b="1" dirty="0" smtClean="0"/>
              <a:t>Garmin 18x LVC receiver</a:t>
            </a:r>
            <a:r>
              <a:rPr lang="en-US" sz="1800" dirty="0" smtClean="0"/>
              <a:t>. The problem was not </a:t>
            </a:r>
            <a:r>
              <a:rPr lang="pl-PL" sz="1800" dirty="0" err="1" smtClean="0"/>
              <a:t>present</a:t>
            </a:r>
            <a:r>
              <a:rPr lang="pl-PL" sz="1800" dirty="0" smtClean="0"/>
              <a:t> </a:t>
            </a:r>
            <a:r>
              <a:rPr lang="en-US" sz="1800" dirty="0" smtClean="0"/>
              <a:t>with the Garmin 18 LVC connected.</a:t>
            </a:r>
            <a:r>
              <a:rPr lang="pl-PL" sz="1800" dirty="0" smtClean="0"/>
              <a:t> </a:t>
            </a:r>
            <a:r>
              <a:rPr lang="en-US" sz="1800" b="1" dirty="0" smtClean="0">
                <a:solidFill>
                  <a:srgbClr val="0070C0"/>
                </a:solidFill>
              </a:rPr>
              <a:t>The KIWI</a:t>
            </a:r>
            <a:r>
              <a:rPr lang="pl-PL" sz="1800" b="1" dirty="0" smtClean="0">
                <a:solidFill>
                  <a:srgbClr val="0070C0"/>
                </a:solidFill>
              </a:rPr>
              <a:t>-OSD</a:t>
            </a:r>
            <a:r>
              <a:rPr lang="en-US" sz="1800" b="1" dirty="0" smtClean="0">
                <a:solidFill>
                  <a:srgbClr val="0070C0"/>
                </a:solidFill>
              </a:rPr>
              <a:t> Inserter displayed the date of </a:t>
            </a:r>
            <a:r>
              <a:rPr lang="pl-PL" sz="1800" b="1" dirty="0" smtClean="0">
                <a:solidFill>
                  <a:srgbClr val="0070C0"/>
                </a:solidFill>
              </a:rPr>
              <a:t>26-08-</a:t>
            </a:r>
            <a:r>
              <a:rPr lang="en-US" sz="1800" b="1" dirty="0" smtClean="0">
                <a:solidFill>
                  <a:srgbClr val="0070C0"/>
                </a:solidFill>
              </a:rPr>
              <a:t>2099 and </a:t>
            </a:r>
            <a:r>
              <a:rPr lang="pl-PL" sz="1800" b="1" dirty="0" smtClean="0">
                <a:solidFill>
                  <a:srgbClr val="0070C0"/>
                </a:solidFill>
              </a:rPr>
              <a:t> </a:t>
            </a:r>
            <a:r>
              <a:rPr lang="en-US" sz="1800" b="1" dirty="0" smtClean="0">
                <a:solidFill>
                  <a:srgbClr val="0070C0"/>
                </a:solidFill>
              </a:rPr>
              <a:t>accelerated time by 4 seconds</a:t>
            </a:r>
            <a:endParaRPr lang="pl-PL" sz="1800" b="1" dirty="0" smtClean="0">
              <a:solidFill>
                <a:srgbClr val="0070C0"/>
              </a:solidFill>
            </a:endParaRPr>
          </a:p>
          <a:p>
            <a:r>
              <a:rPr lang="en-US" sz="1800" b="1" dirty="0" smtClean="0">
                <a:solidFill>
                  <a:srgbClr val="FF0000"/>
                </a:solidFill>
              </a:rPr>
              <a:t>GPSBOXSPRITE</a:t>
            </a:r>
            <a:r>
              <a:rPr lang="pl-PL" sz="1800" b="1" dirty="0" smtClean="0">
                <a:solidFill>
                  <a:srgbClr val="FF0000"/>
                </a:solidFill>
              </a:rPr>
              <a:t>2</a:t>
            </a:r>
            <a:r>
              <a:rPr lang="en-US" sz="1800" b="1" dirty="0" smtClean="0">
                <a:solidFill>
                  <a:srgbClr val="FF0000"/>
                </a:solidFill>
              </a:rPr>
              <a:t> </a:t>
            </a:r>
            <a:r>
              <a:rPr lang="en-US" sz="1800" dirty="0" smtClean="0"/>
              <a:t>(</a:t>
            </a:r>
            <a:r>
              <a:rPr lang="en-US" sz="1800" dirty="0" err="1" smtClean="0"/>
              <a:t>BlackBoxCamera</a:t>
            </a:r>
            <a:r>
              <a:rPr lang="en-US" sz="1800" dirty="0" smtClean="0"/>
              <a:t>)</a:t>
            </a:r>
            <a:r>
              <a:rPr lang="pl-PL" sz="1800" dirty="0" smtClean="0"/>
              <a:t>  - </a:t>
            </a:r>
            <a:r>
              <a:rPr lang="pl-PL" sz="1800" dirty="0" smtClean="0">
                <a:solidFill>
                  <a:srgbClr val="00B050"/>
                </a:solidFill>
              </a:rPr>
              <a:t>correct time </a:t>
            </a:r>
            <a:r>
              <a:rPr lang="pl-PL" sz="1800" dirty="0" smtClean="0"/>
              <a:t>but </a:t>
            </a:r>
            <a:r>
              <a:rPr lang="pl-PL" sz="1800" b="1" dirty="0" err="1" smtClean="0">
                <a:solidFill>
                  <a:srgbClr val="0070C0"/>
                </a:solidFill>
              </a:rPr>
              <a:t>wrong</a:t>
            </a:r>
            <a:r>
              <a:rPr lang="pl-PL" sz="1800" b="1" dirty="0" smtClean="0">
                <a:solidFill>
                  <a:srgbClr val="0070C0"/>
                </a:solidFill>
              </a:rPr>
              <a:t> </a:t>
            </a:r>
            <a:r>
              <a:rPr lang="pl-PL" sz="1800" b="1" dirty="0" err="1" smtClean="0">
                <a:solidFill>
                  <a:srgbClr val="0070C0"/>
                </a:solidFill>
              </a:rPr>
              <a:t>date</a:t>
            </a:r>
            <a:r>
              <a:rPr lang="pl-PL" sz="1800" b="1" dirty="0" smtClean="0">
                <a:solidFill>
                  <a:srgbClr val="0070C0"/>
                </a:solidFill>
              </a:rPr>
              <a:t> </a:t>
            </a:r>
            <a:r>
              <a:rPr lang="pl-PL" sz="1800" dirty="0" smtClean="0"/>
              <a:t>(</a:t>
            </a:r>
            <a:r>
              <a:rPr lang="pl-PL" sz="1800" dirty="0" err="1" smtClean="0"/>
              <a:t>shifted</a:t>
            </a:r>
            <a:r>
              <a:rPr lang="pl-PL" sz="1800" dirty="0" smtClean="0"/>
              <a:t> -1024 </a:t>
            </a:r>
            <a:r>
              <a:rPr lang="pl-PL" sz="1800" dirty="0" err="1" smtClean="0"/>
              <a:t>weeks</a:t>
            </a:r>
            <a:r>
              <a:rPr lang="pl-PL" sz="1800" dirty="0" smtClean="0"/>
              <a:t>)</a:t>
            </a:r>
            <a:endParaRPr lang="pl-PL" sz="1800" dirty="0" smtClean="0">
              <a:solidFill>
                <a:srgbClr val="00B050"/>
              </a:solidFill>
            </a:endParaRPr>
          </a:p>
          <a:p>
            <a:r>
              <a:rPr lang="pl-PL" sz="1800" b="1" dirty="0" smtClean="0">
                <a:solidFill>
                  <a:srgbClr val="FF0000"/>
                </a:solidFill>
              </a:rPr>
              <a:t>TIM 10 -  </a:t>
            </a:r>
            <a:r>
              <a:rPr lang="pl-PL" sz="1800" b="1" dirty="0" smtClean="0">
                <a:solidFill>
                  <a:srgbClr val="0070C0"/>
                </a:solidFill>
              </a:rPr>
              <a:t>i</a:t>
            </a:r>
            <a:r>
              <a:rPr lang="en-US" sz="1800" b="1" dirty="0" err="1" smtClean="0">
                <a:solidFill>
                  <a:srgbClr val="0070C0"/>
                </a:solidFill>
              </a:rPr>
              <a:t>nserter</a:t>
            </a:r>
            <a:r>
              <a:rPr lang="en-US" sz="1800" b="1" dirty="0" smtClean="0">
                <a:solidFill>
                  <a:srgbClr val="0070C0"/>
                </a:solidFill>
              </a:rPr>
              <a:t> displayed the date of </a:t>
            </a:r>
            <a:r>
              <a:rPr lang="pl-PL" sz="1800" b="1" dirty="0" smtClean="0">
                <a:solidFill>
                  <a:srgbClr val="0070C0"/>
                </a:solidFill>
              </a:rPr>
              <a:t>26-08-</a:t>
            </a:r>
            <a:r>
              <a:rPr lang="en-US" sz="1800" b="1" dirty="0" smtClean="0">
                <a:solidFill>
                  <a:srgbClr val="0070C0"/>
                </a:solidFill>
              </a:rPr>
              <a:t>2099 </a:t>
            </a:r>
            <a:endParaRPr lang="pl-PL" sz="1800" b="1" dirty="0" smtClean="0">
              <a:solidFill>
                <a:srgbClr val="0070C0"/>
              </a:solidFill>
            </a:endParaRPr>
          </a:p>
          <a:p>
            <a:r>
              <a:rPr lang="pl-PL" sz="1800" b="1" dirty="0" smtClean="0">
                <a:solidFill>
                  <a:srgbClr val="FF0000"/>
                </a:solidFill>
              </a:rPr>
              <a:t>STV Astro - </a:t>
            </a:r>
            <a:r>
              <a:rPr lang="pl-PL" sz="1800" b="1" dirty="0" smtClean="0">
                <a:solidFill>
                  <a:srgbClr val="0070C0"/>
                </a:solidFill>
              </a:rPr>
              <a:t>UNABLE to VIDEO OUTPUT</a:t>
            </a:r>
            <a:r>
              <a:rPr lang="pl-PL" sz="1800" dirty="0" smtClean="0">
                <a:solidFill>
                  <a:srgbClr val="0070C0"/>
                </a:solidFill>
              </a:rPr>
              <a:t>!</a:t>
            </a:r>
            <a:endParaRPr lang="en-US" sz="1800" b="1" dirty="0" smtClean="0">
              <a:solidFill>
                <a:srgbClr val="0070C0"/>
              </a:solidFill>
            </a:endParaRPr>
          </a:p>
          <a:p>
            <a:r>
              <a:rPr lang="en-US" sz="1800" dirty="0" smtClean="0"/>
              <a:t>IOTA VTI v.3</a:t>
            </a:r>
            <a:r>
              <a:rPr lang="pl-PL" sz="1800" dirty="0" smtClean="0"/>
              <a:t>.2</a:t>
            </a:r>
            <a:r>
              <a:rPr lang="en-US" sz="1800" dirty="0" smtClean="0"/>
              <a:t> with the </a:t>
            </a:r>
            <a:r>
              <a:rPr lang="en-US" sz="1800" dirty="0" err="1" smtClean="0"/>
              <a:t>GlobalTop</a:t>
            </a:r>
            <a:r>
              <a:rPr lang="en-US" sz="1800" dirty="0" smtClean="0"/>
              <a:t> PA6H GPS module - </a:t>
            </a:r>
            <a:r>
              <a:rPr lang="en-US" sz="1800" dirty="0" smtClean="0">
                <a:solidFill>
                  <a:srgbClr val="00B050"/>
                </a:solidFill>
              </a:rPr>
              <a:t>no problem</a:t>
            </a:r>
          </a:p>
          <a:p>
            <a:r>
              <a:rPr lang="en-US" sz="1800" dirty="0" smtClean="0"/>
              <a:t>IOTA VTI v.2 with US </a:t>
            </a:r>
            <a:r>
              <a:rPr lang="en-US" sz="1800" dirty="0" err="1" smtClean="0"/>
              <a:t>GlobalSAT</a:t>
            </a:r>
            <a:r>
              <a:rPr lang="en-US" sz="1800" dirty="0" smtClean="0"/>
              <a:t> EM406a </a:t>
            </a:r>
            <a:r>
              <a:rPr lang="pl-PL" sz="1800" dirty="0" smtClean="0"/>
              <a:t>GPS </a:t>
            </a:r>
            <a:r>
              <a:rPr lang="en-US" sz="1800" dirty="0" smtClean="0"/>
              <a:t>module - </a:t>
            </a:r>
            <a:r>
              <a:rPr lang="en-US" sz="1800" dirty="0" smtClean="0">
                <a:solidFill>
                  <a:srgbClr val="00B050"/>
                </a:solidFill>
              </a:rPr>
              <a:t>no problem</a:t>
            </a:r>
          </a:p>
          <a:p>
            <a:r>
              <a:rPr lang="en-US" sz="1800" dirty="0" smtClean="0"/>
              <a:t>GPSBOXSPRITE3-U (</a:t>
            </a:r>
            <a:r>
              <a:rPr lang="en-US" sz="1800" dirty="0" err="1" smtClean="0"/>
              <a:t>BlackBoxCamera</a:t>
            </a:r>
            <a:r>
              <a:rPr lang="en-US" sz="1800" dirty="0" smtClean="0"/>
              <a:t>) with U-</a:t>
            </a:r>
            <a:r>
              <a:rPr lang="en-US" sz="1800" dirty="0" err="1" smtClean="0"/>
              <a:t>blox</a:t>
            </a:r>
            <a:r>
              <a:rPr lang="en-US" sz="1800" dirty="0" smtClean="0"/>
              <a:t> </a:t>
            </a:r>
            <a:r>
              <a:rPr lang="pl-PL" sz="1800" dirty="0" smtClean="0"/>
              <a:t> GPS </a:t>
            </a:r>
            <a:r>
              <a:rPr lang="en-US" sz="1800" dirty="0" smtClean="0"/>
              <a:t>module -</a:t>
            </a:r>
            <a:r>
              <a:rPr lang="en-US" sz="1800" dirty="0" smtClean="0">
                <a:solidFill>
                  <a:srgbClr val="00B050"/>
                </a:solidFill>
              </a:rPr>
              <a:t> no problem</a:t>
            </a:r>
            <a:endParaRPr lang="pl-PL" sz="1800" dirty="0" smtClean="0">
              <a:solidFill>
                <a:srgbClr val="00B050"/>
              </a:solidFill>
            </a:endParaRPr>
          </a:p>
          <a:p>
            <a:r>
              <a:rPr lang="en-US" sz="1800" dirty="0" smtClean="0"/>
              <a:t>Tomasz Tech SMART OSD INSERTER - </a:t>
            </a:r>
            <a:r>
              <a:rPr lang="en-US" sz="1800" dirty="0" smtClean="0">
                <a:solidFill>
                  <a:srgbClr val="00B050"/>
                </a:solidFill>
              </a:rPr>
              <a:t>no problem</a:t>
            </a:r>
            <a:endParaRPr lang="en-US" sz="1800" dirty="0" smtClean="0"/>
          </a:p>
          <a:p>
            <a:endParaRPr lang="en-US" sz="1800" dirty="0" smtClean="0"/>
          </a:p>
          <a:p>
            <a:pPr>
              <a:buNone/>
            </a:pPr>
            <a:r>
              <a:rPr lang="pl-PL" sz="1800" dirty="0" smtClean="0"/>
              <a:t>      </a:t>
            </a:r>
            <a:r>
              <a:rPr lang="en-US" sz="1800" b="1" dirty="0" smtClean="0"/>
              <a:t>Telescopes equipped with older GPS modules have also been tested</a:t>
            </a:r>
            <a:r>
              <a:rPr lang="pl-PL" sz="1800" b="1" dirty="0" smtClean="0"/>
              <a:t> by </a:t>
            </a:r>
            <a:r>
              <a:rPr lang="pl-PL" sz="1800" b="1" dirty="0" err="1" smtClean="0"/>
              <a:t>observers</a:t>
            </a:r>
            <a:r>
              <a:rPr lang="en-US" sz="1800" b="1" dirty="0" smtClean="0"/>
              <a:t>:</a:t>
            </a:r>
          </a:p>
          <a:p>
            <a:r>
              <a:rPr lang="en-US" sz="1800" dirty="0" smtClean="0"/>
              <a:t>Meade LX 2000, younger than 2011 - </a:t>
            </a:r>
            <a:r>
              <a:rPr lang="en-US" sz="1800" dirty="0" smtClean="0">
                <a:solidFill>
                  <a:srgbClr val="00B050"/>
                </a:solidFill>
              </a:rPr>
              <a:t>no problem</a:t>
            </a:r>
            <a:endParaRPr lang="pl-PL"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0034" y="0"/>
            <a:ext cx="8401080" cy="1143000"/>
          </a:xfrm>
        </p:spPr>
        <p:txBody>
          <a:bodyPr>
            <a:normAutofit/>
          </a:bodyPr>
          <a:lstStyle/>
          <a:p>
            <a:r>
              <a:rPr lang="pl-PL" sz="3600" b="1" dirty="0" err="1" smtClean="0"/>
              <a:t>Another</a:t>
            </a:r>
            <a:r>
              <a:rPr lang="pl-PL" sz="3600" b="1" dirty="0" smtClean="0"/>
              <a:t> </a:t>
            </a:r>
            <a:r>
              <a:rPr lang="pl-PL" sz="3600" b="1" dirty="0" err="1" smtClean="0"/>
              <a:t>copy</a:t>
            </a:r>
            <a:r>
              <a:rPr lang="pl-PL" sz="3600" b="1" dirty="0" smtClean="0"/>
              <a:t> of „</a:t>
            </a:r>
            <a:r>
              <a:rPr lang="pl-PL" sz="3600" b="1" dirty="0" err="1" smtClean="0"/>
              <a:t>smopi</a:t>
            </a:r>
            <a:r>
              <a:rPr lang="pl-PL" sz="3600" b="1" dirty="0" smtClean="0"/>
              <a:t> VTI” </a:t>
            </a:r>
            <a:endParaRPr lang="pl-PL" sz="3600" b="1" dirty="0"/>
          </a:p>
        </p:txBody>
      </p:sp>
      <p:sp>
        <p:nvSpPr>
          <p:cNvPr id="3" name="Symbol zastępczy zawartości 2"/>
          <p:cNvSpPr>
            <a:spLocks noGrp="1"/>
          </p:cNvSpPr>
          <p:nvPr>
            <p:ph idx="1"/>
          </p:nvPr>
        </p:nvSpPr>
        <p:spPr>
          <a:xfrm>
            <a:off x="214282" y="1000108"/>
            <a:ext cx="8929718" cy="4125923"/>
          </a:xfrm>
        </p:spPr>
        <p:txBody>
          <a:bodyPr>
            <a:noAutofit/>
          </a:bodyPr>
          <a:lstStyle/>
          <a:p>
            <a:pPr algn="ctr">
              <a:buNone/>
            </a:pPr>
            <a:r>
              <a:rPr lang="pl-PL" sz="1800" b="1" dirty="0" err="1" smtClean="0">
                <a:solidFill>
                  <a:srgbClr val="00B050"/>
                </a:solidFill>
              </a:rPr>
              <a:t>Modification</a:t>
            </a:r>
            <a:r>
              <a:rPr lang="pl-PL" sz="1800" b="1" dirty="0" smtClean="0">
                <a:solidFill>
                  <a:srgbClr val="00B050"/>
                </a:solidFill>
              </a:rPr>
              <a:t>: </a:t>
            </a:r>
            <a:r>
              <a:rPr lang="pl-PL" sz="1800" b="1" dirty="0" err="1" smtClean="0">
                <a:solidFill>
                  <a:srgbClr val="00B050"/>
                </a:solidFill>
              </a:rPr>
              <a:t>built-in</a:t>
            </a:r>
            <a:r>
              <a:rPr lang="pl-PL" sz="1800" b="1" dirty="0" smtClean="0">
                <a:solidFill>
                  <a:srgbClr val="00B050"/>
                </a:solidFill>
              </a:rPr>
              <a:t> </a:t>
            </a:r>
            <a:r>
              <a:rPr lang="pl-PL" sz="1800" b="1" dirty="0" err="1" smtClean="0">
                <a:solidFill>
                  <a:srgbClr val="00B050"/>
                </a:solidFill>
              </a:rPr>
              <a:t>video-grabber</a:t>
            </a:r>
            <a:r>
              <a:rPr lang="pl-PL" sz="1800" b="1" dirty="0" smtClean="0">
                <a:solidFill>
                  <a:srgbClr val="00B050"/>
                </a:solidFill>
              </a:rPr>
              <a:t> </a:t>
            </a:r>
            <a:r>
              <a:rPr lang="pl-PL" sz="1800" b="1" dirty="0" smtClean="0"/>
              <a:t/>
            </a:r>
            <a:br>
              <a:rPr lang="pl-PL" sz="1800" b="1" dirty="0" smtClean="0"/>
            </a:br>
            <a:r>
              <a:rPr lang="pl-PL" sz="1800" b="1" dirty="0" err="1" smtClean="0"/>
              <a:t>Made</a:t>
            </a:r>
            <a:r>
              <a:rPr lang="pl-PL" sz="1800" b="1" dirty="0" smtClean="0"/>
              <a:t> by</a:t>
            </a:r>
            <a:r>
              <a:rPr lang="en-US" sz="1800" b="1" dirty="0" smtClean="0"/>
              <a:t>: </a:t>
            </a:r>
            <a:r>
              <a:rPr lang="en-US" sz="1800" b="1" dirty="0" err="1" smtClean="0">
                <a:solidFill>
                  <a:srgbClr val="FF0000"/>
                </a:solidFill>
              </a:rPr>
              <a:t>Witold</a:t>
            </a:r>
            <a:r>
              <a:rPr lang="en-US" sz="1800" b="1" dirty="0" smtClean="0">
                <a:solidFill>
                  <a:srgbClr val="FF0000"/>
                </a:solidFill>
              </a:rPr>
              <a:t> </a:t>
            </a:r>
            <a:r>
              <a:rPr lang="en-US" sz="1800" b="1" dirty="0" err="1" smtClean="0">
                <a:solidFill>
                  <a:srgbClr val="FF0000"/>
                </a:solidFill>
              </a:rPr>
              <a:t>Piskorz</a:t>
            </a:r>
            <a:r>
              <a:rPr lang="en-US" sz="1800" b="1" dirty="0" smtClean="0"/>
              <a:t>, </a:t>
            </a:r>
            <a:r>
              <a:rPr lang="pl-PL" sz="1800" b="1" dirty="0" err="1" smtClean="0"/>
              <a:t>Cracow</a:t>
            </a:r>
            <a:r>
              <a:rPr lang="en-US" sz="1800" b="1" dirty="0" smtClean="0"/>
              <a:t> (unofficially presented at </a:t>
            </a:r>
            <a:r>
              <a:rPr lang="en-US" sz="1800" b="1" dirty="0" err="1" smtClean="0"/>
              <a:t>SOPiZ</a:t>
            </a:r>
            <a:r>
              <a:rPr lang="pl-PL" sz="1800" b="1" dirty="0" smtClean="0"/>
              <a:t> </a:t>
            </a:r>
            <a:r>
              <a:rPr lang="pl-PL" sz="1800" b="1" dirty="0" err="1" smtClean="0"/>
              <a:t>Conference</a:t>
            </a:r>
            <a:r>
              <a:rPr lang="en-US" sz="1800" b="1" dirty="0" smtClean="0"/>
              <a:t> in 2018)</a:t>
            </a:r>
            <a:r>
              <a:rPr lang="pl-PL" sz="1800" b="1" dirty="0" smtClean="0"/>
              <a:t>        </a:t>
            </a:r>
          </a:p>
        </p:txBody>
      </p:sp>
      <p:pic>
        <p:nvPicPr>
          <p:cNvPr id="6" name="Obraz 5" descr="piskorz_vti1.jpg"/>
          <p:cNvPicPr>
            <a:picLocks noChangeAspect="1"/>
          </p:cNvPicPr>
          <p:nvPr/>
        </p:nvPicPr>
        <p:blipFill>
          <a:blip r:embed="rId2"/>
          <a:stretch>
            <a:fillRect/>
          </a:stretch>
        </p:blipFill>
        <p:spPr>
          <a:xfrm>
            <a:off x="1428728" y="1785926"/>
            <a:ext cx="6223000" cy="4660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142852"/>
            <a:ext cx="8401080" cy="1143000"/>
          </a:xfrm>
        </p:spPr>
        <p:txBody>
          <a:bodyPr>
            <a:normAutofit/>
          </a:bodyPr>
          <a:lstStyle/>
          <a:p>
            <a:r>
              <a:rPr lang="pl-PL" sz="3600" b="1" dirty="0" err="1" smtClean="0"/>
              <a:t>Another</a:t>
            </a:r>
            <a:r>
              <a:rPr lang="pl-PL" sz="3600" b="1" dirty="0" smtClean="0"/>
              <a:t> </a:t>
            </a:r>
            <a:r>
              <a:rPr lang="pl-PL" sz="3600" b="1" dirty="0" err="1" smtClean="0"/>
              <a:t>copy</a:t>
            </a:r>
            <a:r>
              <a:rPr lang="pl-PL" sz="3600" b="1" dirty="0" smtClean="0"/>
              <a:t> of „</a:t>
            </a:r>
            <a:r>
              <a:rPr lang="pl-PL" sz="3600" b="1" dirty="0" err="1" smtClean="0"/>
              <a:t>smopi</a:t>
            </a:r>
            <a:r>
              <a:rPr lang="pl-PL" sz="3600" b="1" dirty="0" smtClean="0"/>
              <a:t> VTI” </a:t>
            </a:r>
            <a:endParaRPr lang="pl-PL" sz="3600" b="1" dirty="0"/>
          </a:p>
        </p:txBody>
      </p:sp>
      <p:sp>
        <p:nvSpPr>
          <p:cNvPr id="3" name="Symbol zastępczy zawartości 2"/>
          <p:cNvSpPr>
            <a:spLocks noGrp="1"/>
          </p:cNvSpPr>
          <p:nvPr>
            <p:ph idx="1"/>
          </p:nvPr>
        </p:nvSpPr>
        <p:spPr>
          <a:xfrm>
            <a:off x="214282" y="1142984"/>
            <a:ext cx="8929718" cy="3983047"/>
          </a:xfrm>
        </p:spPr>
        <p:txBody>
          <a:bodyPr>
            <a:noAutofit/>
          </a:bodyPr>
          <a:lstStyle/>
          <a:p>
            <a:pPr algn="ctr">
              <a:buNone/>
            </a:pPr>
            <a:r>
              <a:rPr lang="pl-PL" sz="1800" b="1" dirty="0" err="1" smtClean="0">
                <a:solidFill>
                  <a:srgbClr val="FF0000"/>
                </a:solidFill>
              </a:rPr>
              <a:t>Original</a:t>
            </a:r>
            <a:r>
              <a:rPr lang="pl-PL" sz="1800" b="1" dirty="0" smtClean="0">
                <a:solidFill>
                  <a:srgbClr val="FF0000"/>
                </a:solidFill>
              </a:rPr>
              <a:t> „</a:t>
            </a:r>
            <a:r>
              <a:rPr lang="pl-PL" sz="1800" b="1" dirty="0" err="1" smtClean="0">
                <a:solidFill>
                  <a:srgbClr val="FF0000"/>
                </a:solidFill>
              </a:rPr>
              <a:t>smopiVTI</a:t>
            </a:r>
            <a:r>
              <a:rPr lang="pl-PL" sz="1800" b="1" dirty="0" smtClean="0">
                <a:solidFill>
                  <a:srgbClr val="FF0000"/>
                </a:solidFill>
              </a:rPr>
              <a:t>” </a:t>
            </a:r>
            <a:r>
              <a:rPr lang="pl-PL" sz="1800" b="1" dirty="0" err="1" smtClean="0">
                <a:solidFill>
                  <a:srgbClr val="FF0000"/>
                </a:solidFill>
              </a:rPr>
              <a:t>project</a:t>
            </a:r>
            <a:r>
              <a:rPr lang="pl-PL" sz="1800" b="1" dirty="0" smtClean="0">
                <a:solidFill>
                  <a:srgbClr val="FF0000"/>
                </a:solidFill>
              </a:rPr>
              <a:t>: </a:t>
            </a:r>
            <a:r>
              <a:rPr lang="pl-PL" sz="1800" dirty="0" smtClean="0">
                <a:hlinkClick r:id="rId2"/>
              </a:rPr>
              <a:t>http://smopi.news.nstrefa.pl</a:t>
            </a:r>
            <a:endParaRPr lang="pl-PL" sz="1800" dirty="0" smtClean="0"/>
          </a:p>
          <a:p>
            <a:pPr algn="ctr">
              <a:buNone/>
            </a:pPr>
            <a:endParaRPr lang="pl-PL" sz="1800" b="1" dirty="0" smtClean="0"/>
          </a:p>
        </p:txBody>
      </p:sp>
      <p:pic>
        <p:nvPicPr>
          <p:cNvPr id="5" name="Obraz 4" descr="piskorz_vti2.jpg"/>
          <p:cNvPicPr>
            <a:picLocks noChangeAspect="1"/>
          </p:cNvPicPr>
          <p:nvPr/>
        </p:nvPicPr>
        <p:blipFill>
          <a:blip r:embed="rId3"/>
          <a:stretch>
            <a:fillRect/>
          </a:stretch>
        </p:blipFill>
        <p:spPr>
          <a:xfrm>
            <a:off x="500034" y="1714488"/>
            <a:ext cx="6357982" cy="4761999"/>
          </a:xfrm>
          <a:prstGeom prst="rect">
            <a:avLst/>
          </a:prstGeom>
        </p:spPr>
      </p:pic>
      <p:sp>
        <p:nvSpPr>
          <p:cNvPr id="7" name="pole tekstowe 6"/>
          <p:cNvSpPr txBox="1"/>
          <p:nvPr/>
        </p:nvSpPr>
        <p:spPr>
          <a:xfrm rot="2164553">
            <a:off x="6953447" y="3268624"/>
            <a:ext cx="2152243" cy="830997"/>
          </a:xfrm>
          <a:prstGeom prst="rect">
            <a:avLst/>
          </a:prstGeom>
          <a:noFill/>
        </p:spPr>
        <p:txBody>
          <a:bodyPr wrap="square" rtlCol="0">
            <a:spAutoFit/>
          </a:bodyPr>
          <a:lstStyle/>
          <a:p>
            <a:pPr algn="ctr"/>
            <a:r>
              <a:rPr lang="en-US" sz="2400" b="1" dirty="0" err="1" smtClean="0">
                <a:solidFill>
                  <a:srgbClr val="FF0000"/>
                </a:solidFill>
              </a:rPr>
              <a:t>Witold</a:t>
            </a:r>
            <a:r>
              <a:rPr lang="en-US" sz="2400" b="1" dirty="0" smtClean="0">
                <a:solidFill>
                  <a:srgbClr val="FF0000"/>
                </a:solidFill>
              </a:rPr>
              <a:t> </a:t>
            </a:r>
            <a:r>
              <a:rPr lang="en-US" sz="2400" b="1" dirty="0" err="1" smtClean="0">
                <a:solidFill>
                  <a:srgbClr val="FF0000"/>
                </a:solidFill>
              </a:rPr>
              <a:t>Piskorz</a:t>
            </a:r>
            <a:r>
              <a:rPr lang="pl-PL" sz="2400" b="1" dirty="0" smtClean="0">
                <a:solidFill>
                  <a:srgbClr val="FF0000"/>
                </a:solidFill>
              </a:rPr>
              <a:t>   </a:t>
            </a:r>
            <a:r>
              <a:rPr lang="pl-PL" sz="2400" b="1" dirty="0" err="1" smtClean="0"/>
              <a:t>Cracow</a:t>
            </a:r>
            <a:r>
              <a:rPr lang="pl-PL" sz="2400" b="1" dirty="0" smtClean="0"/>
              <a:t>, 2018</a:t>
            </a:r>
            <a:endParaRPr lang="pl-PL"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14290"/>
            <a:ext cx="9144000" cy="654032"/>
          </a:xfrm>
        </p:spPr>
        <p:txBody>
          <a:bodyPr>
            <a:normAutofit/>
          </a:bodyPr>
          <a:lstStyle/>
          <a:p>
            <a:r>
              <a:rPr lang="pl-PL" sz="3600" b="1" dirty="0" smtClean="0"/>
              <a:t>Digital Video Time </a:t>
            </a:r>
            <a:r>
              <a:rPr lang="pl-PL" sz="3600" b="1" dirty="0" err="1" smtClean="0"/>
              <a:t>Inserter</a:t>
            </a:r>
            <a:endParaRPr lang="pl-PL" sz="3600" b="1" dirty="0"/>
          </a:p>
        </p:txBody>
      </p:sp>
      <p:sp>
        <p:nvSpPr>
          <p:cNvPr id="3" name="pole tekstowe 2"/>
          <p:cNvSpPr txBox="1"/>
          <p:nvPr/>
        </p:nvSpPr>
        <p:spPr>
          <a:xfrm>
            <a:off x="285720" y="1071546"/>
            <a:ext cx="8572560" cy="5632311"/>
          </a:xfrm>
          <a:prstGeom prst="rect">
            <a:avLst/>
          </a:prstGeom>
          <a:noFill/>
        </p:spPr>
        <p:txBody>
          <a:bodyPr wrap="square" rtlCol="0">
            <a:spAutoFit/>
          </a:bodyPr>
          <a:lstStyle/>
          <a:p>
            <a:pPr algn="ctr"/>
            <a:r>
              <a:rPr lang="en-US" dirty="0" smtClean="0"/>
              <a:t>The idea was unofficially presented in the so-called backstage in </a:t>
            </a:r>
            <a:r>
              <a:rPr lang="en-US" b="1" dirty="0" smtClean="0">
                <a:solidFill>
                  <a:srgbClr val="FF0000"/>
                </a:solidFill>
              </a:rPr>
              <a:t>August 2018 </a:t>
            </a:r>
            <a:r>
              <a:rPr lang="en-US" dirty="0" smtClean="0"/>
              <a:t>during the XXXVII ESOP conference in </a:t>
            </a:r>
            <a:r>
              <a:rPr lang="en-US" dirty="0" err="1" smtClean="0"/>
              <a:t>Rokycany</a:t>
            </a:r>
            <a:r>
              <a:rPr lang="en-US" dirty="0" smtClean="0"/>
              <a:t> by </a:t>
            </a:r>
            <a:r>
              <a:rPr lang="en-US" b="1" dirty="0" smtClean="0"/>
              <a:t>Stefan </a:t>
            </a:r>
            <a:r>
              <a:rPr lang="en-US" b="1" dirty="0" err="1" smtClean="0"/>
              <a:t>Meisner</a:t>
            </a:r>
            <a:r>
              <a:rPr lang="en-US" b="1" dirty="0" smtClean="0"/>
              <a:t> </a:t>
            </a:r>
            <a:r>
              <a:rPr lang="en-US" dirty="0" smtClean="0"/>
              <a:t>from Switzerland. </a:t>
            </a:r>
            <a:r>
              <a:rPr lang="pl-PL" b="1" dirty="0" smtClean="0">
                <a:solidFill>
                  <a:srgbClr val="FF0000"/>
                </a:solidFill>
              </a:rPr>
              <a:t/>
            </a:r>
            <a:br>
              <a:rPr lang="pl-PL" b="1" dirty="0" smtClean="0">
                <a:solidFill>
                  <a:srgbClr val="FF0000"/>
                </a:solidFill>
              </a:rPr>
            </a:br>
            <a:endParaRPr lang="pl-PL" b="1" dirty="0" smtClean="0">
              <a:solidFill>
                <a:srgbClr val="FF0000"/>
              </a:solidFill>
            </a:endParaRPr>
          </a:p>
          <a:p>
            <a:pPr algn="ctr"/>
            <a:r>
              <a:rPr lang="en-US" dirty="0" smtClean="0"/>
              <a:t>The main constructor of the device is </a:t>
            </a:r>
            <a:r>
              <a:rPr lang="en-US" b="1" dirty="0" smtClean="0">
                <a:solidFill>
                  <a:srgbClr val="00B050"/>
                </a:solidFill>
              </a:rPr>
              <a:t>Andreas </a:t>
            </a:r>
            <a:r>
              <a:rPr lang="en-US" b="1" dirty="0" err="1" smtClean="0">
                <a:solidFill>
                  <a:srgbClr val="00B050"/>
                </a:solidFill>
              </a:rPr>
              <a:t>Schweizer</a:t>
            </a:r>
            <a:r>
              <a:rPr lang="en-US" dirty="0" smtClean="0"/>
              <a:t>.</a:t>
            </a:r>
            <a:endParaRPr lang="pl-PL" dirty="0" smtClean="0"/>
          </a:p>
          <a:p>
            <a:pPr algn="ctr"/>
            <a:endParaRPr lang="pl-PL" b="1" dirty="0" smtClean="0">
              <a:solidFill>
                <a:srgbClr val="FF0000"/>
              </a:solidFill>
            </a:endParaRPr>
          </a:p>
          <a:p>
            <a:r>
              <a:rPr lang="en-US" b="1" dirty="0" smtClean="0"/>
              <a:t>Project assumptions:</a:t>
            </a:r>
          </a:p>
          <a:p>
            <a:r>
              <a:rPr lang="en-US" b="1" dirty="0" smtClean="0">
                <a:solidFill>
                  <a:srgbClr val="0070C0"/>
                </a:solidFill>
              </a:rPr>
              <a:t>  - precise time signal taken from the integrated GPS receiver</a:t>
            </a:r>
          </a:p>
          <a:p>
            <a:r>
              <a:rPr lang="en-US" b="1" dirty="0" smtClean="0">
                <a:solidFill>
                  <a:srgbClr val="0070C0"/>
                </a:solidFill>
              </a:rPr>
              <a:t>  - very sensitive monochrome </a:t>
            </a:r>
            <a:r>
              <a:rPr lang="pl-PL" b="1" dirty="0" smtClean="0">
                <a:solidFill>
                  <a:srgbClr val="0070C0"/>
                </a:solidFill>
              </a:rPr>
              <a:t>CCD </a:t>
            </a:r>
            <a:r>
              <a:rPr lang="en-US" b="1" dirty="0" smtClean="0">
                <a:solidFill>
                  <a:srgbClr val="0070C0"/>
                </a:solidFill>
              </a:rPr>
              <a:t>matrix</a:t>
            </a:r>
          </a:p>
          <a:p>
            <a:r>
              <a:rPr lang="en-US" b="1" dirty="0" smtClean="0">
                <a:solidFill>
                  <a:srgbClr val="0070C0"/>
                </a:solidFill>
              </a:rPr>
              <a:t>  - price of the </a:t>
            </a:r>
            <a:r>
              <a:rPr lang="pl-PL" b="1" dirty="0" smtClean="0">
                <a:solidFill>
                  <a:srgbClr val="0070C0"/>
                </a:solidFill>
              </a:rPr>
              <a:t>DVTI</a:t>
            </a:r>
            <a:r>
              <a:rPr lang="en-US" b="1" dirty="0" smtClean="0">
                <a:solidFill>
                  <a:srgbClr val="0070C0"/>
                </a:solidFill>
              </a:rPr>
              <a:t> as low as possible (up to 500 CHF with 100 pieces ???)</a:t>
            </a:r>
          </a:p>
          <a:p>
            <a:r>
              <a:rPr lang="en-US" b="1" dirty="0" smtClean="0">
                <a:solidFill>
                  <a:srgbClr val="0070C0"/>
                </a:solidFill>
              </a:rPr>
              <a:t>  - start fundraising in the </a:t>
            </a:r>
            <a:r>
              <a:rPr lang="en-US" b="1" dirty="0" err="1" smtClean="0">
                <a:solidFill>
                  <a:srgbClr val="0070C0"/>
                </a:solidFill>
              </a:rPr>
              <a:t>Kickstarter</a:t>
            </a:r>
            <a:r>
              <a:rPr lang="en-US" b="1" dirty="0" smtClean="0">
                <a:solidFill>
                  <a:srgbClr val="0070C0"/>
                </a:solidFill>
              </a:rPr>
              <a:t> platform </a:t>
            </a:r>
            <a:r>
              <a:rPr lang="pl-PL" b="1" dirty="0" err="1" smtClean="0">
                <a:solidFill>
                  <a:srgbClr val="0070C0"/>
                </a:solidFill>
              </a:rPr>
              <a:t>even</a:t>
            </a:r>
            <a:r>
              <a:rPr lang="pl-PL" b="1" dirty="0" smtClean="0">
                <a:solidFill>
                  <a:srgbClr val="0070C0"/>
                </a:solidFill>
              </a:rPr>
              <a:t> </a:t>
            </a:r>
            <a:r>
              <a:rPr lang="en-US" b="1" dirty="0" smtClean="0">
                <a:solidFill>
                  <a:srgbClr val="0070C0"/>
                </a:solidFill>
              </a:rPr>
              <a:t>in 2019</a:t>
            </a:r>
            <a:endParaRPr lang="pl-PL" b="1" dirty="0" smtClean="0">
              <a:solidFill>
                <a:srgbClr val="0070C0"/>
              </a:solidFill>
            </a:endParaRPr>
          </a:p>
          <a:p>
            <a:endParaRPr lang="pl-PL" b="1" dirty="0" smtClean="0">
              <a:solidFill>
                <a:srgbClr val="FF0000"/>
              </a:solidFill>
            </a:endParaRPr>
          </a:p>
          <a:p>
            <a:pPr algn="ctr"/>
            <a:r>
              <a:rPr lang="pl-PL" dirty="0" smtClean="0"/>
              <a:t>/</a:t>
            </a:r>
            <a:r>
              <a:rPr lang="en-US" dirty="0" err="1" smtClean="0"/>
              <a:t>Kickstarter</a:t>
            </a:r>
            <a:r>
              <a:rPr lang="en-US" dirty="0" smtClean="0"/>
              <a:t> - an English-language </a:t>
            </a:r>
            <a:r>
              <a:rPr lang="en-US" dirty="0" err="1" smtClean="0"/>
              <a:t>crowdfunding</a:t>
            </a:r>
            <a:r>
              <a:rPr lang="en-US" dirty="0" smtClean="0"/>
              <a:t> website where fundraisers are carried out to finance various projects</a:t>
            </a:r>
            <a:r>
              <a:rPr lang="pl-PL" dirty="0" smtClean="0"/>
              <a:t>/</a:t>
            </a:r>
          </a:p>
          <a:p>
            <a:pPr algn="ctr"/>
            <a:endParaRPr lang="pl-PL" b="1" dirty="0" smtClean="0">
              <a:solidFill>
                <a:srgbClr val="FF0000"/>
              </a:solidFill>
            </a:endParaRPr>
          </a:p>
          <a:p>
            <a:pPr algn="ctr"/>
            <a:r>
              <a:rPr lang="en-US" b="1" dirty="0" smtClean="0">
                <a:solidFill>
                  <a:srgbClr val="FF0000"/>
                </a:solidFill>
              </a:rPr>
              <a:t>On XXXVII ESOP the </a:t>
            </a:r>
            <a:r>
              <a:rPr lang="pl-PL" b="1" dirty="0" smtClean="0">
                <a:solidFill>
                  <a:srgbClr val="FF0000"/>
                </a:solidFill>
              </a:rPr>
              <a:t>1st</a:t>
            </a:r>
            <a:r>
              <a:rPr lang="en-US" b="1" dirty="0" smtClean="0">
                <a:solidFill>
                  <a:srgbClr val="FF0000"/>
                </a:solidFill>
              </a:rPr>
              <a:t> step</a:t>
            </a:r>
            <a:r>
              <a:rPr lang="pl-PL" b="1" dirty="0" smtClean="0">
                <a:solidFill>
                  <a:srgbClr val="FF0000"/>
                </a:solidFill>
              </a:rPr>
              <a:t> (</a:t>
            </a:r>
            <a:r>
              <a:rPr lang="pl-PL" b="1" dirty="0" err="1" smtClean="0">
                <a:solidFill>
                  <a:srgbClr val="FF0000"/>
                </a:solidFill>
              </a:rPr>
              <a:t>proof-of-concept</a:t>
            </a:r>
            <a:r>
              <a:rPr lang="pl-PL" b="1" dirty="0" smtClean="0">
                <a:solidFill>
                  <a:srgbClr val="FF0000"/>
                </a:solidFill>
              </a:rPr>
              <a:t>)</a:t>
            </a:r>
            <a:r>
              <a:rPr lang="en-US" b="1" dirty="0" smtClean="0">
                <a:solidFill>
                  <a:srgbClr val="FF0000"/>
                </a:solidFill>
              </a:rPr>
              <a:t> of the project was </a:t>
            </a:r>
            <a:r>
              <a:rPr lang="pl-PL" b="1" dirty="0" err="1" smtClean="0">
                <a:solidFill>
                  <a:srgbClr val="FF0000"/>
                </a:solidFill>
              </a:rPr>
              <a:t>unoficially</a:t>
            </a:r>
            <a:r>
              <a:rPr lang="pl-PL" b="1" dirty="0" smtClean="0">
                <a:solidFill>
                  <a:srgbClr val="FF0000"/>
                </a:solidFill>
              </a:rPr>
              <a:t> </a:t>
            </a:r>
            <a:r>
              <a:rPr lang="en-US" b="1" dirty="0" smtClean="0">
                <a:solidFill>
                  <a:srgbClr val="FF0000"/>
                </a:solidFill>
              </a:rPr>
              <a:t>presented. </a:t>
            </a:r>
            <a:r>
              <a:rPr lang="pl-PL" dirty="0" smtClean="0"/>
              <a:t/>
            </a:r>
            <a:br>
              <a:rPr lang="pl-PL" dirty="0" smtClean="0"/>
            </a:br>
            <a:r>
              <a:rPr lang="pl-PL" dirty="0" smtClean="0"/>
              <a:t/>
            </a:r>
            <a:br>
              <a:rPr lang="pl-PL" dirty="0" smtClean="0"/>
            </a:br>
            <a:r>
              <a:rPr lang="en-US" dirty="0" smtClean="0"/>
              <a:t> It was a modification of the popular</a:t>
            </a:r>
            <a:r>
              <a:rPr lang="pl-PL" dirty="0" smtClean="0"/>
              <a:t> </a:t>
            </a:r>
            <a:r>
              <a:rPr lang="pl-PL" dirty="0" err="1" smtClean="0"/>
              <a:t>unexpensive</a:t>
            </a:r>
            <a:r>
              <a:rPr lang="en-US" dirty="0" smtClean="0"/>
              <a:t> CMOS camera - </a:t>
            </a:r>
            <a:r>
              <a:rPr lang="en-US" b="1" dirty="0" smtClean="0"/>
              <a:t>ASI120MM</a:t>
            </a:r>
            <a:r>
              <a:rPr lang="en-US" dirty="0" smtClean="0"/>
              <a:t> by adding a designed electronics board with a </a:t>
            </a:r>
            <a:r>
              <a:rPr lang="pl-PL" dirty="0" smtClean="0"/>
              <a:t> </a:t>
            </a:r>
            <a:r>
              <a:rPr lang="pl-PL" dirty="0" err="1" smtClean="0"/>
              <a:t>build-in</a:t>
            </a:r>
            <a:r>
              <a:rPr lang="pl-PL" dirty="0" smtClean="0"/>
              <a:t> </a:t>
            </a:r>
            <a:r>
              <a:rPr lang="en-US" dirty="0" smtClean="0"/>
              <a:t>GPS receiver. </a:t>
            </a:r>
            <a:r>
              <a:rPr lang="pl-PL" dirty="0" smtClean="0"/>
              <a:t/>
            </a:r>
            <a:br>
              <a:rPr lang="pl-PL" dirty="0" smtClean="0"/>
            </a:br>
            <a:endParaRPr lang="pl-PL" dirty="0" smtClean="0"/>
          </a:p>
          <a:p>
            <a:pPr algn="ctr"/>
            <a:r>
              <a:rPr lang="pl-PL" dirty="0" smtClean="0"/>
              <a:t> </a:t>
            </a:r>
            <a:r>
              <a:rPr lang="en-US" dirty="0" smtClean="0"/>
              <a:t>Thanks to this, it is possible to </a:t>
            </a:r>
            <a:r>
              <a:rPr lang="en-US" dirty="0" err="1" smtClean="0"/>
              <a:t>i</a:t>
            </a:r>
            <a:r>
              <a:rPr lang="pl-PL" dirty="0" err="1" smtClean="0"/>
              <a:t>nsert</a:t>
            </a:r>
            <a:r>
              <a:rPr lang="en-US" dirty="0" smtClean="0"/>
              <a:t> </a:t>
            </a:r>
            <a:r>
              <a:rPr lang="pl-PL" dirty="0" err="1" smtClean="0"/>
              <a:t>precise</a:t>
            </a:r>
            <a:r>
              <a:rPr lang="en-US" dirty="0" smtClean="0"/>
              <a:t> time taken from the GPS into a digital image.</a:t>
            </a:r>
            <a:endParaRPr lang="pl-PL"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14290"/>
            <a:ext cx="9144000" cy="654032"/>
          </a:xfrm>
        </p:spPr>
        <p:txBody>
          <a:bodyPr>
            <a:normAutofit/>
          </a:bodyPr>
          <a:lstStyle/>
          <a:p>
            <a:r>
              <a:rPr lang="pl-PL" sz="3600" b="1" dirty="0" smtClean="0"/>
              <a:t>Digital Video Time </a:t>
            </a:r>
            <a:r>
              <a:rPr lang="pl-PL" sz="3600" b="1" dirty="0" err="1" smtClean="0"/>
              <a:t>Inserter</a:t>
            </a:r>
            <a:endParaRPr lang="pl-PL" sz="3600" b="1" dirty="0"/>
          </a:p>
        </p:txBody>
      </p:sp>
      <p:sp>
        <p:nvSpPr>
          <p:cNvPr id="3" name="pole tekstowe 2"/>
          <p:cNvSpPr txBox="1"/>
          <p:nvPr/>
        </p:nvSpPr>
        <p:spPr>
          <a:xfrm>
            <a:off x="1214414" y="4857760"/>
            <a:ext cx="2643206" cy="1538883"/>
          </a:xfrm>
          <a:prstGeom prst="rect">
            <a:avLst/>
          </a:prstGeom>
          <a:noFill/>
        </p:spPr>
        <p:txBody>
          <a:bodyPr wrap="square" rtlCol="0">
            <a:spAutoFit/>
          </a:bodyPr>
          <a:lstStyle/>
          <a:p>
            <a:pPr algn="ctr"/>
            <a:endParaRPr lang="pl-PL" b="1" dirty="0" smtClean="0">
              <a:solidFill>
                <a:srgbClr val="FF0000"/>
              </a:solidFill>
            </a:endParaRPr>
          </a:p>
          <a:p>
            <a:pPr algn="ctr"/>
            <a:endParaRPr lang="pl-PL" b="1" dirty="0" smtClean="0">
              <a:solidFill>
                <a:srgbClr val="FF0000"/>
              </a:solidFill>
            </a:endParaRPr>
          </a:p>
          <a:p>
            <a:pPr algn="ctr"/>
            <a:endParaRPr lang="pl-PL" b="1" dirty="0" smtClean="0">
              <a:solidFill>
                <a:srgbClr val="FF0000"/>
              </a:solidFill>
            </a:endParaRPr>
          </a:p>
          <a:p>
            <a:pPr algn="ctr"/>
            <a:r>
              <a:rPr lang="pl-PL" sz="2000" b="1" dirty="0" err="1" smtClean="0">
                <a:solidFill>
                  <a:srgbClr val="FF0000"/>
                </a:solidFill>
              </a:rPr>
              <a:t>Proof-of-concept</a:t>
            </a:r>
            <a:r>
              <a:rPr lang="pl-PL" sz="2000" b="1" dirty="0" smtClean="0">
                <a:solidFill>
                  <a:srgbClr val="FF0000"/>
                </a:solidFill>
              </a:rPr>
              <a:t> </a:t>
            </a:r>
            <a:r>
              <a:rPr lang="en-US" sz="2000" dirty="0" smtClean="0"/>
              <a:t>  </a:t>
            </a:r>
            <a:r>
              <a:rPr lang="pl-PL" sz="2000" dirty="0" err="1" smtClean="0"/>
              <a:t>modified</a:t>
            </a:r>
            <a:r>
              <a:rPr lang="pl-PL" sz="2000" dirty="0" smtClean="0"/>
              <a:t> </a:t>
            </a:r>
            <a:r>
              <a:rPr lang="en-US" sz="2000" b="1" dirty="0" smtClean="0"/>
              <a:t>ASI120MM</a:t>
            </a:r>
            <a:endParaRPr lang="pl-PL" sz="2000" dirty="0"/>
          </a:p>
        </p:txBody>
      </p:sp>
      <p:pic>
        <p:nvPicPr>
          <p:cNvPr id="4" name="Obraz 3" descr="20180826_105009.jpg"/>
          <p:cNvPicPr>
            <a:picLocks noChangeAspect="1"/>
          </p:cNvPicPr>
          <p:nvPr/>
        </p:nvPicPr>
        <p:blipFill>
          <a:blip r:embed="rId2"/>
          <a:stretch>
            <a:fillRect/>
          </a:stretch>
        </p:blipFill>
        <p:spPr>
          <a:xfrm>
            <a:off x="4643438" y="928670"/>
            <a:ext cx="4287575" cy="5713849"/>
          </a:xfrm>
          <a:prstGeom prst="rect">
            <a:avLst/>
          </a:prstGeom>
        </p:spPr>
      </p:pic>
      <p:pic>
        <p:nvPicPr>
          <p:cNvPr id="6" name="Obraz 5" descr="20180826_104919.jpg"/>
          <p:cNvPicPr>
            <a:picLocks noChangeAspect="1"/>
          </p:cNvPicPr>
          <p:nvPr/>
        </p:nvPicPr>
        <p:blipFill>
          <a:blip r:embed="rId3"/>
          <a:stretch>
            <a:fillRect/>
          </a:stretch>
        </p:blipFill>
        <p:spPr>
          <a:xfrm>
            <a:off x="214282" y="1571612"/>
            <a:ext cx="5000660" cy="375241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9144000" cy="654032"/>
          </a:xfrm>
        </p:spPr>
        <p:txBody>
          <a:bodyPr>
            <a:normAutofit/>
          </a:bodyPr>
          <a:lstStyle/>
          <a:p>
            <a:r>
              <a:rPr lang="pl-PL" sz="3600" b="1" dirty="0" smtClean="0"/>
              <a:t>Digital Video Time </a:t>
            </a:r>
            <a:r>
              <a:rPr lang="pl-PL" sz="3600" b="1" dirty="0" err="1" smtClean="0"/>
              <a:t>Inserter</a:t>
            </a:r>
            <a:endParaRPr lang="pl-PL" sz="3600" b="1" dirty="0"/>
          </a:p>
        </p:txBody>
      </p:sp>
      <p:pic>
        <p:nvPicPr>
          <p:cNvPr id="7" name="Obraz 6" descr="20180826_105135.jpg"/>
          <p:cNvPicPr>
            <a:picLocks noChangeAspect="1"/>
          </p:cNvPicPr>
          <p:nvPr/>
        </p:nvPicPr>
        <p:blipFill>
          <a:blip r:embed="rId2"/>
          <a:stretch>
            <a:fillRect/>
          </a:stretch>
        </p:blipFill>
        <p:spPr>
          <a:xfrm>
            <a:off x="571472" y="642918"/>
            <a:ext cx="8051584" cy="604177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2852"/>
            <a:ext cx="9144000" cy="654032"/>
          </a:xfrm>
        </p:spPr>
        <p:txBody>
          <a:bodyPr>
            <a:normAutofit/>
          </a:bodyPr>
          <a:lstStyle/>
          <a:p>
            <a:r>
              <a:rPr lang="pl-PL" sz="3600" b="1" dirty="0" smtClean="0"/>
              <a:t>Digital Video Time </a:t>
            </a:r>
            <a:r>
              <a:rPr lang="pl-PL" sz="3600" b="1" dirty="0" err="1" smtClean="0"/>
              <a:t>Inserter</a:t>
            </a:r>
            <a:endParaRPr lang="pl-PL" sz="3600" b="1" dirty="0"/>
          </a:p>
        </p:txBody>
      </p:sp>
      <p:sp>
        <p:nvSpPr>
          <p:cNvPr id="3" name="pole tekstowe 2"/>
          <p:cNvSpPr txBox="1"/>
          <p:nvPr/>
        </p:nvSpPr>
        <p:spPr>
          <a:xfrm>
            <a:off x="214282" y="857233"/>
            <a:ext cx="8572560" cy="6186309"/>
          </a:xfrm>
          <a:prstGeom prst="rect">
            <a:avLst/>
          </a:prstGeom>
          <a:noFill/>
        </p:spPr>
        <p:txBody>
          <a:bodyPr wrap="square" rtlCol="0">
            <a:spAutoFit/>
          </a:bodyPr>
          <a:lstStyle/>
          <a:p>
            <a:pPr algn="ctr"/>
            <a:r>
              <a:rPr lang="pl-PL" dirty="0" smtClean="0"/>
              <a:t> </a:t>
            </a:r>
            <a:r>
              <a:rPr lang="pl-PL" dirty="0" err="1" smtClean="0"/>
              <a:t>Website</a:t>
            </a:r>
            <a:r>
              <a:rPr lang="pl-PL" dirty="0" smtClean="0"/>
              <a:t> of </a:t>
            </a:r>
            <a:r>
              <a:rPr lang="pl-PL" dirty="0" err="1" smtClean="0"/>
              <a:t>project</a:t>
            </a:r>
            <a:r>
              <a:rPr lang="pl-PL" dirty="0" smtClean="0"/>
              <a:t> -  </a:t>
            </a:r>
            <a:r>
              <a:rPr lang="pl-PL" dirty="0" smtClean="0">
                <a:hlinkClick r:id="rId2"/>
              </a:rPr>
              <a:t>https://groups.io/g/d-vti-cam</a:t>
            </a:r>
            <a:endParaRPr lang="pl-PL" dirty="0" smtClean="0"/>
          </a:p>
          <a:p>
            <a:pPr algn="ctr"/>
            <a:endParaRPr lang="pl-PL" dirty="0" smtClean="0"/>
          </a:p>
          <a:p>
            <a:r>
              <a:rPr lang="pl-PL" b="1" dirty="0" smtClean="0">
                <a:solidFill>
                  <a:srgbClr val="0070C0"/>
                </a:solidFill>
              </a:rPr>
              <a:t>P</a:t>
            </a:r>
            <a:r>
              <a:rPr lang="en-US" b="1" dirty="0" err="1" smtClean="0">
                <a:solidFill>
                  <a:srgbClr val="0070C0"/>
                </a:solidFill>
              </a:rPr>
              <a:t>rototype</a:t>
            </a:r>
            <a:r>
              <a:rPr lang="en-US" b="1" dirty="0" smtClean="0">
                <a:solidFill>
                  <a:srgbClr val="0070C0"/>
                </a:solidFill>
              </a:rPr>
              <a:t> </a:t>
            </a:r>
            <a:r>
              <a:rPr lang="pl-PL" b="1" dirty="0" smtClean="0">
                <a:solidFill>
                  <a:srgbClr val="0070C0"/>
                </a:solidFill>
              </a:rPr>
              <a:t>V</a:t>
            </a:r>
            <a:r>
              <a:rPr lang="en-US" b="1" dirty="0" err="1" smtClean="0">
                <a:solidFill>
                  <a:srgbClr val="0070C0"/>
                </a:solidFill>
              </a:rPr>
              <a:t>ersion</a:t>
            </a:r>
            <a:r>
              <a:rPr lang="en-US" b="1" dirty="0" smtClean="0">
                <a:solidFill>
                  <a:srgbClr val="0070C0"/>
                </a:solidFill>
              </a:rPr>
              <a:t> 1 </a:t>
            </a:r>
            <a:r>
              <a:rPr lang="en-US" dirty="0" smtClean="0"/>
              <a:t>(standalone camera, Semi AR0130CSSM sensor) - </a:t>
            </a:r>
            <a:r>
              <a:rPr lang="en-US" b="1" dirty="0" smtClean="0">
                <a:solidFill>
                  <a:srgbClr val="00B050"/>
                </a:solidFill>
              </a:rPr>
              <a:t>completed</a:t>
            </a:r>
            <a:endParaRPr lang="pl-PL" b="1" dirty="0" smtClean="0">
              <a:solidFill>
                <a:srgbClr val="00B050"/>
              </a:solidFill>
            </a:endParaRPr>
          </a:p>
          <a:p>
            <a:endParaRPr lang="en-US" dirty="0" smtClean="0">
              <a:solidFill>
                <a:srgbClr val="00B050"/>
              </a:solidFill>
            </a:endParaRPr>
          </a:p>
          <a:p>
            <a:r>
              <a:rPr lang="pl-PL" dirty="0" smtClean="0"/>
              <a:t>         </a:t>
            </a:r>
            <a:r>
              <a:rPr lang="en-US" dirty="0" smtClean="0"/>
              <a:t>Firmware development and testing for prototype version 1 - </a:t>
            </a:r>
            <a:r>
              <a:rPr lang="en-US" b="1" dirty="0" smtClean="0">
                <a:solidFill>
                  <a:schemeClr val="accent6">
                    <a:lumMod val="75000"/>
                  </a:schemeClr>
                </a:solidFill>
              </a:rPr>
              <a:t>ongoing</a:t>
            </a:r>
            <a:endParaRPr lang="en-US" dirty="0" smtClean="0">
              <a:solidFill>
                <a:schemeClr val="accent6">
                  <a:lumMod val="75000"/>
                </a:schemeClr>
              </a:solidFill>
            </a:endParaRPr>
          </a:p>
          <a:p>
            <a:pPr lvl="1">
              <a:buFont typeface="Arial" pitchFamily="34" charset="0"/>
              <a:buChar char="•"/>
            </a:pPr>
            <a:r>
              <a:rPr lang="pl-PL" dirty="0" smtClean="0"/>
              <a:t> </a:t>
            </a:r>
            <a:r>
              <a:rPr lang="en-US" dirty="0" smtClean="0"/>
              <a:t>provide an ASCOM video driver for the camera</a:t>
            </a:r>
            <a:r>
              <a:rPr lang="pl-PL" dirty="0" smtClean="0"/>
              <a:t> on </a:t>
            </a:r>
            <a:r>
              <a:rPr lang="pl-PL" dirty="0" err="1" smtClean="0"/>
              <a:t>the</a:t>
            </a:r>
            <a:r>
              <a:rPr lang="pl-PL" dirty="0" smtClean="0"/>
              <a:t> host </a:t>
            </a:r>
            <a:r>
              <a:rPr lang="pl-PL" dirty="0" err="1" smtClean="0"/>
              <a:t>side</a:t>
            </a:r>
            <a:endParaRPr lang="en-US" dirty="0" smtClean="0"/>
          </a:p>
          <a:p>
            <a:pPr lvl="1">
              <a:buFont typeface="Arial" pitchFamily="34" charset="0"/>
              <a:buChar char="•"/>
            </a:pPr>
            <a:r>
              <a:rPr lang="pl-PL" dirty="0" smtClean="0"/>
              <a:t> </a:t>
            </a:r>
            <a:r>
              <a:rPr lang="en-US" dirty="0" smtClean="0"/>
              <a:t>save SER and ADV files, the latter with GPS timestamps in the metadata.</a:t>
            </a:r>
          </a:p>
          <a:p>
            <a:pPr lvl="1">
              <a:buFont typeface="Arial" pitchFamily="34" charset="0"/>
              <a:buChar char="•"/>
            </a:pPr>
            <a:r>
              <a:rPr lang="pl-PL" dirty="0" smtClean="0"/>
              <a:t> t</a:t>
            </a:r>
            <a:r>
              <a:rPr lang="en-US" dirty="0" smtClean="0"/>
              <a:t>he control tool should be extended to support 16-bit ADV recording, histogram, </a:t>
            </a:r>
            <a:r>
              <a:rPr lang="pl-PL" dirty="0" smtClean="0"/>
              <a:t>  </a:t>
            </a:r>
            <a:br>
              <a:rPr lang="pl-PL" dirty="0" smtClean="0"/>
            </a:br>
            <a:r>
              <a:rPr lang="pl-PL" dirty="0" smtClean="0"/>
              <a:t>   </a:t>
            </a:r>
            <a:r>
              <a:rPr lang="en-US" dirty="0" smtClean="0"/>
              <a:t>dark frame subtraction</a:t>
            </a:r>
            <a:r>
              <a:rPr lang="pl-PL" dirty="0" smtClean="0"/>
              <a:t/>
            </a:r>
            <a:br>
              <a:rPr lang="pl-PL" dirty="0" smtClean="0"/>
            </a:br>
            <a:endParaRPr lang="en-US" dirty="0" smtClean="0"/>
          </a:p>
          <a:p>
            <a:r>
              <a:rPr lang="en-US" b="1" dirty="0" err="1" smtClean="0">
                <a:solidFill>
                  <a:srgbClr val="0070C0"/>
                </a:solidFill>
              </a:rPr>
              <a:t>Prototyp</a:t>
            </a:r>
            <a:r>
              <a:rPr lang="en-US" b="1" dirty="0" smtClean="0">
                <a:solidFill>
                  <a:srgbClr val="0070C0"/>
                </a:solidFill>
              </a:rPr>
              <a:t> Version 2</a:t>
            </a:r>
            <a:r>
              <a:rPr lang="en-US" dirty="0" smtClean="0"/>
              <a:t> (standalone camera, based on experience with </a:t>
            </a:r>
            <a:r>
              <a:rPr lang="en-US" dirty="0" err="1" smtClean="0"/>
              <a:t>ver</a:t>
            </a:r>
            <a:r>
              <a:rPr lang="pl-PL" dirty="0" smtClean="0"/>
              <a:t>.</a:t>
            </a:r>
            <a:r>
              <a:rPr lang="en-US" dirty="0" smtClean="0"/>
              <a:t> 1) - </a:t>
            </a:r>
            <a:r>
              <a:rPr lang="en-US" b="1" dirty="0" err="1" smtClean="0">
                <a:solidFill>
                  <a:schemeClr val="accent6">
                    <a:lumMod val="75000"/>
                  </a:schemeClr>
                </a:solidFill>
              </a:rPr>
              <a:t>onging</a:t>
            </a:r>
            <a:endParaRPr lang="pl-PL" b="1" dirty="0" smtClean="0">
              <a:solidFill>
                <a:schemeClr val="accent6">
                  <a:lumMod val="75000"/>
                </a:schemeClr>
              </a:solidFill>
            </a:endParaRPr>
          </a:p>
          <a:p>
            <a:endParaRPr lang="en-US" dirty="0" smtClean="0">
              <a:solidFill>
                <a:schemeClr val="accent6">
                  <a:lumMod val="75000"/>
                </a:schemeClr>
              </a:solidFill>
            </a:endParaRPr>
          </a:p>
          <a:p>
            <a:pPr lvl="1"/>
            <a:r>
              <a:rPr lang="en-US" dirty="0" smtClean="0"/>
              <a:t>Prototype V2 will be implemented in 2 phases because it contains a large number of new components (USB-C, </a:t>
            </a:r>
            <a:r>
              <a:rPr lang="en-US" dirty="0" err="1" smtClean="0"/>
              <a:t>microSD</a:t>
            </a:r>
            <a:r>
              <a:rPr lang="en-US" dirty="0" smtClean="0"/>
              <a:t>, new GPS module, RAM, new FPGA, RF switch</a:t>
            </a:r>
            <a:r>
              <a:rPr lang="pl-PL" dirty="0" smtClean="0"/>
              <a:t>…)</a:t>
            </a:r>
            <a:br>
              <a:rPr lang="pl-PL" dirty="0" smtClean="0"/>
            </a:br>
            <a:r>
              <a:rPr lang="pl-PL" dirty="0" smtClean="0"/>
              <a:t/>
            </a:r>
            <a:br>
              <a:rPr lang="pl-PL" dirty="0" smtClean="0"/>
            </a:br>
            <a:r>
              <a:rPr lang="en-US" dirty="0" smtClean="0"/>
              <a:t>Phase </a:t>
            </a:r>
            <a:r>
              <a:rPr lang="en-US" smtClean="0"/>
              <a:t>1 </a:t>
            </a:r>
            <a:r>
              <a:rPr lang="pl-PL" smtClean="0"/>
              <a:t>- </a:t>
            </a:r>
            <a:r>
              <a:rPr lang="en-US" dirty="0" smtClean="0"/>
              <a:t>bigger PCB with all components in place for easier debugging. </a:t>
            </a:r>
            <a:r>
              <a:rPr lang="pl-PL" dirty="0" smtClean="0"/>
              <a:t/>
            </a:r>
            <a:br>
              <a:rPr lang="pl-PL" dirty="0" smtClean="0"/>
            </a:br>
            <a:r>
              <a:rPr lang="pl-PL" dirty="0" smtClean="0"/>
              <a:t>P</a:t>
            </a:r>
            <a:r>
              <a:rPr lang="en-US" dirty="0" err="1" smtClean="0"/>
              <a:t>hase</a:t>
            </a:r>
            <a:r>
              <a:rPr lang="en-US" dirty="0" smtClean="0"/>
              <a:t> 2</a:t>
            </a:r>
            <a:r>
              <a:rPr lang="pl-PL" dirty="0" smtClean="0"/>
              <a:t> - </a:t>
            </a:r>
            <a:r>
              <a:rPr lang="en-US" dirty="0" smtClean="0"/>
              <a:t>the design will be adjusted and condensed.</a:t>
            </a:r>
            <a:r>
              <a:rPr lang="pl-PL" dirty="0" smtClean="0"/>
              <a:t/>
            </a:r>
            <a:br>
              <a:rPr lang="pl-PL" dirty="0" smtClean="0"/>
            </a:br>
            <a:r>
              <a:rPr lang="pl-PL" dirty="0" smtClean="0"/>
              <a:t>F</a:t>
            </a:r>
            <a:r>
              <a:rPr lang="en-US" dirty="0" err="1" smtClean="0"/>
              <a:t>irmware</a:t>
            </a:r>
            <a:r>
              <a:rPr lang="en-US" dirty="0" smtClean="0"/>
              <a:t> development and testing for prototype version 2 -</a:t>
            </a:r>
            <a:r>
              <a:rPr lang="en-US" b="1" dirty="0" smtClean="0"/>
              <a:t> </a:t>
            </a:r>
            <a:r>
              <a:rPr lang="en-US" b="1" dirty="0" smtClean="0">
                <a:solidFill>
                  <a:srgbClr val="FF0000"/>
                </a:solidFill>
              </a:rPr>
              <a:t>not started</a:t>
            </a:r>
            <a:r>
              <a:rPr lang="pl-PL" b="1" dirty="0" smtClean="0">
                <a:solidFill>
                  <a:srgbClr val="FF0000"/>
                </a:solidFill>
              </a:rPr>
              <a:t/>
            </a:r>
            <a:br>
              <a:rPr lang="pl-PL" b="1" dirty="0" smtClean="0">
                <a:solidFill>
                  <a:srgbClr val="FF0000"/>
                </a:solidFill>
              </a:rPr>
            </a:br>
            <a:endParaRPr lang="en-US" dirty="0" smtClean="0">
              <a:solidFill>
                <a:srgbClr val="FF0000"/>
              </a:solidFill>
            </a:endParaRPr>
          </a:p>
          <a:p>
            <a:r>
              <a:rPr lang="pl-PL" b="1" dirty="0" smtClean="0">
                <a:solidFill>
                  <a:srgbClr val="0070C0"/>
                </a:solidFill>
              </a:rPr>
              <a:t>R</a:t>
            </a:r>
            <a:r>
              <a:rPr lang="en-US" b="1" dirty="0" err="1" smtClean="0">
                <a:solidFill>
                  <a:srgbClr val="0070C0"/>
                </a:solidFill>
              </a:rPr>
              <a:t>elease</a:t>
            </a:r>
            <a:r>
              <a:rPr lang="en-US" b="1" dirty="0" smtClean="0">
                <a:solidFill>
                  <a:srgbClr val="0070C0"/>
                </a:solidFill>
              </a:rPr>
              <a:t> candidate </a:t>
            </a:r>
            <a:r>
              <a:rPr lang="en-US" dirty="0" smtClean="0"/>
              <a:t>- </a:t>
            </a:r>
            <a:r>
              <a:rPr lang="en-US" b="1" dirty="0" smtClean="0">
                <a:solidFill>
                  <a:srgbClr val="FF0000"/>
                </a:solidFill>
              </a:rPr>
              <a:t>not started</a:t>
            </a:r>
            <a:endParaRPr lang="en-US" dirty="0" smtClean="0">
              <a:solidFill>
                <a:srgbClr val="FF0000"/>
              </a:solidFill>
            </a:endParaRPr>
          </a:p>
          <a:p>
            <a:r>
              <a:rPr lang="pl-PL" b="1" dirty="0" smtClean="0">
                <a:solidFill>
                  <a:srgbClr val="0070C0"/>
                </a:solidFill>
              </a:rPr>
              <a:t>K</a:t>
            </a:r>
            <a:r>
              <a:rPr lang="en-US" b="1" dirty="0" err="1" smtClean="0">
                <a:solidFill>
                  <a:srgbClr val="0070C0"/>
                </a:solidFill>
              </a:rPr>
              <a:t>ickstarter</a:t>
            </a:r>
            <a:r>
              <a:rPr lang="en-US" b="1" dirty="0" smtClean="0">
                <a:solidFill>
                  <a:srgbClr val="0070C0"/>
                </a:solidFill>
              </a:rPr>
              <a:t> </a:t>
            </a:r>
            <a:r>
              <a:rPr lang="en-US" b="1" dirty="0" err="1" smtClean="0">
                <a:solidFill>
                  <a:srgbClr val="0070C0"/>
                </a:solidFill>
              </a:rPr>
              <a:t>campain</a:t>
            </a:r>
            <a:r>
              <a:rPr lang="en-US" b="1" dirty="0" smtClean="0">
                <a:solidFill>
                  <a:srgbClr val="0070C0"/>
                </a:solidFill>
              </a:rPr>
              <a:t> </a:t>
            </a:r>
            <a:r>
              <a:rPr lang="en-US" dirty="0" smtClean="0"/>
              <a:t>- </a:t>
            </a:r>
            <a:r>
              <a:rPr lang="en-US" b="1" dirty="0" smtClean="0">
                <a:solidFill>
                  <a:srgbClr val="FF0000"/>
                </a:solidFill>
              </a:rPr>
              <a:t>not started</a:t>
            </a:r>
            <a:endParaRPr lang="en-US" dirty="0" smtClean="0">
              <a:solidFill>
                <a:srgbClr val="FF0000"/>
              </a:solidFill>
            </a:endParaRPr>
          </a:p>
          <a:p>
            <a:pPr algn="ctr"/>
            <a:endParaRPr lang="pl-PL"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14290"/>
            <a:ext cx="9144000" cy="654032"/>
          </a:xfrm>
        </p:spPr>
        <p:txBody>
          <a:bodyPr>
            <a:normAutofit/>
          </a:bodyPr>
          <a:lstStyle/>
          <a:p>
            <a:r>
              <a:rPr lang="pl-PL" sz="3600" b="1" dirty="0" smtClean="0"/>
              <a:t>Digital Video Time </a:t>
            </a:r>
            <a:r>
              <a:rPr lang="pl-PL" sz="3600" b="1" dirty="0" err="1" smtClean="0"/>
              <a:t>Inserter</a:t>
            </a:r>
            <a:endParaRPr lang="pl-PL" sz="3600" b="1" dirty="0"/>
          </a:p>
        </p:txBody>
      </p:sp>
      <p:sp>
        <p:nvSpPr>
          <p:cNvPr id="3" name="pole tekstowe 2"/>
          <p:cNvSpPr txBox="1"/>
          <p:nvPr/>
        </p:nvSpPr>
        <p:spPr>
          <a:xfrm>
            <a:off x="214282" y="6286520"/>
            <a:ext cx="8572560" cy="369332"/>
          </a:xfrm>
          <a:prstGeom prst="rect">
            <a:avLst/>
          </a:prstGeom>
          <a:noFill/>
        </p:spPr>
        <p:txBody>
          <a:bodyPr wrap="square" rtlCol="0">
            <a:spAutoFit/>
          </a:bodyPr>
          <a:lstStyle/>
          <a:p>
            <a:pPr algn="ctr"/>
            <a:r>
              <a:rPr lang="en-US" dirty="0" smtClean="0"/>
              <a:t>The</a:t>
            </a:r>
            <a:r>
              <a:rPr lang="pl-PL" dirty="0" smtClean="0"/>
              <a:t> </a:t>
            </a:r>
            <a:r>
              <a:rPr lang="pl-PL" dirty="0" err="1" smtClean="0"/>
              <a:t>prototype</a:t>
            </a:r>
            <a:r>
              <a:rPr lang="pl-PL" dirty="0" smtClean="0"/>
              <a:t> V1, PCB </a:t>
            </a:r>
            <a:r>
              <a:rPr lang="pl-PL" dirty="0" err="1" smtClean="0"/>
              <a:t>board</a:t>
            </a:r>
            <a:r>
              <a:rPr lang="pl-PL" dirty="0" smtClean="0"/>
              <a:t> – photo by Stefan </a:t>
            </a:r>
            <a:r>
              <a:rPr lang="pl-PL" dirty="0" err="1" smtClean="0"/>
              <a:t>Meister</a:t>
            </a:r>
            <a:endParaRPr lang="pl-PL" dirty="0"/>
          </a:p>
        </p:txBody>
      </p:sp>
      <p:pic>
        <p:nvPicPr>
          <p:cNvPr id="4" name="Obraz 3" descr="DVTI_proto1.jpg"/>
          <p:cNvPicPr>
            <a:picLocks noChangeAspect="1"/>
          </p:cNvPicPr>
          <p:nvPr/>
        </p:nvPicPr>
        <p:blipFill>
          <a:blip r:embed="rId2"/>
          <a:stretch>
            <a:fillRect/>
          </a:stretch>
        </p:blipFill>
        <p:spPr>
          <a:xfrm>
            <a:off x="928662" y="1000108"/>
            <a:ext cx="7005658" cy="509805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401080" cy="796908"/>
          </a:xfrm>
        </p:spPr>
        <p:txBody>
          <a:bodyPr>
            <a:normAutofit/>
          </a:bodyPr>
          <a:lstStyle/>
          <a:p>
            <a:r>
              <a:rPr lang="en-US" sz="3600" b="1" dirty="0" smtClean="0"/>
              <a:t>Journal of Occultation Astronomy (JOA)</a:t>
            </a:r>
            <a:endParaRPr lang="pl-PL" sz="3600" b="1" dirty="0"/>
          </a:p>
        </p:txBody>
      </p:sp>
      <p:sp>
        <p:nvSpPr>
          <p:cNvPr id="4" name="Symbol zastępczy zawartości 3"/>
          <p:cNvSpPr>
            <a:spLocks noGrp="1"/>
          </p:cNvSpPr>
          <p:nvPr>
            <p:ph idx="1"/>
          </p:nvPr>
        </p:nvSpPr>
        <p:spPr>
          <a:xfrm>
            <a:off x="357158" y="1214422"/>
            <a:ext cx="5572164" cy="4786346"/>
          </a:xfrm>
        </p:spPr>
        <p:txBody>
          <a:bodyPr>
            <a:normAutofit fontScale="25000" lnSpcReduction="20000"/>
          </a:bodyPr>
          <a:lstStyle/>
          <a:p>
            <a:pPr algn="just"/>
            <a:r>
              <a:rPr lang="en-US" sz="8000" dirty="0" smtClean="0"/>
              <a:t>On </a:t>
            </a:r>
            <a:r>
              <a:rPr lang="en-US" sz="8000" b="1" dirty="0" smtClean="0">
                <a:solidFill>
                  <a:srgbClr val="FF0000"/>
                </a:solidFill>
              </a:rPr>
              <a:t>February 18, 2019</a:t>
            </a:r>
            <a:r>
              <a:rPr lang="en-US" sz="8000" dirty="0" smtClean="0"/>
              <a:t>, IOTA, IOTA / ES and RASNZ made a joint decision that all JOA numbers should be available as PDF files for every interested person at no cost.</a:t>
            </a:r>
          </a:p>
          <a:p>
            <a:pPr algn="just">
              <a:buNone/>
            </a:pPr>
            <a:endParaRPr lang="en-US" sz="8000" dirty="0" smtClean="0"/>
          </a:p>
          <a:p>
            <a:pPr algn="just"/>
            <a:r>
              <a:rPr lang="en-US" sz="8000" dirty="0" smtClean="0"/>
              <a:t>Until now, only observers associated in IOTA, IOTA/E</a:t>
            </a:r>
            <a:r>
              <a:rPr lang="pl-PL" sz="8000" dirty="0" smtClean="0"/>
              <a:t>S </a:t>
            </a:r>
            <a:r>
              <a:rPr lang="en-US" sz="8000" dirty="0" smtClean="0"/>
              <a:t>or RASZN, </a:t>
            </a:r>
            <a:r>
              <a:rPr lang="en-US" sz="8000" u="sng" dirty="0" smtClean="0"/>
              <a:t>paying the annual membership fee </a:t>
            </a:r>
            <a:r>
              <a:rPr lang="en-US" sz="8000" dirty="0" smtClean="0"/>
              <a:t>in these organizations, had full access to several of the latest JOA numbers through the </a:t>
            </a:r>
            <a:r>
              <a:rPr lang="pl-PL" sz="8000" dirty="0" err="1" smtClean="0"/>
              <a:t>website</a:t>
            </a:r>
            <a:r>
              <a:rPr lang="pl-PL" sz="8000" dirty="0" smtClean="0"/>
              <a:t> </a:t>
            </a:r>
            <a:r>
              <a:rPr lang="en-US" sz="8000" dirty="0" smtClean="0"/>
              <a:t>login system.</a:t>
            </a:r>
          </a:p>
          <a:p>
            <a:pPr algn="just">
              <a:buNone/>
            </a:pPr>
            <a:endParaRPr lang="en-US" sz="8000" dirty="0" smtClean="0"/>
          </a:p>
          <a:p>
            <a:pPr algn="just"/>
            <a:r>
              <a:rPr lang="en-US" sz="8000" b="1" dirty="0" smtClean="0"/>
              <a:t>All JOA numbers are now available as PDF files on the IOTA/ES website:</a:t>
            </a:r>
            <a:endParaRPr lang="pl-PL" sz="8000" b="1" dirty="0" smtClean="0"/>
          </a:p>
          <a:p>
            <a:pPr algn="just">
              <a:buNone/>
            </a:pPr>
            <a:r>
              <a:rPr lang="pl-PL" sz="8000" b="1" dirty="0" smtClean="0"/>
              <a:t>       </a:t>
            </a:r>
            <a:r>
              <a:rPr lang="en-US" sz="8000" b="1" dirty="0" smtClean="0">
                <a:hlinkClick r:id="rId2"/>
              </a:rPr>
              <a:t>http://iota-es.de/joafree.html</a:t>
            </a:r>
            <a:endParaRPr lang="en-US" sz="8000" b="1" dirty="0" smtClean="0"/>
          </a:p>
          <a:p>
            <a:pPr algn="just">
              <a:buNone/>
            </a:pPr>
            <a:endParaRPr lang="en-US" sz="8000" dirty="0" smtClean="0"/>
          </a:p>
          <a:p>
            <a:pPr algn="just"/>
            <a:r>
              <a:rPr lang="en-US" sz="8000" dirty="0" smtClean="0"/>
              <a:t>Archival issues of the Occultation Newsletter (ON) from 1974-2009, which were later transformed into </a:t>
            </a:r>
            <a:r>
              <a:rPr lang="pl-PL" sz="8000" dirty="0" err="1" smtClean="0"/>
              <a:t>the</a:t>
            </a:r>
            <a:r>
              <a:rPr lang="pl-PL" sz="8000" dirty="0" smtClean="0"/>
              <a:t> </a:t>
            </a:r>
            <a:r>
              <a:rPr lang="en-US" sz="8000" dirty="0" smtClean="0"/>
              <a:t>JOA, </a:t>
            </a:r>
            <a:r>
              <a:rPr lang="pl-PL" sz="8000" dirty="0" err="1" smtClean="0"/>
              <a:t>still</a:t>
            </a:r>
            <a:r>
              <a:rPr lang="pl-PL" sz="8000" dirty="0" smtClean="0"/>
              <a:t> </a:t>
            </a:r>
            <a:r>
              <a:rPr lang="en-US" sz="8000" dirty="0" smtClean="0"/>
              <a:t>are</a:t>
            </a:r>
            <a:r>
              <a:rPr lang="pl-PL" sz="8000" dirty="0" smtClean="0"/>
              <a:t> </a:t>
            </a:r>
            <a:r>
              <a:rPr lang="pl-PL" sz="8000" dirty="0" err="1" smtClean="0"/>
              <a:t>present</a:t>
            </a:r>
            <a:r>
              <a:rPr lang="pl-PL" sz="8000" dirty="0" smtClean="0"/>
              <a:t> </a:t>
            </a:r>
            <a:r>
              <a:rPr lang="en-US" sz="8000" dirty="0" smtClean="0"/>
              <a:t>on the main page of IOTA:</a:t>
            </a:r>
          </a:p>
          <a:p>
            <a:pPr algn="just">
              <a:buNone/>
            </a:pPr>
            <a:r>
              <a:rPr lang="en-US" sz="8000" dirty="0" smtClean="0"/>
              <a:t>      </a:t>
            </a:r>
            <a:r>
              <a:rPr lang="en-US" sz="8000" dirty="0" smtClean="0">
                <a:hlinkClick r:id="rId3"/>
              </a:rPr>
              <a:t>http://occultations.org/pub/newsletters/</a:t>
            </a:r>
            <a:endParaRPr lang="pl-PL" sz="8000" dirty="0" smtClean="0"/>
          </a:p>
          <a:p>
            <a:pPr algn="ctr">
              <a:buNone/>
            </a:pPr>
            <a:endParaRPr lang="pl-PL" sz="8000" dirty="0" smtClean="0"/>
          </a:p>
          <a:p>
            <a:pPr algn="ctr">
              <a:buNone/>
            </a:pPr>
            <a:endParaRPr lang="pl-PL" sz="4500" dirty="0" smtClean="0"/>
          </a:p>
          <a:p>
            <a:pPr>
              <a:buNone/>
            </a:pPr>
            <a:endParaRPr lang="pl-PL" dirty="0"/>
          </a:p>
        </p:txBody>
      </p:sp>
      <p:pic>
        <p:nvPicPr>
          <p:cNvPr id="5" name="Obraz 4" descr="JOA.png"/>
          <p:cNvPicPr>
            <a:picLocks noChangeAspect="1"/>
          </p:cNvPicPr>
          <p:nvPr/>
        </p:nvPicPr>
        <p:blipFill>
          <a:blip r:embed="rId4"/>
          <a:stretch>
            <a:fillRect/>
          </a:stretch>
        </p:blipFill>
        <p:spPr>
          <a:xfrm>
            <a:off x="6072198" y="1785926"/>
            <a:ext cx="2684405" cy="378621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14290"/>
            <a:ext cx="9144000" cy="654032"/>
          </a:xfrm>
        </p:spPr>
        <p:txBody>
          <a:bodyPr>
            <a:normAutofit/>
          </a:bodyPr>
          <a:lstStyle/>
          <a:p>
            <a:r>
              <a:rPr lang="pl-PL" sz="3600" b="1" dirty="0" smtClean="0"/>
              <a:t>Digital Video Time </a:t>
            </a:r>
            <a:r>
              <a:rPr lang="pl-PL" sz="3600" b="1" dirty="0" err="1" smtClean="0"/>
              <a:t>Inserter</a:t>
            </a:r>
            <a:endParaRPr lang="pl-PL" sz="3600" b="1" dirty="0"/>
          </a:p>
        </p:txBody>
      </p:sp>
      <p:sp>
        <p:nvSpPr>
          <p:cNvPr id="3" name="pole tekstowe 2"/>
          <p:cNvSpPr txBox="1"/>
          <p:nvPr/>
        </p:nvSpPr>
        <p:spPr>
          <a:xfrm>
            <a:off x="214282" y="6286520"/>
            <a:ext cx="8572560" cy="369332"/>
          </a:xfrm>
          <a:prstGeom prst="rect">
            <a:avLst/>
          </a:prstGeom>
          <a:noFill/>
        </p:spPr>
        <p:txBody>
          <a:bodyPr wrap="square" rtlCol="0">
            <a:spAutoFit/>
          </a:bodyPr>
          <a:lstStyle/>
          <a:p>
            <a:pPr algn="ctr"/>
            <a:r>
              <a:rPr lang="en-US" dirty="0" smtClean="0"/>
              <a:t>The</a:t>
            </a:r>
            <a:r>
              <a:rPr lang="pl-PL" dirty="0" smtClean="0"/>
              <a:t> </a:t>
            </a:r>
            <a:r>
              <a:rPr lang="pl-PL" dirty="0" err="1" smtClean="0"/>
              <a:t>prototype</a:t>
            </a:r>
            <a:r>
              <a:rPr lang="pl-PL" dirty="0" smtClean="0"/>
              <a:t> V1, </a:t>
            </a:r>
            <a:r>
              <a:rPr lang="pl-PL" dirty="0" err="1" smtClean="0"/>
              <a:t>housing</a:t>
            </a:r>
            <a:r>
              <a:rPr lang="pl-PL" dirty="0" smtClean="0"/>
              <a:t> - photo by Stefan </a:t>
            </a:r>
            <a:r>
              <a:rPr lang="pl-PL" dirty="0" err="1" smtClean="0"/>
              <a:t>Meister</a:t>
            </a:r>
            <a:endParaRPr lang="pl-PL" dirty="0"/>
          </a:p>
        </p:txBody>
      </p:sp>
      <p:pic>
        <p:nvPicPr>
          <p:cNvPr id="5" name="Obraz 4" descr="DVTI_housing.jpg"/>
          <p:cNvPicPr>
            <a:picLocks noChangeAspect="1"/>
          </p:cNvPicPr>
          <p:nvPr/>
        </p:nvPicPr>
        <p:blipFill>
          <a:blip r:embed="rId2"/>
          <a:stretch>
            <a:fillRect/>
          </a:stretch>
        </p:blipFill>
        <p:spPr>
          <a:xfrm>
            <a:off x="2214546" y="1071546"/>
            <a:ext cx="4591050" cy="485775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2852"/>
            <a:ext cx="9144000" cy="654032"/>
          </a:xfrm>
        </p:spPr>
        <p:txBody>
          <a:bodyPr>
            <a:normAutofit/>
          </a:bodyPr>
          <a:lstStyle/>
          <a:p>
            <a:r>
              <a:rPr lang="pl-PL" sz="3600" b="1" dirty="0" smtClean="0"/>
              <a:t>Digital Video Time </a:t>
            </a:r>
            <a:r>
              <a:rPr lang="pl-PL" sz="3600" b="1" dirty="0" err="1" smtClean="0"/>
              <a:t>Inserter</a:t>
            </a:r>
            <a:r>
              <a:rPr lang="pl-PL" sz="3600" b="1" dirty="0" smtClean="0"/>
              <a:t> – 2nd </a:t>
            </a:r>
            <a:r>
              <a:rPr lang="pl-PL" sz="3600" b="1" dirty="0" err="1" smtClean="0"/>
              <a:t>prototype</a:t>
            </a:r>
            <a:endParaRPr lang="pl-PL" sz="3600" b="1" dirty="0"/>
          </a:p>
        </p:txBody>
      </p:sp>
      <p:sp>
        <p:nvSpPr>
          <p:cNvPr id="3" name="pole tekstowe 2"/>
          <p:cNvSpPr txBox="1"/>
          <p:nvPr/>
        </p:nvSpPr>
        <p:spPr>
          <a:xfrm>
            <a:off x="214282" y="857233"/>
            <a:ext cx="8572560" cy="3693319"/>
          </a:xfrm>
          <a:prstGeom prst="rect">
            <a:avLst/>
          </a:prstGeom>
          <a:noFill/>
        </p:spPr>
        <p:txBody>
          <a:bodyPr wrap="square" rtlCol="0">
            <a:spAutoFit/>
          </a:bodyPr>
          <a:lstStyle/>
          <a:p>
            <a:r>
              <a:rPr lang="pl-PL" dirty="0" err="1" smtClean="0"/>
              <a:t>The</a:t>
            </a:r>
            <a:r>
              <a:rPr lang="pl-PL" dirty="0" smtClean="0"/>
              <a:t> 2nd </a:t>
            </a:r>
            <a:r>
              <a:rPr lang="pl-PL" dirty="0" err="1" smtClean="0"/>
              <a:t>prototype</a:t>
            </a:r>
            <a:r>
              <a:rPr lang="pl-PL" dirty="0" smtClean="0"/>
              <a:t> will </a:t>
            </a:r>
            <a:r>
              <a:rPr lang="pl-PL" dirty="0" err="1" smtClean="0"/>
              <a:t>have</a:t>
            </a:r>
            <a:r>
              <a:rPr lang="pl-PL" dirty="0" smtClean="0"/>
              <a:t> </a:t>
            </a:r>
            <a:r>
              <a:rPr lang="pl-PL" dirty="0" err="1" smtClean="0"/>
              <a:t>the</a:t>
            </a:r>
            <a:r>
              <a:rPr lang="pl-PL" dirty="0" smtClean="0"/>
              <a:t> </a:t>
            </a:r>
            <a:r>
              <a:rPr lang="pl-PL" dirty="0" err="1" smtClean="0"/>
              <a:t>following</a:t>
            </a:r>
            <a:r>
              <a:rPr lang="pl-PL" dirty="0" smtClean="0"/>
              <a:t> </a:t>
            </a:r>
            <a:r>
              <a:rPr lang="pl-PL" dirty="0" err="1" smtClean="0"/>
              <a:t>attributes</a:t>
            </a:r>
            <a:r>
              <a:rPr lang="pl-PL" dirty="0" smtClean="0"/>
              <a:t>:</a:t>
            </a:r>
          </a:p>
          <a:p>
            <a:endParaRPr lang="pl-PL" dirty="0" smtClean="0"/>
          </a:p>
          <a:p>
            <a:pPr>
              <a:buFont typeface="Arial" pitchFamily="34" charset="0"/>
              <a:buChar char="•"/>
            </a:pPr>
            <a:r>
              <a:rPr lang="pl-PL" dirty="0" smtClean="0"/>
              <a:t> </a:t>
            </a:r>
            <a:r>
              <a:rPr lang="pl-PL" dirty="0" err="1" smtClean="0"/>
              <a:t>cylindrical</a:t>
            </a:r>
            <a:r>
              <a:rPr lang="pl-PL" dirty="0" smtClean="0"/>
              <a:t> form </a:t>
            </a:r>
            <a:r>
              <a:rPr lang="pl-PL" dirty="0" err="1" smtClean="0"/>
              <a:t>factor</a:t>
            </a:r>
            <a:r>
              <a:rPr lang="pl-PL" dirty="0" smtClean="0"/>
              <a:t>, 2 </a:t>
            </a:r>
            <a:r>
              <a:rPr lang="pl-PL" dirty="0" err="1" smtClean="0"/>
              <a:t>inch</a:t>
            </a:r>
            <a:r>
              <a:rPr lang="pl-PL" dirty="0" smtClean="0"/>
              <a:t> </a:t>
            </a:r>
            <a:r>
              <a:rPr lang="pl-PL" dirty="0" err="1" smtClean="0"/>
              <a:t>diameter</a:t>
            </a:r>
            <a:r>
              <a:rPr lang="pl-PL" dirty="0" smtClean="0"/>
              <a:t>, </a:t>
            </a:r>
            <a:r>
              <a:rPr lang="pl-PL" dirty="0" err="1" smtClean="0"/>
              <a:t>length</a:t>
            </a:r>
            <a:r>
              <a:rPr lang="pl-PL" dirty="0" smtClean="0"/>
              <a:t> </a:t>
            </a:r>
            <a:r>
              <a:rPr lang="pl-PL" dirty="0" err="1" smtClean="0"/>
              <a:t>about</a:t>
            </a:r>
            <a:r>
              <a:rPr lang="pl-PL" dirty="0" smtClean="0"/>
              <a:t> 90mm, M42x0.75 </a:t>
            </a:r>
            <a:r>
              <a:rPr lang="pl-PL" dirty="0" err="1" smtClean="0"/>
              <a:t>connection</a:t>
            </a:r>
            <a:endParaRPr lang="pl-PL" dirty="0" smtClean="0"/>
          </a:p>
          <a:p>
            <a:pPr>
              <a:buFont typeface="Arial" pitchFamily="34" charset="0"/>
              <a:buChar char="•"/>
            </a:pPr>
            <a:r>
              <a:rPr lang="pl-PL" dirty="0" smtClean="0"/>
              <a:t> </a:t>
            </a:r>
            <a:r>
              <a:rPr lang="pl-PL" dirty="0" err="1" smtClean="0"/>
              <a:t>separate</a:t>
            </a:r>
            <a:r>
              <a:rPr lang="pl-PL" dirty="0" smtClean="0"/>
              <a:t> PCB for </a:t>
            </a:r>
            <a:r>
              <a:rPr lang="pl-PL" dirty="0" err="1" smtClean="0"/>
              <a:t>the</a:t>
            </a:r>
            <a:r>
              <a:rPr lang="pl-PL" dirty="0" smtClean="0"/>
              <a:t> sensor</a:t>
            </a:r>
          </a:p>
          <a:p>
            <a:pPr>
              <a:buFont typeface="Arial" pitchFamily="34" charset="0"/>
              <a:buChar char="•"/>
            </a:pPr>
            <a:r>
              <a:rPr lang="pl-PL" dirty="0" smtClean="0"/>
              <a:t> test </a:t>
            </a:r>
            <a:r>
              <a:rPr lang="pl-PL" dirty="0" err="1" smtClean="0"/>
              <a:t>bigger</a:t>
            </a:r>
            <a:r>
              <a:rPr lang="pl-PL" dirty="0" smtClean="0"/>
              <a:t> </a:t>
            </a:r>
            <a:r>
              <a:rPr lang="pl-PL" dirty="0" err="1" smtClean="0"/>
              <a:t>sensors</a:t>
            </a:r>
            <a:r>
              <a:rPr lang="pl-PL" dirty="0" smtClean="0"/>
              <a:t> </a:t>
            </a:r>
            <a:r>
              <a:rPr lang="pl-PL" dirty="0" smtClean="0">
                <a:hlinkClick r:id="rId2"/>
              </a:rPr>
              <a:t>(IMX178, IMX174, IMX428)</a:t>
            </a:r>
            <a:endParaRPr lang="pl-PL" dirty="0" smtClean="0"/>
          </a:p>
          <a:p>
            <a:pPr>
              <a:buFont typeface="Arial" pitchFamily="34" charset="0"/>
              <a:buChar char="•"/>
            </a:pPr>
            <a:r>
              <a:rPr lang="pl-PL" dirty="0" smtClean="0"/>
              <a:t> </a:t>
            </a:r>
            <a:r>
              <a:rPr lang="pl-PL" dirty="0" err="1" smtClean="0"/>
              <a:t>use</a:t>
            </a:r>
            <a:r>
              <a:rPr lang="pl-PL" dirty="0" smtClean="0"/>
              <a:t> GPS module </a:t>
            </a:r>
            <a:r>
              <a:rPr lang="pl-PL" dirty="0" err="1" smtClean="0"/>
              <a:t>with</a:t>
            </a:r>
            <a:r>
              <a:rPr lang="pl-PL" dirty="0" smtClean="0"/>
              <a:t> </a:t>
            </a:r>
            <a:r>
              <a:rPr lang="pl-PL" dirty="0" err="1" smtClean="0"/>
              <a:t>integrated</a:t>
            </a:r>
            <a:r>
              <a:rPr lang="pl-PL" dirty="0" smtClean="0"/>
              <a:t> </a:t>
            </a:r>
            <a:r>
              <a:rPr lang="pl-PL" dirty="0" err="1" smtClean="0"/>
              <a:t>antenna</a:t>
            </a:r>
            <a:endParaRPr lang="pl-PL" dirty="0" smtClean="0"/>
          </a:p>
          <a:p>
            <a:pPr>
              <a:buFont typeface="Arial" pitchFamily="34" charset="0"/>
              <a:buChar char="•"/>
            </a:pPr>
            <a:r>
              <a:rPr lang="pl-PL" dirty="0" smtClean="0"/>
              <a:t> </a:t>
            </a:r>
            <a:r>
              <a:rPr lang="pl-PL" dirty="0" err="1" smtClean="0"/>
              <a:t>generic</a:t>
            </a:r>
            <a:r>
              <a:rPr lang="pl-PL" dirty="0" smtClean="0"/>
              <a:t> </a:t>
            </a:r>
            <a:r>
              <a:rPr lang="pl-PL" dirty="0" err="1" smtClean="0"/>
              <a:t>input</a:t>
            </a:r>
            <a:r>
              <a:rPr lang="pl-PL" dirty="0" smtClean="0"/>
              <a:t>, 1PPS </a:t>
            </a:r>
            <a:r>
              <a:rPr lang="pl-PL" dirty="0" err="1" smtClean="0"/>
              <a:t>output</a:t>
            </a:r>
            <a:r>
              <a:rPr lang="pl-PL" dirty="0" smtClean="0"/>
              <a:t>, 1PPS+UART </a:t>
            </a:r>
            <a:r>
              <a:rPr lang="pl-PL" dirty="0" err="1" smtClean="0"/>
              <a:t>input</a:t>
            </a:r>
            <a:endParaRPr lang="pl-PL" dirty="0" smtClean="0"/>
          </a:p>
          <a:p>
            <a:pPr>
              <a:buFont typeface="Arial" pitchFamily="34" charset="0"/>
              <a:buChar char="•"/>
            </a:pPr>
            <a:r>
              <a:rPr lang="pl-PL" dirty="0" smtClean="0"/>
              <a:t> </a:t>
            </a:r>
            <a:r>
              <a:rPr lang="pl-PL" dirty="0" err="1" smtClean="0"/>
              <a:t>precise</a:t>
            </a:r>
            <a:r>
              <a:rPr lang="pl-PL" dirty="0" smtClean="0"/>
              <a:t> </a:t>
            </a:r>
            <a:r>
              <a:rPr lang="pl-PL" dirty="0" err="1" smtClean="0"/>
              <a:t>crystal</a:t>
            </a:r>
            <a:r>
              <a:rPr lang="pl-PL" dirty="0" smtClean="0"/>
              <a:t>, </a:t>
            </a:r>
            <a:r>
              <a:rPr lang="pl-PL" dirty="0" err="1" smtClean="0"/>
              <a:t>e.g</a:t>
            </a:r>
            <a:r>
              <a:rPr lang="pl-PL" dirty="0" smtClean="0"/>
              <a:t>. LFTVXO070168</a:t>
            </a:r>
          </a:p>
          <a:p>
            <a:pPr>
              <a:buFont typeface="Arial" pitchFamily="34" charset="0"/>
              <a:buChar char="•"/>
            </a:pPr>
            <a:r>
              <a:rPr lang="pl-PL" dirty="0" smtClean="0"/>
              <a:t> </a:t>
            </a:r>
            <a:r>
              <a:rPr lang="pl-PL" dirty="0" err="1" smtClean="0"/>
              <a:t>calibrate</a:t>
            </a:r>
            <a:r>
              <a:rPr lang="pl-PL" dirty="0" smtClean="0"/>
              <a:t> </a:t>
            </a:r>
            <a:r>
              <a:rPr lang="pl-PL" dirty="0" err="1" smtClean="0"/>
              <a:t>the</a:t>
            </a:r>
            <a:r>
              <a:rPr lang="pl-PL" dirty="0" smtClean="0"/>
              <a:t> </a:t>
            </a:r>
            <a:r>
              <a:rPr lang="pl-PL" dirty="0" err="1" smtClean="0"/>
              <a:t>crystal</a:t>
            </a:r>
            <a:r>
              <a:rPr lang="pl-PL" dirty="0" smtClean="0"/>
              <a:t> </a:t>
            </a:r>
            <a:r>
              <a:rPr lang="pl-PL" dirty="0" err="1" smtClean="0"/>
              <a:t>with</a:t>
            </a:r>
            <a:r>
              <a:rPr lang="pl-PL" dirty="0" smtClean="0"/>
              <a:t> </a:t>
            </a:r>
            <a:r>
              <a:rPr lang="pl-PL" dirty="0" err="1" smtClean="0"/>
              <a:t>the</a:t>
            </a:r>
            <a:r>
              <a:rPr lang="pl-PL" dirty="0" smtClean="0"/>
              <a:t> GPS </a:t>
            </a:r>
            <a:r>
              <a:rPr lang="pl-PL" dirty="0" err="1" smtClean="0"/>
              <a:t>signal</a:t>
            </a:r>
            <a:r>
              <a:rPr lang="pl-PL" dirty="0" smtClean="0"/>
              <a:t>, </a:t>
            </a:r>
            <a:r>
              <a:rPr lang="pl-PL" dirty="0" err="1" smtClean="0"/>
              <a:t>save</a:t>
            </a:r>
            <a:r>
              <a:rPr lang="pl-PL" dirty="0" smtClean="0"/>
              <a:t> </a:t>
            </a:r>
            <a:r>
              <a:rPr lang="pl-PL" dirty="0" err="1" smtClean="0"/>
              <a:t>the</a:t>
            </a:r>
            <a:r>
              <a:rPr lang="pl-PL" dirty="0" smtClean="0"/>
              <a:t> </a:t>
            </a:r>
            <a:r>
              <a:rPr lang="pl-PL" dirty="0" err="1" smtClean="0"/>
              <a:t>calibration</a:t>
            </a:r>
            <a:r>
              <a:rPr lang="pl-PL" dirty="0" smtClean="0"/>
              <a:t> </a:t>
            </a:r>
            <a:r>
              <a:rPr lang="pl-PL" dirty="0" err="1" smtClean="0"/>
              <a:t>in</a:t>
            </a:r>
            <a:r>
              <a:rPr lang="pl-PL" dirty="0" smtClean="0"/>
              <a:t> </a:t>
            </a:r>
            <a:r>
              <a:rPr lang="pl-PL" dirty="0" err="1" smtClean="0"/>
              <a:t>the</a:t>
            </a:r>
            <a:r>
              <a:rPr lang="pl-PL" dirty="0" smtClean="0"/>
              <a:t> PROM</a:t>
            </a:r>
          </a:p>
          <a:p>
            <a:pPr>
              <a:buFont typeface="Arial" pitchFamily="34" charset="0"/>
              <a:buChar char="•"/>
            </a:pPr>
            <a:r>
              <a:rPr lang="pl-PL" dirty="0" smtClean="0"/>
              <a:t> USB C </a:t>
            </a:r>
            <a:r>
              <a:rPr lang="pl-PL" dirty="0" err="1" smtClean="0"/>
              <a:t>connector</a:t>
            </a:r>
            <a:endParaRPr lang="pl-PL" dirty="0" smtClean="0"/>
          </a:p>
          <a:p>
            <a:pPr>
              <a:buFont typeface="Arial" pitchFamily="34" charset="0"/>
              <a:buChar char="•"/>
            </a:pPr>
            <a:r>
              <a:rPr lang="pl-PL" dirty="0" smtClean="0"/>
              <a:t> </a:t>
            </a:r>
            <a:r>
              <a:rPr lang="pl-PL" dirty="0" err="1" smtClean="0"/>
              <a:t>microSD</a:t>
            </a:r>
            <a:r>
              <a:rPr lang="pl-PL" dirty="0" smtClean="0"/>
              <a:t> </a:t>
            </a:r>
            <a:r>
              <a:rPr lang="pl-PL" dirty="0" err="1" smtClean="0"/>
              <a:t>card</a:t>
            </a:r>
            <a:r>
              <a:rPr lang="pl-PL" dirty="0" smtClean="0"/>
              <a:t> for </a:t>
            </a:r>
            <a:r>
              <a:rPr lang="pl-PL" dirty="0" err="1" smtClean="0"/>
              <a:t>in-camera</a:t>
            </a:r>
            <a:r>
              <a:rPr lang="pl-PL" dirty="0" smtClean="0"/>
              <a:t> </a:t>
            </a:r>
            <a:r>
              <a:rPr lang="pl-PL" dirty="0" err="1" smtClean="0"/>
              <a:t>recording</a:t>
            </a:r>
            <a:endParaRPr lang="pl-PL" dirty="0" smtClean="0"/>
          </a:p>
          <a:p>
            <a:pPr>
              <a:buFont typeface="Arial" pitchFamily="34" charset="0"/>
              <a:buChar char="•"/>
            </a:pPr>
            <a:r>
              <a:rPr lang="pl-PL" dirty="0" smtClean="0"/>
              <a:t> </a:t>
            </a:r>
            <a:r>
              <a:rPr lang="pl-PL" dirty="0" err="1" smtClean="0"/>
              <a:t>onboard</a:t>
            </a:r>
            <a:r>
              <a:rPr lang="pl-PL" dirty="0" smtClean="0"/>
              <a:t> RAM for </a:t>
            </a:r>
            <a:r>
              <a:rPr lang="pl-PL" dirty="0" err="1" smtClean="0"/>
              <a:t>frame</a:t>
            </a:r>
            <a:r>
              <a:rPr lang="pl-PL" dirty="0" smtClean="0"/>
              <a:t> </a:t>
            </a:r>
            <a:r>
              <a:rPr lang="pl-PL" dirty="0" err="1" smtClean="0"/>
              <a:t>buffer</a:t>
            </a:r>
            <a:r>
              <a:rPr lang="pl-PL" dirty="0" smtClean="0"/>
              <a:t>, </a:t>
            </a:r>
            <a:r>
              <a:rPr lang="pl-PL" dirty="0" err="1" smtClean="0"/>
              <a:t>dark</a:t>
            </a:r>
            <a:r>
              <a:rPr lang="pl-PL" dirty="0" smtClean="0"/>
              <a:t> </a:t>
            </a:r>
            <a:r>
              <a:rPr lang="pl-PL" dirty="0" err="1" smtClean="0"/>
              <a:t>subtract</a:t>
            </a:r>
            <a:r>
              <a:rPr lang="pl-PL" dirty="0" smtClean="0"/>
              <a:t>, </a:t>
            </a:r>
            <a:r>
              <a:rPr lang="pl-PL" dirty="0" err="1" smtClean="0"/>
              <a:t>picture-in-picture</a:t>
            </a:r>
            <a:endParaRPr lang="pl-PL" dirty="0" smtClean="0"/>
          </a:p>
          <a:p>
            <a:pPr algn="ctr"/>
            <a:endParaRPr lang="pl-PL" dirty="0"/>
          </a:p>
        </p:txBody>
      </p:sp>
      <p:pic>
        <p:nvPicPr>
          <p:cNvPr id="5" name="Obraz 4" descr="stamp-2b.png"/>
          <p:cNvPicPr>
            <a:picLocks noChangeAspect="1"/>
          </p:cNvPicPr>
          <p:nvPr/>
        </p:nvPicPr>
        <p:blipFill>
          <a:blip r:embed="rId3"/>
          <a:stretch>
            <a:fillRect/>
          </a:stretch>
        </p:blipFill>
        <p:spPr>
          <a:xfrm>
            <a:off x="428596" y="4429132"/>
            <a:ext cx="8318928" cy="1143008"/>
          </a:xfrm>
          <a:prstGeom prst="rect">
            <a:avLst/>
          </a:prstGeom>
        </p:spPr>
      </p:pic>
      <p:sp>
        <p:nvSpPr>
          <p:cNvPr id="6" name="pole tekstowe 5"/>
          <p:cNvSpPr txBox="1"/>
          <p:nvPr/>
        </p:nvSpPr>
        <p:spPr>
          <a:xfrm>
            <a:off x="214282" y="5715016"/>
            <a:ext cx="8786874" cy="923330"/>
          </a:xfrm>
          <a:prstGeom prst="rect">
            <a:avLst/>
          </a:prstGeom>
          <a:noFill/>
        </p:spPr>
        <p:txBody>
          <a:bodyPr wrap="square" rtlCol="0">
            <a:spAutoFit/>
          </a:bodyPr>
          <a:lstStyle/>
          <a:p>
            <a:r>
              <a:rPr lang="pl-PL" b="1" dirty="0" smtClean="0">
                <a:solidFill>
                  <a:srgbClr val="FF0000"/>
                </a:solidFill>
              </a:rPr>
              <a:t>TIME STAMP </a:t>
            </a:r>
            <a:r>
              <a:rPr lang="pl-PL" dirty="0" smtClean="0"/>
              <a:t>: </a:t>
            </a:r>
            <a:r>
              <a:rPr lang="en-US" dirty="0" smtClean="0"/>
              <a:t>Date / Start time of the frame in UTC with millisecond </a:t>
            </a:r>
            <a:r>
              <a:rPr lang="en-US" dirty="0" err="1" smtClean="0"/>
              <a:t>accurancy</a:t>
            </a:r>
            <a:r>
              <a:rPr lang="en-US" dirty="0" smtClean="0"/>
              <a:t> / End time of the frame / frame number</a:t>
            </a:r>
            <a:r>
              <a:rPr lang="pl-PL" dirty="0" smtClean="0"/>
              <a:t>/</a:t>
            </a:r>
            <a:r>
              <a:rPr lang="en-US" dirty="0" smtClean="0"/>
              <a:t> position accuracy in meters, GPS coordinates and satellite no. </a:t>
            </a:r>
            <a:endParaRPr lang="pl-PL" dirty="0" smtClean="0"/>
          </a:p>
          <a:p>
            <a:r>
              <a:rPr lang="en-US" dirty="0" smtClean="0"/>
              <a:t>with SNR level of the received signal (shown in a small filled bar)</a:t>
            </a:r>
            <a:r>
              <a:rPr lang="pl-PL" dirty="0" smtClean="0"/>
              <a:t>.</a:t>
            </a:r>
            <a:endParaRPr lang="pl-PL"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2852"/>
            <a:ext cx="9144000" cy="654032"/>
          </a:xfrm>
        </p:spPr>
        <p:txBody>
          <a:bodyPr>
            <a:normAutofit/>
          </a:bodyPr>
          <a:lstStyle/>
          <a:p>
            <a:r>
              <a:rPr lang="pl-PL" sz="3600" b="1" dirty="0" smtClean="0"/>
              <a:t>Digital Video Time </a:t>
            </a:r>
            <a:r>
              <a:rPr lang="pl-PL" sz="3600" b="1" dirty="0" err="1" smtClean="0"/>
              <a:t>Inserter</a:t>
            </a:r>
            <a:r>
              <a:rPr lang="pl-PL" sz="3600" b="1" dirty="0" smtClean="0"/>
              <a:t> – </a:t>
            </a:r>
            <a:r>
              <a:rPr lang="pl-PL" sz="3600" b="1" dirty="0" err="1" smtClean="0"/>
              <a:t>firmware</a:t>
            </a:r>
            <a:endParaRPr lang="pl-PL" sz="3600" b="1" dirty="0"/>
          </a:p>
        </p:txBody>
      </p:sp>
      <p:pic>
        <p:nvPicPr>
          <p:cNvPr id="5" name="Obraz 4" descr="vti_software.png"/>
          <p:cNvPicPr>
            <a:picLocks noChangeAspect="1"/>
          </p:cNvPicPr>
          <p:nvPr/>
        </p:nvPicPr>
        <p:blipFill>
          <a:blip r:embed="rId2"/>
          <a:stretch>
            <a:fillRect/>
          </a:stretch>
        </p:blipFill>
        <p:spPr>
          <a:xfrm>
            <a:off x="357158" y="785794"/>
            <a:ext cx="4861204" cy="5857892"/>
          </a:xfrm>
          <a:prstGeom prst="rect">
            <a:avLst/>
          </a:prstGeom>
        </p:spPr>
      </p:pic>
      <p:pic>
        <p:nvPicPr>
          <p:cNvPr id="6" name="Obraz 5" descr="prototype 2.jpg"/>
          <p:cNvPicPr>
            <a:picLocks noChangeAspect="1"/>
          </p:cNvPicPr>
          <p:nvPr/>
        </p:nvPicPr>
        <p:blipFill>
          <a:blip r:embed="rId3"/>
          <a:stretch>
            <a:fillRect/>
          </a:stretch>
        </p:blipFill>
        <p:spPr>
          <a:xfrm>
            <a:off x="5429256" y="928670"/>
            <a:ext cx="3383448" cy="2674948"/>
          </a:xfrm>
          <a:prstGeom prst="rect">
            <a:avLst/>
          </a:prstGeom>
        </p:spPr>
      </p:pic>
      <p:sp>
        <p:nvSpPr>
          <p:cNvPr id="7" name="pole tekstowe 6"/>
          <p:cNvSpPr txBox="1"/>
          <p:nvPr/>
        </p:nvSpPr>
        <p:spPr>
          <a:xfrm>
            <a:off x="5643570" y="3786190"/>
            <a:ext cx="2900602" cy="646331"/>
          </a:xfrm>
          <a:prstGeom prst="rect">
            <a:avLst/>
          </a:prstGeom>
          <a:noFill/>
        </p:spPr>
        <p:txBody>
          <a:bodyPr wrap="none" rtlCol="0">
            <a:spAutoFit/>
          </a:bodyPr>
          <a:lstStyle/>
          <a:p>
            <a:r>
              <a:rPr lang="en-US" dirty="0" smtClean="0"/>
              <a:t>Design of the </a:t>
            </a:r>
            <a:r>
              <a:rPr lang="pl-PL" dirty="0" smtClean="0"/>
              <a:t>2-</a:t>
            </a:r>
            <a:r>
              <a:rPr lang="en-US" dirty="0" err="1" smtClean="0"/>
              <a:t>nd</a:t>
            </a:r>
            <a:r>
              <a:rPr lang="en-US" dirty="0" smtClean="0"/>
              <a:t> prototype</a:t>
            </a:r>
          </a:p>
          <a:p>
            <a:endParaRPr lang="pl-PL" dirty="0"/>
          </a:p>
        </p:txBody>
      </p:sp>
      <p:sp>
        <p:nvSpPr>
          <p:cNvPr id="8" name="pole tekstowe 7"/>
          <p:cNvSpPr txBox="1"/>
          <p:nvPr/>
        </p:nvSpPr>
        <p:spPr>
          <a:xfrm>
            <a:off x="5214942" y="6211669"/>
            <a:ext cx="2553456" cy="646331"/>
          </a:xfrm>
          <a:prstGeom prst="rect">
            <a:avLst/>
          </a:prstGeom>
          <a:noFill/>
        </p:spPr>
        <p:txBody>
          <a:bodyPr wrap="none" rtlCol="0">
            <a:spAutoFit/>
          </a:bodyPr>
          <a:lstStyle/>
          <a:p>
            <a:r>
              <a:rPr lang="pl-PL" dirty="0" smtClean="0"/>
              <a:t>Camera </a:t>
            </a:r>
            <a:r>
              <a:rPr lang="pl-PL" dirty="0" err="1" smtClean="0"/>
              <a:t>control</a:t>
            </a:r>
            <a:r>
              <a:rPr lang="pl-PL" dirty="0" smtClean="0"/>
              <a:t> software</a:t>
            </a:r>
            <a:endParaRPr lang="en-US" dirty="0" smtClean="0"/>
          </a:p>
          <a:p>
            <a:endParaRPr lang="pl-PL"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5720" y="142852"/>
            <a:ext cx="8401080" cy="1143000"/>
          </a:xfrm>
        </p:spPr>
        <p:txBody>
          <a:bodyPr>
            <a:normAutofit fontScale="90000"/>
          </a:bodyPr>
          <a:lstStyle/>
          <a:p>
            <a:r>
              <a:rPr lang="pl-PL" sz="3600" b="1" dirty="0" err="1" smtClean="0"/>
              <a:t>Astrometric</a:t>
            </a:r>
            <a:r>
              <a:rPr lang="pl-PL" sz="3600" b="1" dirty="0" smtClean="0"/>
              <a:t> </a:t>
            </a:r>
            <a:r>
              <a:rPr lang="pl-PL" sz="3600" b="1" dirty="0" err="1" smtClean="0"/>
              <a:t>catalogs</a:t>
            </a:r>
            <a:r>
              <a:rPr lang="pl-PL" sz="3600" b="1" dirty="0" smtClean="0"/>
              <a:t> – </a:t>
            </a:r>
            <a:r>
              <a:rPr lang="pl-PL" sz="3600" b="1" dirty="0" err="1" smtClean="0"/>
              <a:t>the</a:t>
            </a:r>
            <a:r>
              <a:rPr lang="pl-PL" sz="3600" b="1" dirty="0" smtClean="0"/>
              <a:t> </a:t>
            </a:r>
            <a:r>
              <a:rPr lang="pl-PL" sz="3600" b="1" dirty="0" err="1" smtClean="0"/>
              <a:t>Gaia</a:t>
            </a:r>
            <a:r>
              <a:rPr lang="pl-PL" sz="3600" b="1" dirty="0" smtClean="0"/>
              <a:t> DR2 for Guide 9 and </a:t>
            </a:r>
            <a:r>
              <a:rPr lang="pl-PL" sz="3600" b="1" dirty="0" err="1" smtClean="0"/>
              <a:t>Cartes</a:t>
            </a:r>
            <a:r>
              <a:rPr lang="pl-PL" sz="3600" b="1" dirty="0" smtClean="0"/>
              <a:t> </a:t>
            </a:r>
            <a:r>
              <a:rPr lang="pl-PL" sz="3600" b="1" dirty="0" err="1" smtClean="0"/>
              <a:t>du</a:t>
            </a:r>
            <a:r>
              <a:rPr lang="pl-PL" sz="3600" b="1" dirty="0" smtClean="0"/>
              <a:t> Ciel planetarium </a:t>
            </a:r>
            <a:r>
              <a:rPr lang="pl-PL" sz="3600" b="1" dirty="0" err="1" smtClean="0"/>
              <a:t>type</a:t>
            </a:r>
            <a:r>
              <a:rPr lang="pl-PL" sz="3600" b="1" dirty="0" smtClean="0"/>
              <a:t> software</a:t>
            </a:r>
            <a:endParaRPr lang="pl-PL" sz="3600" b="1" dirty="0"/>
          </a:p>
        </p:txBody>
      </p:sp>
      <p:sp>
        <p:nvSpPr>
          <p:cNvPr id="3" name="pole tekstowe 2"/>
          <p:cNvSpPr txBox="1"/>
          <p:nvPr/>
        </p:nvSpPr>
        <p:spPr>
          <a:xfrm>
            <a:off x="214282" y="1500174"/>
            <a:ext cx="8929718" cy="5632311"/>
          </a:xfrm>
          <a:prstGeom prst="rect">
            <a:avLst/>
          </a:prstGeom>
          <a:noFill/>
        </p:spPr>
        <p:txBody>
          <a:bodyPr wrap="square" rtlCol="0">
            <a:spAutoFit/>
          </a:bodyPr>
          <a:lstStyle/>
          <a:p>
            <a:r>
              <a:rPr lang="en-US" dirty="0" smtClean="0"/>
              <a:t>From June 2018, </a:t>
            </a:r>
            <a:r>
              <a:rPr lang="en-US" b="1" dirty="0" err="1" smtClean="0"/>
              <a:t>Jost</a:t>
            </a:r>
            <a:r>
              <a:rPr lang="en-US" b="1" dirty="0" smtClean="0"/>
              <a:t> </a:t>
            </a:r>
            <a:r>
              <a:rPr lang="en-US" b="1" dirty="0" err="1" smtClean="0"/>
              <a:t>Jahn</a:t>
            </a:r>
            <a:r>
              <a:rPr lang="en-US" b="1" dirty="0" smtClean="0"/>
              <a:t> </a:t>
            </a:r>
            <a:r>
              <a:rPr lang="en-US" dirty="0" smtClean="0"/>
              <a:t>from Germany creates a catalog of stars with Gaia DR2 data, which will </a:t>
            </a:r>
            <a:r>
              <a:rPr lang="pl-PL" dirty="0" smtClean="0"/>
              <a:t>be</a:t>
            </a:r>
            <a:r>
              <a:rPr lang="en-US" dirty="0" smtClean="0"/>
              <a:t> read by </a:t>
            </a:r>
            <a:r>
              <a:rPr lang="en-US" b="1" dirty="0" smtClean="0">
                <a:solidFill>
                  <a:srgbClr val="FF0000"/>
                </a:solidFill>
              </a:rPr>
              <a:t>Guide</a:t>
            </a:r>
            <a:r>
              <a:rPr lang="pl-PL" b="1" dirty="0" smtClean="0">
                <a:solidFill>
                  <a:srgbClr val="FF0000"/>
                </a:solidFill>
              </a:rPr>
              <a:t> 9</a:t>
            </a:r>
            <a:r>
              <a:rPr lang="en-US" dirty="0" smtClean="0"/>
              <a:t>. Current sets have been prepared for the moment</a:t>
            </a:r>
            <a:r>
              <a:rPr lang="pl-PL" dirty="0" smtClean="0"/>
              <a:t>:</a:t>
            </a:r>
          </a:p>
          <a:p>
            <a:endParaRPr lang="pl-PL" dirty="0" smtClean="0"/>
          </a:p>
          <a:p>
            <a:pPr>
              <a:buFont typeface="Arial" pitchFamily="34" charset="0"/>
              <a:buChar char="•"/>
            </a:pPr>
            <a:r>
              <a:rPr lang="pl-PL" b="1" dirty="0" smtClean="0"/>
              <a:t> </a:t>
            </a:r>
            <a:r>
              <a:rPr lang="en-US" b="1" dirty="0" smtClean="0"/>
              <a:t>simple SPL </a:t>
            </a:r>
            <a:r>
              <a:rPr lang="en-US" dirty="0" smtClean="0"/>
              <a:t>- accuracy 1 ", number of stars: 1.026.562.268, size 16.4 GB</a:t>
            </a:r>
          </a:p>
          <a:p>
            <a:pPr>
              <a:buFont typeface="Arial" pitchFamily="34" charset="0"/>
              <a:buChar char="•"/>
            </a:pPr>
            <a:r>
              <a:rPr lang="en-US" dirty="0" smtClean="0"/>
              <a:t> </a:t>
            </a:r>
            <a:r>
              <a:rPr lang="en-US" b="1" dirty="0" smtClean="0"/>
              <a:t>STD standard </a:t>
            </a:r>
            <a:r>
              <a:rPr lang="en-US" dirty="0" smtClean="0"/>
              <a:t>- accuracy 0.04 ", number of stars: 1,692,901.510, size 76 GB, </a:t>
            </a:r>
            <a:r>
              <a:rPr lang="pl-PL" dirty="0" smtClean="0"/>
              <a:t/>
            </a:r>
            <a:br>
              <a:rPr lang="pl-PL" dirty="0" smtClean="0"/>
            </a:br>
            <a:r>
              <a:rPr lang="pl-PL" dirty="0" smtClean="0"/>
              <a:t>   </a:t>
            </a:r>
            <a:r>
              <a:rPr lang="pl-PL" dirty="0" err="1" smtClean="0"/>
              <a:t>proper</a:t>
            </a:r>
            <a:r>
              <a:rPr lang="pl-PL" dirty="0" smtClean="0"/>
              <a:t> </a:t>
            </a:r>
            <a:r>
              <a:rPr lang="pl-PL" dirty="0" err="1" smtClean="0"/>
              <a:t>motions</a:t>
            </a:r>
            <a:r>
              <a:rPr lang="en-US" dirty="0" smtClean="0"/>
              <a:t> </a:t>
            </a:r>
            <a:r>
              <a:rPr lang="pl-PL" dirty="0" smtClean="0"/>
              <a:t> </a:t>
            </a:r>
            <a:r>
              <a:rPr lang="pl-PL" dirty="0" err="1" smtClean="0"/>
              <a:t>with</a:t>
            </a:r>
            <a:r>
              <a:rPr lang="pl-PL" dirty="0" smtClean="0"/>
              <a:t> an </a:t>
            </a:r>
            <a:r>
              <a:rPr lang="en-US" dirty="0" smtClean="0"/>
              <a:t>accuracy of 0.001 ", brightness with an accuracy of 0.01 </a:t>
            </a:r>
            <a:r>
              <a:rPr lang="en-US" dirty="0" err="1" smtClean="0"/>
              <a:t>mag</a:t>
            </a:r>
            <a:endParaRPr lang="pl-PL" dirty="0" smtClean="0"/>
          </a:p>
          <a:p>
            <a:endParaRPr lang="pl-PL" dirty="0" smtClean="0"/>
          </a:p>
          <a:p>
            <a:r>
              <a:rPr lang="en-US" dirty="0" smtClean="0"/>
              <a:t>The target catalog have a precision of 0.0001 "(the average uncertainty of position measurement in the Gaia DR2 catalog). </a:t>
            </a:r>
            <a:r>
              <a:rPr lang="pl-PL" dirty="0" smtClean="0"/>
              <a:t/>
            </a:r>
            <a:br>
              <a:rPr lang="pl-PL" dirty="0" smtClean="0"/>
            </a:br>
            <a:r>
              <a:rPr lang="en-US" dirty="0" smtClean="0"/>
              <a:t>Catalog </a:t>
            </a:r>
            <a:r>
              <a:rPr lang="pl-PL" dirty="0" err="1" smtClean="0"/>
              <a:t>can</a:t>
            </a:r>
            <a:r>
              <a:rPr lang="en-US" dirty="0" smtClean="0"/>
              <a:t> be downloaded from the </a:t>
            </a:r>
            <a:r>
              <a:rPr lang="pl-PL" dirty="0" err="1" smtClean="0"/>
              <a:t>website</a:t>
            </a:r>
            <a:r>
              <a:rPr lang="pl-PL" dirty="0" smtClean="0"/>
              <a:t>: </a:t>
            </a:r>
            <a:r>
              <a:rPr lang="pl-PL" dirty="0" smtClean="0">
                <a:hlinkClick r:id="rId2"/>
              </a:rPr>
              <a:t>http://www.gaia2.de/catalog.html</a:t>
            </a:r>
            <a:r>
              <a:rPr lang="pl-PL" dirty="0" smtClean="0"/>
              <a:t> </a:t>
            </a:r>
          </a:p>
          <a:p>
            <a:endParaRPr lang="pl-PL" dirty="0" smtClean="0"/>
          </a:p>
          <a:p>
            <a:r>
              <a:rPr lang="en-US" dirty="0" smtClean="0"/>
              <a:t>On the same </a:t>
            </a:r>
            <a:r>
              <a:rPr lang="pl-PL" dirty="0" err="1" smtClean="0"/>
              <a:t>web</a:t>
            </a:r>
            <a:r>
              <a:rPr lang="en-US" dirty="0" smtClean="0"/>
              <a:t>page there is a description (</a:t>
            </a:r>
            <a:r>
              <a:rPr lang="en-US" b="1" dirty="0" smtClean="0"/>
              <a:t>Michael Koch</a:t>
            </a:r>
            <a:r>
              <a:rPr lang="en-US" dirty="0" smtClean="0"/>
              <a:t>) what should be done to Guide 9 </a:t>
            </a:r>
            <a:r>
              <a:rPr lang="pl-PL" dirty="0" smtClean="0"/>
              <a:t>for </a:t>
            </a:r>
            <a:r>
              <a:rPr lang="en-US" dirty="0" smtClean="0"/>
              <a:t>only display the stars from the Gaia DR2</a:t>
            </a:r>
            <a:r>
              <a:rPr lang="pl-PL" dirty="0" smtClean="0"/>
              <a:t> </a:t>
            </a:r>
            <a:r>
              <a:rPr lang="en-US" dirty="0" smtClean="0"/>
              <a:t>catalog. </a:t>
            </a:r>
            <a:r>
              <a:rPr lang="pl-PL" dirty="0" smtClean="0"/>
              <a:t/>
            </a:r>
            <a:br>
              <a:rPr lang="pl-PL" dirty="0" smtClean="0"/>
            </a:br>
            <a:r>
              <a:rPr lang="en-US" dirty="0" smtClean="0"/>
              <a:t>It is avoided in this way</a:t>
            </a:r>
            <a:r>
              <a:rPr lang="pl-PL" dirty="0" smtClean="0"/>
              <a:t> </a:t>
            </a:r>
            <a:r>
              <a:rPr lang="en-US" dirty="0" smtClean="0"/>
              <a:t>display of stars by data from the </a:t>
            </a:r>
            <a:r>
              <a:rPr lang="pl-PL" dirty="0" smtClean="0"/>
              <a:t>UCAC3</a:t>
            </a:r>
            <a:r>
              <a:rPr lang="en-US" dirty="0" smtClean="0"/>
              <a:t>, default Guide </a:t>
            </a:r>
            <a:r>
              <a:rPr lang="pl-PL" dirty="0" smtClean="0"/>
              <a:t>star </a:t>
            </a:r>
            <a:r>
              <a:rPr lang="pl-PL" dirty="0" err="1" smtClean="0"/>
              <a:t>catalog</a:t>
            </a:r>
            <a:r>
              <a:rPr lang="pl-PL" dirty="0" smtClean="0"/>
              <a:t>.</a:t>
            </a:r>
          </a:p>
          <a:p>
            <a:r>
              <a:rPr lang="pl-PL" dirty="0" smtClean="0"/>
              <a:t>________________________________________________________________________</a:t>
            </a:r>
          </a:p>
          <a:p>
            <a:endParaRPr lang="pl-PL" dirty="0" smtClean="0"/>
          </a:p>
          <a:p>
            <a:r>
              <a:rPr lang="en-US" dirty="0" smtClean="0"/>
              <a:t>From June 11, 2018, the Gaia DR2 catalog can be used online or offline in the </a:t>
            </a:r>
            <a:r>
              <a:rPr lang="pl-PL" dirty="0" smtClean="0"/>
              <a:t>                     </a:t>
            </a:r>
            <a:r>
              <a:rPr lang="en-US" b="1" dirty="0" err="1" smtClean="0">
                <a:solidFill>
                  <a:srgbClr val="FF0000"/>
                </a:solidFill>
              </a:rPr>
              <a:t>Cartes</a:t>
            </a:r>
            <a:r>
              <a:rPr lang="en-US" b="1" dirty="0" smtClean="0">
                <a:solidFill>
                  <a:srgbClr val="FF0000"/>
                </a:solidFill>
              </a:rPr>
              <a:t> du </a:t>
            </a:r>
            <a:r>
              <a:rPr lang="en-US" b="1" dirty="0" err="1" smtClean="0">
                <a:solidFill>
                  <a:srgbClr val="FF0000"/>
                </a:solidFill>
              </a:rPr>
              <a:t>Ciel</a:t>
            </a:r>
            <a:r>
              <a:rPr lang="en-US" b="1" dirty="0" smtClean="0">
                <a:solidFill>
                  <a:srgbClr val="FF0000"/>
                </a:solidFill>
              </a:rPr>
              <a:t> (</a:t>
            </a:r>
            <a:r>
              <a:rPr lang="en-US" b="1" dirty="0" err="1" smtClean="0">
                <a:solidFill>
                  <a:srgbClr val="FF0000"/>
                </a:solidFill>
              </a:rPr>
              <a:t>Skychart</a:t>
            </a:r>
            <a:r>
              <a:rPr lang="en-US" b="1" dirty="0" smtClean="0">
                <a:solidFill>
                  <a:srgbClr val="FF0000"/>
                </a:solidFill>
              </a:rPr>
              <a:t>) </a:t>
            </a:r>
            <a:r>
              <a:rPr lang="pl-PL" dirty="0" smtClean="0"/>
              <a:t>software</a:t>
            </a:r>
            <a:r>
              <a:rPr lang="en-US" dirty="0" smtClean="0"/>
              <a:t>: </a:t>
            </a:r>
            <a:r>
              <a:rPr lang="pl-PL" dirty="0" smtClean="0">
                <a:hlinkClick r:id="rId3"/>
              </a:rPr>
              <a:t>https://www.ap-i.net/skychart/en/news/gaia_dr2</a:t>
            </a:r>
            <a:r>
              <a:rPr lang="pl-PL" dirty="0" smtClean="0"/>
              <a:t> </a:t>
            </a:r>
          </a:p>
          <a:p>
            <a:endParaRPr lang="pl-PL" dirty="0" smtClean="0"/>
          </a:p>
          <a:p>
            <a:endParaRPr lang="pl-PL"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214290"/>
            <a:ext cx="8229600" cy="571480"/>
          </a:xfrm>
        </p:spPr>
        <p:txBody>
          <a:bodyPr>
            <a:normAutofit fontScale="90000"/>
          </a:bodyPr>
          <a:lstStyle/>
          <a:p>
            <a:r>
              <a:rPr lang="pl-PL" sz="3100" b="1" dirty="0" err="1" smtClean="0"/>
              <a:t>Mike</a:t>
            </a:r>
            <a:r>
              <a:rPr lang="pl-PL" sz="3100" b="1" dirty="0" smtClean="0"/>
              <a:t> </a:t>
            </a:r>
            <a:r>
              <a:rPr lang="pl-PL" sz="3100" b="1" dirty="0" err="1" smtClean="0"/>
              <a:t>Kretlow’s</a:t>
            </a:r>
            <a:r>
              <a:rPr lang="pl-PL" sz="3100" b="1" dirty="0" smtClean="0"/>
              <a:t> </a:t>
            </a:r>
            <a:r>
              <a:rPr lang="en-US" sz="3100" b="1" dirty="0" err="1" smtClean="0"/>
              <a:t>asteroidal</a:t>
            </a:r>
            <a:r>
              <a:rPr lang="en-US" sz="3100" b="1" dirty="0" smtClean="0"/>
              <a:t> </a:t>
            </a:r>
            <a:r>
              <a:rPr lang="pl-PL" sz="3100" b="1" dirty="0" err="1" smtClean="0"/>
              <a:t>occultations</a:t>
            </a:r>
            <a:r>
              <a:rPr lang="pl-PL" sz="3100" b="1" dirty="0" smtClean="0"/>
              <a:t> </a:t>
            </a:r>
            <a:r>
              <a:rPr lang="pl-PL" sz="3100" b="1" dirty="0" err="1" smtClean="0"/>
              <a:t>predictions</a:t>
            </a:r>
            <a:endParaRPr lang="pl-PL" dirty="0"/>
          </a:p>
        </p:txBody>
      </p:sp>
      <p:pic>
        <p:nvPicPr>
          <p:cNvPr id="4" name="Obraz 3" descr="kretlow2.jpg"/>
          <p:cNvPicPr>
            <a:picLocks noChangeAspect="1"/>
          </p:cNvPicPr>
          <p:nvPr/>
        </p:nvPicPr>
        <p:blipFill>
          <a:blip r:embed="rId2"/>
          <a:stretch>
            <a:fillRect/>
          </a:stretch>
        </p:blipFill>
        <p:spPr>
          <a:xfrm>
            <a:off x="1500166" y="2285992"/>
            <a:ext cx="6210658" cy="4380223"/>
          </a:xfrm>
          <a:prstGeom prst="rect">
            <a:avLst/>
          </a:prstGeom>
        </p:spPr>
      </p:pic>
      <p:sp>
        <p:nvSpPr>
          <p:cNvPr id="5" name="pole tekstowe 4"/>
          <p:cNvSpPr txBox="1"/>
          <p:nvPr/>
        </p:nvSpPr>
        <p:spPr>
          <a:xfrm>
            <a:off x="142844" y="928670"/>
            <a:ext cx="8858312" cy="1200329"/>
          </a:xfrm>
          <a:prstGeom prst="rect">
            <a:avLst/>
          </a:prstGeom>
          <a:noFill/>
        </p:spPr>
        <p:txBody>
          <a:bodyPr wrap="square" rtlCol="0">
            <a:spAutoFit/>
          </a:bodyPr>
          <a:lstStyle/>
          <a:p>
            <a:pPr algn="ctr"/>
            <a:r>
              <a:rPr lang="en-US" dirty="0" smtClean="0"/>
              <a:t>From February, 2019, </a:t>
            </a:r>
            <a:r>
              <a:rPr lang="en-US" b="1" dirty="0" smtClean="0"/>
              <a:t>Mike </a:t>
            </a:r>
            <a:r>
              <a:rPr lang="en-US" b="1" dirty="0" err="1" smtClean="0"/>
              <a:t>Kretlow</a:t>
            </a:r>
            <a:r>
              <a:rPr lang="en-US" b="1" dirty="0" smtClean="0"/>
              <a:t> </a:t>
            </a:r>
            <a:r>
              <a:rPr lang="en-US" dirty="0" smtClean="0"/>
              <a:t>ceased publication of </a:t>
            </a:r>
            <a:r>
              <a:rPr lang="en-US" dirty="0" err="1" smtClean="0"/>
              <a:t>asteroidal</a:t>
            </a:r>
            <a:r>
              <a:rPr lang="en-US" dirty="0" smtClean="0"/>
              <a:t> </a:t>
            </a:r>
            <a:r>
              <a:rPr lang="pl-PL" dirty="0" err="1" smtClean="0"/>
              <a:t>occultations</a:t>
            </a:r>
            <a:r>
              <a:rPr lang="pl-PL" dirty="0" smtClean="0"/>
              <a:t> </a:t>
            </a:r>
            <a:r>
              <a:rPr lang="pl-PL" dirty="0" err="1" smtClean="0"/>
              <a:t>predictions</a:t>
            </a:r>
            <a:r>
              <a:rPr lang="en-US" dirty="0" smtClean="0"/>
              <a:t> based on his own set of </a:t>
            </a:r>
            <a:r>
              <a:rPr lang="en-US" dirty="0" err="1" smtClean="0"/>
              <a:t>astrometric</a:t>
            </a:r>
            <a:r>
              <a:rPr lang="en-US" dirty="0" smtClean="0"/>
              <a:t> catalogs</a:t>
            </a:r>
            <a:r>
              <a:rPr lang="pl-PL" dirty="0" smtClean="0"/>
              <a:t> (GR1, HSOY, UCAC5) on </a:t>
            </a:r>
            <a:r>
              <a:rPr lang="pl-PL" dirty="0" smtClean="0">
                <a:hlinkClick r:id="rId3"/>
              </a:rPr>
              <a:t>his </a:t>
            </a:r>
            <a:r>
              <a:rPr lang="pl-PL" dirty="0" err="1" smtClean="0">
                <a:hlinkClick r:id="rId3"/>
              </a:rPr>
              <a:t>website</a:t>
            </a:r>
            <a:r>
              <a:rPr lang="pl-PL" dirty="0" smtClean="0"/>
              <a:t>.</a:t>
            </a:r>
            <a:br>
              <a:rPr lang="pl-PL" dirty="0" smtClean="0"/>
            </a:br>
            <a:r>
              <a:rPr lang="pl-PL" dirty="0" smtClean="0"/>
              <a:t/>
            </a:r>
            <a:br>
              <a:rPr lang="pl-PL" dirty="0" smtClean="0"/>
            </a:br>
            <a:r>
              <a:rPr lang="en-US" dirty="0" smtClean="0"/>
              <a:t>He recommended using a comprehensive observation planner - the </a:t>
            </a:r>
            <a:r>
              <a:rPr lang="en-US" dirty="0" smtClean="0">
                <a:hlinkClick r:id="rId4"/>
              </a:rPr>
              <a:t>Occult Watcher </a:t>
            </a:r>
            <a:r>
              <a:rPr lang="pl-PL" dirty="0" smtClean="0"/>
              <a:t>software</a:t>
            </a:r>
            <a:r>
              <a:rPr lang="en-US" dirty="0" smtClean="0"/>
              <a:t>.</a:t>
            </a:r>
            <a:endParaRPr lang="pl-P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0"/>
            <a:ext cx="8229600" cy="1214446"/>
          </a:xfrm>
        </p:spPr>
        <p:txBody>
          <a:bodyPr>
            <a:noAutofit/>
          </a:bodyPr>
          <a:lstStyle/>
          <a:p>
            <a:r>
              <a:rPr lang="pl-PL" sz="3200" b="1" dirty="0" smtClean="0"/>
              <a:t>EURASTER – </a:t>
            </a:r>
            <a:r>
              <a:rPr lang="en-US" sz="3200" b="1" dirty="0" smtClean="0"/>
              <a:t>new rules for the publication of </a:t>
            </a:r>
            <a:r>
              <a:rPr lang="pl-PL" sz="3200" b="1" dirty="0" err="1" smtClean="0"/>
              <a:t>asteroidal</a:t>
            </a:r>
            <a:r>
              <a:rPr lang="pl-PL" sz="3200" b="1" dirty="0" smtClean="0"/>
              <a:t> </a:t>
            </a:r>
            <a:r>
              <a:rPr lang="pl-PL" sz="3200" b="1" dirty="0" err="1" smtClean="0"/>
              <a:t>occultations</a:t>
            </a:r>
            <a:r>
              <a:rPr lang="pl-PL" sz="3200" b="1" dirty="0" smtClean="0"/>
              <a:t> </a:t>
            </a:r>
            <a:r>
              <a:rPr lang="en-US" sz="3200" b="1" dirty="0" smtClean="0"/>
              <a:t>results</a:t>
            </a:r>
            <a:endParaRPr lang="pl-PL" sz="3200" dirty="0"/>
          </a:p>
        </p:txBody>
      </p:sp>
      <p:sp>
        <p:nvSpPr>
          <p:cNvPr id="5" name="pole tekstowe 4"/>
          <p:cNvSpPr txBox="1"/>
          <p:nvPr/>
        </p:nvSpPr>
        <p:spPr>
          <a:xfrm>
            <a:off x="285720" y="1214422"/>
            <a:ext cx="8644030" cy="2954655"/>
          </a:xfrm>
          <a:prstGeom prst="rect">
            <a:avLst/>
          </a:prstGeom>
          <a:noFill/>
        </p:spPr>
        <p:txBody>
          <a:bodyPr wrap="square" rtlCol="0">
            <a:spAutoFit/>
          </a:bodyPr>
          <a:lstStyle/>
          <a:p>
            <a:pPr algn="ctr"/>
            <a:r>
              <a:rPr lang="en-US" dirty="0" smtClean="0"/>
              <a:t>On April 3, </a:t>
            </a:r>
            <a:r>
              <a:rPr lang="en-US" b="1" dirty="0" smtClean="0"/>
              <a:t>Eric</a:t>
            </a:r>
            <a:r>
              <a:rPr lang="pl-PL" b="1" dirty="0" smtClean="0"/>
              <a:t> </a:t>
            </a:r>
            <a:r>
              <a:rPr lang="pl-PL" b="1" dirty="0" err="1" smtClean="0"/>
              <a:t>Frappa</a:t>
            </a:r>
            <a:r>
              <a:rPr lang="en-US" b="1" dirty="0" smtClean="0"/>
              <a:t> </a:t>
            </a:r>
            <a:r>
              <a:rPr lang="en-US" dirty="0" smtClean="0"/>
              <a:t>announced new rules for publishing the results of </a:t>
            </a:r>
            <a:r>
              <a:rPr lang="pl-PL" dirty="0" err="1" smtClean="0"/>
              <a:t>asteroidal</a:t>
            </a:r>
            <a:r>
              <a:rPr lang="pl-PL" dirty="0" smtClean="0"/>
              <a:t> </a:t>
            </a:r>
            <a:r>
              <a:rPr lang="pl-PL" dirty="0" err="1" smtClean="0"/>
              <a:t>occultations</a:t>
            </a:r>
            <a:r>
              <a:rPr lang="pl-PL" dirty="0" smtClean="0"/>
              <a:t> </a:t>
            </a:r>
            <a:r>
              <a:rPr lang="en-US" dirty="0" smtClean="0"/>
              <a:t>observations</a:t>
            </a:r>
            <a:r>
              <a:rPr lang="pl-PL" dirty="0" smtClean="0"/>
              <a:t> </a:t>
            </a:r>
            <a:r>
              <a:rPr lang="pl-PL" dirty="0" err="1" smtClean="0"/>
              <a:t>due</a:t>
            </a:r>
            <a:r>
              <a:rPr lang="pl-PL" dirty="0" smtClean="0"/>
              <a:t> to </a:t>
            </a:r>
            <a:r>
              <a:rPr lang="pl-PL" dirty="0" err="1" smtClean="0"/>
              <a:t>rapidly</a:t>
            </a:r>
            <a:r>
              <a:rPr lang="pl-PL" dirty="0" smtClean="0"/>
              <a:t> </a:t>
            </a:r>
            <a:r>
              <a:rPr lang="en-US" dirty="0" smtClean="0"/>
              <a:t>growing number of </a:t>
            </a:r>
            <a:r>
              <a:rPr lang="pl-PL" dirty="0" smtClean="0"/>
              <a:t> </a:t>
            </a:r>
            <a:r>
              <a:rPr lang="en-US" dirty="0" smtClean="0"/>
              <a:t>reports</a:t>
            </a:r>
            <a:r>
              <a:rPr lang="pl-PL" dirty="0" smtClean="0"/>
              <a:t>.</a:t>
            </a:r>
            <a:endParaRPr lang="pl-PL" b="1" dirty="0" smtClean="0"/>
          </a:p>
          <a:p>
            <a:pPr algn="ctr"/>
            <a:endParaRPr lang="pl-PL" b="1" dirty="0" smtClean="0"/>
          </a:p>
          <a:p>
            <a:pPr algn="ctr"/>
            <a:r>
              <a:rPr lang="pl-PL" b="1" dirty="0" smtClean="0">
                <a:solidFill>
                  <a:srgbClr val="FF0000"/>
                </a:solidFill>
              </a:rPr>
              <a:t>O</a:t>
            </a:r>
            <a:r>
              <a:rPr lang="en-US" b="1" dirty="0" err="1" smtClean="0">
                <a:solidFill>
                  <a:srgbClr val="FF0000"/>
                </a:solidFill>
              </a:rPr>
              <a:t>nly</a:t>
            </a:r>
            <a:r>
              <a:rPr lang="en-US" b="1" dirty="0" smtClean="0">
                <a:solidFill>
                  <a:srgbClr val="FF0000"/>
                </a:solidFill>
              </a:rPr>
              <a:t> the events with at least one </a:t>
            </a:r>
            <a:r>
              <a:rPr lang="pl-PL" b="1" dirty="0" smtClean="0">
                <a:solidFill>
                  <a:srgbClr val="FF0000"/>
                </a:solidFill>
              </a:rPr>
              <a:t>POSITIVE</a:t>
            </a:r>
            <a:r>
              <a:rPr lang="en-US" b="1" dirty="0" smtClean="0">
                <a:solidFill>
                  <a:srgbClr val="FF0000"/>
                </a:solidFill>
              </a:rPr>
              <a:t> observation </a:t>
            </a:r>
            <a:br>
              <a:rPr lang="en-US" b="1" dirty="0" smtClean="0">
                <a:solidFill>
                  <a:srgbClr val="FF0000"/>
                </a:solidFill>
              </a:rPr>
            </a:br>
            <a:r>
              <a:rPr lang="en-US" b="1" dirty="0" smtClean="0">
                <a:solidFill>
                  <a:srgbClr val="FF0000"/>
                </a:solidFill>
              </a:rPr>
              <a:t>will be published on </a:t>
            </a:r>
            <a:r>
              <a:rPr lang="en-US" b="1" dirty="0" err="1" smtClean="0">
                <a:solidFill>
                  <a:srgbClr val="FF0000"/>
                </a:solidFill>
              </a:rPr>
              <a:t>Euraster</a:t>
            </a:r>
            <a:r>
              <a:rPr lang="pl-PL" b="1" dirty="0" smtClean="0">
                <a:solidFill>
                  <a:srgbClr val="FF0000"/>
                </a:solidFill>
              </a:rPr>
              <a:t> </a:t>
            </a:r>
            <a:r>
              <a:rPr lang="pl-PL" b="1" dirty="0" err="1" smtClean="0">
                <a:solidFill>
                  <a:srgbClr val="FF0000"/>
                </a:solidFill>
              </a:rPr>
              <a:t>website</a:t>
            </a:r>
            <a:endParaRPr lang="pl-PL" b="1" dirty="0" smtClean="0">
              <a:solidFill>
                <a:srgbClr val="FF0000"/>
              </a:solidFill>
            </a:endParaRPr>
          </a:p>
          <a:p>
            <a:pPr algn="ctr"/>
            <a:endParaRPr lang="pl-PL" dirty="0" smtClean="0"/>
          </a:p>
          <a:p>
            <a:pPr algn="ctr"/>
            <a:r>
              <a:rPr lang="pl-PL" b="1" dirty="0" smtClean="0"/>
              <a:t>Eric will </a:t>
            </a:r>
            <a:r>
              <a:rPr lang="en-US" b="1" dirty="0" smtClean="0"/>
              <a:t>still continue to archive </a:t>
            </a:r>
            <a:r>
              <a:rPr lang="pl-PL" b="1" dirty="0" smtClean="0"/>
              <a:t>„</a:t>
            </a:r>
            <a:r>
              <a:rPr lang="en-US" b="1" dirty="0" smtClean="0"/>
              <a:t>all</a:t>
            </a:r>
            <a:r>
              <a:rPr lang="pl-PL" b="1" dirty="0" smtClean="0"/>
              <a:t>”</a:t>
            </a:r>
            <a:r>
              <a:rPr lang="en-US" b="1" dirty="0" smtClean="0"/>
              <a:t> the full reports received</a:t>
            </a:r>
            <a:r>
              <a:rPr lang="pl-PL" b="1" dirty="0" smtClean="0"/>
              <a:t>.</a:t>
            </a:r>
          </a:p>
          <a:p>
            <a:pPr algn="ctr"/>
            <a:r>
              <a:rPr lang="pl-PL" b="1" dirty="0" smtClean="0">
                <a:solidFill>
                  <a:srgbClr val="00B050"/>
                </a:solidFill>
              </a:rPr>
              <a:t>P</a:t>
            </a:r>
            <a:r>
              <a:rPr lang="en-US" b="1" dirty="0" smtClean="0">
                <a:solidFill>
                  <a:srgbClr val="00B050"/>
                </a:solidFill>
              </a:rPr>
              <a:t>lease continue to send all your </a:t>
            </a:r>
            <a:r>
              <a:rPr lang="pl-PL" b="1" dirty="0" smtClean="0">
                <a:solidFill>
                  <a:srgbClr val="00B050"/>
                </a:solidFill>
              </a:rPr>
              <a:t>NEGATIVE</a:t>
            </a:r>
            <a:r>
              <a:rPr lang="en-US" b="1" dirty="0" smtClean="0">
                <a:solidFill>
                  <a:srgbClr val="00B050"/>
                </a:solidFill>
              </a:rPr>
              <a:t> reports</a:t>
            </a:r>
            <a:r>
              <a:rPr lang="pl-PL" b="1" dirty="0" smtClean="0">
                <a:solidFill>
                  <a:srgbClr val="00B050"/>
                </a:solidFill>
              </a:rPr>
              <a:t>.</a:t>
            </a:r>
          </a:p>
          <a:p>
            <a:pPr algn="ctr"/>
            <a:endParaRPr lang="pl-PL" dirty="0" smtClean="0"/>
          </a:p>
          <a:p>
            <a:pPr algn="ctr"/>
            <a:r>
              <a:rPr lang="pl-PL" dirty="0" smtClean="0"/>
              <a:t>T</a:t>
            </a:r>
            <a:r>
              <a:rPr lang="en-US" dirty="0" smtClean="0"/>
              <a:t>hey </a:t>
            </a:r>
            <a:r>
              <a:rPr lang="pl-PL" dirty="0" err="1" smtClean="0"/>
              <a:t>could</a:t>
            </a:r>
            <a:r>
              <a:rPr lang="pl-PL" dirty="0" smtClean="0"/>
              <a:t> be</a:t>
            </a:r>
            <a:r>
              <a:rPr lang="en-US" dirty="0" smtClean="0"/>
              <a:t> important if a positive report appears for the same event.</a:t>
            </a:r>
            <a:endParaRPr lang="pl-PL" dirty="0"/>
          </a:p>
        </p:txBody>
      </p:sp>
      <p:pic>
        <p:nvPicPr>
          <p:cNvPr id="6" name="Obraz 5" descr="new_rules.png"/>
          <p:cNvPicPr>
            <a:picLocks noChangeAspect="1"/>
          </p:cNvPicPr>
          <p:nvPr/>
        </p:nvPicPr>
        <p:blipFill>
          <a:blip r:embed="rId2"/>
          <a:stretch>
            <a:fillRect/>
          </a:stretch>
        </p:blipFill>
        <p:spPr>
          <a:xfrm>
            <a:off x="571472" y="4143380"/>
            <a:ext cx="8143932" cy="1802693"/>
          </a:xfrm>
          <a:prstGeom prst="rect">
            <a:avLst/>
          </a:prstGeom>
        </p:spPr>
      </p:pic>
      <p:sp>
        <p:nvSpPr>
          <p:cNvPr id="7" name="pole tekstowe 6"/>
          <p:cNvSpPr txBox="1"/>
          <p:nvPr/>
        </p:nvSpPr>
        <p:spPr>
          <a:xfrm>
            <a:off x="357158" y="6072206"/>
            <a:ext cx="8643998" cy="646331"/>
          </a:xfrm>
          <a:prstGeom prst="rect">
            <a:avLst/>
          </a:prstGeom>
          <a:noFill/>
        </p:spPr>
        <p:txBody>
          <a:bodyPr wrap="square" rtlCol="0">
            <a:spAutoFit/>
          </a:bodyPr>
          <a:lstStyle/>
          <a:p>
            <a:pPr algn="ctr"/>
            <a:r>
              <a:rPr lang="en-US" dirty="0" smtClean="0"/>
              <a:t>The </a:t>
            </a:r>
            <a:r>
              <a:rPr lang="pl-PL" dirty="0" smtClean="0"/>
              <a:t>EURASTER </a:t>
            </a:r>
            <a:r>
              <a:rPr lang="pl-PL" dirty="0" err="1" smtClean="0"/>
              <a:t>webpage</a:t>
            </a:r>
            <a:r>
              <a:rPr lang="en-US" dirty="0" smtClean="0"/>
              <a:t> is far more readable now </a:t>
            </a:r>
            <a:r>
              <a:rPr lang="pl-PL" dirty="0" smtClean="0"/>
              <a:t> - </a:t>
            </a:r>
            <a:r>
              <a:rPr lang="en-US" dirty="0" smtClean="0"/>
              <a:t>we </a:t>
            </a:r>
            <a:r>
              <a:rPr lang="pl-PL" dirty="0" smtClean="0"/>
              <a:t> </a:t>
            </a:r>
            <a:r>
              <a:rPr lang="en-US" dirty="0" smtClean="0"/>
              <a:t>don't have to move through </a:t>
            </a:r>
            <a:r>
              <a:rPr lang="pl-PL" dirty="0" err="1" smtClean="0"/>
              <a:t>lots</a:t>
            </a:r>
            <a:r>
              <a:rPr lang="en-US" dirty="0" smtClean="0"/>
              <a:t> of negatives to check the successful events.</a:t>
            </a:r>
            <a:endParaRPr lang="pl-PL"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0"/>
            <a:ext cx="8229600" cy="1000108"/>
          </a:xfrm>
        </p:spPr>
        <p:txBody>
          <a:bodyPr>
            <a:noAutofit/>
          </a:bodyPr>
          <a:lstStyle/>
          <a:p>
            <a:r>
              <a:rPr lang="pl-PL" sz="3200" b="1" dirty="0" err="1" smtClean="0"/>
              <a:t>The</a:t>
            </a:r>
            <a:r>
              <a:rPr lang="pl-PL" sz="3200" b="1" dirty="0" smtClean="0"/>
              <a:t> EURASTER </a:t>
            </a:r>
            <a:r>
              <a:rPr lang="pl-PL" sz="3200" b="1" dirty="0" err="1" smtClean="0"/>
              <a:t>database</a:t>
            </a:r>
            <a:r>
              <a:rPr lang="pl-PL" sz="3200" b="1" dirty="0" smtClean="0"/>
              <a:t> – </a:t>
            </a:r>
            <a:r>
              <a:rPr lang="en-US" sz="3200" b="1" dirty="0" smtClean="0"/>
              <a:t>new </a:t>
            </a:r>
            <a:r>
              <a:rPr lang="pl-PL" sz="3200" b="1" dirty="0" err="1" smtClean="0"/>
              <a:t>appearance</a:t>
            </a:r>
            <a:endParaRPr lang="pl-PL" sz="3200" dirty="0"/>
          </a:p>
        </p:txBody>
      </p:sp>
      <p:pic>
        <p:nvPicPr>
          <p:cNvPr id="8" name="Obraz 7" descr="euraster_view.png"/>
          <p:cNvPicPr>
            <a:picLocks noChangeAspect="1"/>
          </p:cNvPicPr>
          <p:nvPr/>
        </p:nvPicPr>
        <p:blipFill>
          <a:blip r:embed="rId2"/>
          <a:stretch>
            <a:fillRect/>
          </a:stretch>
        </p:blipFill>
        <p:spPr>
          <a:xfrm>
            <a:off x="1000100" y="928670"/>
            <a:ext cx="7229475" cy="57626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357166"/>
            <a:ext cx="8229600" cy="571480"/>
          </a:xfrm>
        </p:spPr>
        <p:txBody>
          <a:bodyPr>
            <a:noAutofit/>
          </a:bodyPr>
          <a:lstStyle/>
          <a:p>
            <a:r>
              <a:rPr lang="pl-PL" sz="3600" b="1" dirty="0" smtClean="0"/>
              <a:t>EURASTER  </a:t>
            </a:r>
            <a:r>
              <a:rPr lang="pl-PL" sz="3600" b="1" dirty="0" err="1" smtClean="0"/>
              <a:t>database</a:t>
            </a:r>
            <a:r>
              <a:rPr lang="pl-PL" sz="3600" b="1" dirty="0" smtClean="0"/>
              <a:t> </a:t>
            </a:r>
            <a:r>
              <a:rPr lang="pl-PL" sz="3600" b="1" dirty="0" err="1" smtClean="0"/>
              <a:t>statistic</a:t>
            </a:r>
            <a:r>
              <a:rPr lang="pl-PL" sz="3600" b="1" dirty="0" smtClean="0"/>
              <a:t>: 1997-2018</a:t>
            </a:r>
            <a:endParaRPr lang="pl-PL" sz="3600" dirty="0"/>
          </a:p>
        </p:txBody>
      </p:sp>
      <p:pic>
        <p:nvPicPr>
          <p:cNvPr id="4" name="Obraz 3" descr="euraster.png"/>
          <p:cNvPicPr>
            <a:picLocks noChangeAspect="1"/>
          </p:cNvPicPr>
          <p:nvPr/>
        </p:nvPicPr>
        <p:blipFill>
          <a:blip r:embed="rId2"/>
          <a:stretch>
            <a:fillRect/>
          </a:stretch>
        </p:blipFill>
        <p:spPr>
          <a:xfrm>
            <a:off x="285720" y="1928802"/>
            <a:ext cx="8540079" cy="4143404"/>
          </a:xfrm>
          <a:prstGeom prst="rect">
            <a:avLst/>
          </a:prstGeom>
        </p:spPr>
      </p:pic>
      <p:sp>
        <p:nvSpPr>
          <p:cNvPr id="6" name="pole tekstowe 5"/>
          <p:cNvSpPr txBox="1"/>
          <p:nvPr/>
        </p:nvSpPr>
        <p:spPr>
          <a:xfrm>
            <a:off x="357158" y="1071546"/>
            <a:ext cx="8501122" cy="923330"/>
          </a:xfrm>
          <a:prstGeom prst="rect">
            <a:avLst/>
          </a:prstGeom>
          <a:noFill/>
        </p:spPr>
        <p:txBody>
          <a:bodyPr wrap="square" rtlCol="0">
            <a:spAutoFit/>
          </a:bodyPr>
          <a:lstStyle/>
          <a:p>
            <a:pPr algn="ctr"/>
            <a:r>
              <a:rPr lang="en-US" dirty="0" smtClean="0"/>
              <a:t>Up to 2018, all clear positive and negative reports are published on </a:t>
            </a:r>
            <a:r>
              <a:rPr lang="pl-PL" dirty="0" err="1" smtClean="0"/>
              <a:t>the</a:t>
            </a:r>
            <a:r>
              <a:rPr lang="pl-PL" dirty="0" smtClean="0"/>
              <a:t> EURASTER </a:t>
            </a:r>
            <a:br>
              <a:rPr lang="pl-PL" dirty="0" smtClean="0"/>
            </a:br>
            <a:r>
              <a:rPr lang="en-US" b="1" dirty="0" smtClean="0">
                <a:solidFill>
                  <a:srgbClr val="FF0000"/>
                </a:solidFill>
              </a:rPr>
              <a:t>except negative alone events with predicted max duration &lt; 1s</a:t>
            </a:r>
            <a:r>
              <a:rPr lang="en-US" dirty="0" smtClean="0"/>
              <a:t>.</a:t>
            </a:r>
            <a:br>
              <a:rPr lang="en-US" dirty="0" smtClean="0"/>
            </a:br>
            <a:endParaRPr lang="pl-PL" dirty="0"/>
          </a:p>
        </p:txBody>
      </p:sp>
      <p:sp>
        <p:nvSpPr>
          <p:cNvPr id="5" name="pole tekstowe 4"/>
          <p:cNvSpPr txBox="1"/>
          <p:nvPr/>
        </p:nvSpPr>
        <p:spPr>
          <a:xfrm>
            <a:off x="0" y="6072206"/>
            <a:ext cx="9144000" cy="646331"/>
          </a:xfrm>
          <a:prstGeom prst="rect">
            <a:avLst/>
          </a:prstGeom>
          <a:noFill/>
        </p:spPr>
        <p:txBody>
          <a:bodyPr wrap="square" rtlCol="0">
            <a:spAutoFit/>
          </a:bodyPr>
          <a:lstStyle/>
          <a:p>
            <a:pPr algn="ctr"/>
            <a:r>
              <a:rPr lang="pl-PL" dirty="0" smtClean="0">
                <a:solidFill>
                  <a:srgbClr val="0070C0"/>
                </a:solidFill>
              </a:rPr>
              <a:t>C</a:t>
            </a:r>
            <a:r>
              <a:rPr lang="en-US" dirty="0" smtClean="0">
                <a:solidFill>
                  <a:srgbClr val="0070C0"/>
                </a:solidFill>
              </a:rPr>
              <a:t>heck your name in </a:t>
            </a:r>
            <a:r>
              <a:rPr lang="en-US" b="1" dirty="0" smtClean="0">
                <a:solidFill>
                  <a:srgbClr val="FF0000"/>
                </a:solidFill>
              </a:rPr>
              <a:t>Occult</a:t>
            </a:r>
            <a:r>
              <a:rPr lang="pl-PL" dirty="0" smtClean="0">
                <a:solidFill>
                  <a:srgbClr val="0070C0"/>
                </a:solidFill>
              </a:rPr>
              <a:t> software</a:t>
            </a:r>
            <a:r>
              <a:rPr lang="en-US" dirty="0" smtClean="0">
                <a:solidFill>
                  <a:srgbClr val="0070C0"/>
                </a:solidFill>
              </a:rPr>
              <a:t> (asteroid observations -&gt; observations by an observer)</a:t>
            </a:r>
            <a:r>
              <a:rPr lang="pl-PL" dirty="0" smtClean="0">
                <a:solidFill>
                  <a:srgbClr val="0070C0"/>
                </a:solidFill>
              </a:rPr>
              <a:t/>
            </a:r>
            <a:br>
              <a:rPr lang="pl-PL" dirty="0" smtClean="0">
                <a:solidFill>
                  <a:srgbClr val="0070C0"/>
                </a:solidFill>
              </a:rPr>
            </a:br>
            <a:r>
              <a:rPr lang="en-US" dirty="0" smtClean="0">
                <a:solidFill>
                  <a:srgbClr val="0070C0"/>
                </a:solidFill>
              </a:rPr>
              <a:t> to see the number of your observations that are really used (positive or negative)</a:t>
            </a:r>
            <a:r>
              <a:rPr lang="pl-PL" dirty="0" smtClean="0">
                <a:solidFill>
                  <a:srgbClr val="0070C0"/>
                </a:solidFill>
              </a:rPr>
              <a:t>.</a:t>
            </a:r>
            <a:endParaRPr lang="pl-PL" dirty="0">
              <a:solidFill>
                <a:srgbClr val="0070C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57166"/>
            <a:ext cx="9144000" cy="1143000"/>
          </a:xfrm>
        </p:spPr>
        <p:txBody>
          <a:bodyPr>
            <a:normAutofit fontScale="90000"/>
          </a:bodyPr>
          <a:lstStyle/>
          <a:p>
            <a:r>
              <a:rPr lang="pl-PL" sz="4000" b="1" dirty="0" smtClean="0"/>
              <a:t>„</a:t>
            </a:r>
            <a:r>
              <a:rPr lang="pl-PL" sz="4000" b="1" dirty="0" err="1" smtClean="0"/>
              <a:t>Occult</a:t>
            </a:r>
            <a:r>
              <a:rPr lang="pl-PL" sz="4000" b="1" dirty="0" smtClean="0"/>
              <a:t>” software – news and </a:t>
            </a:r>
            <a:r>
              <a:rPr lang="pl-PL" sz="4000" b="1" dirty="0" err="1" smtClean="0"/>
              <a:t>improvements</a:t>
            </a:r>
            <a:r>
              <a:rPr lang="pl-PL" dirty="0" smtClean="0"/>
              <a:t/>
            </a:r>
            <a:br>
              <a:rPr lang="pl-PL" dirty="0" smtClean="0"/>
            </a:br>
            <a:endParaRPr lang="pl-PL" dirty="0"/>
          </a:p>
        </p:txBody>
      </p:sp>
      <p:sp>
        <p:nvSpPr>
          <p:cNvPr id="3" name="Symbol zastępczy zawartości 2"/>
          <p:cNvSpPr>
            <a:spLocks noGrp="1"/>
          </p:cNvSpPr>
          <p:nvPr>
            <p:ph idx="1"/>
          </p:nvPr>
        </p:nvSpPr>
        <p:spPr>
          <a:xfrm>
            <a:off x="357158" y="1071522"/>
            <a:ext cx="8572560" cy="5786478"/>
          </a:xfrm>
        </p:spPr>
        <p:txBody>
          <a:bodyPr>
            <a:noAutofit/>
          </a:bodyPr>
          <a:lstStyle/>
          <a:p>
            <a:pPr>
              <a:buNone/>
            </a:pPr>
            <a:endParaRPr lang="pl-PL" sz="2000" dirty="0" smtClean="0"/>
          </a:p>
          <a:p>
            <a:r>
              <a:rPr lang="en-US" sz="1800" b="1" dirty="0" smtClean="0">
                <a:solidFill>
                  <a:srgbClr val="FF0000"/>
                </a:solidFill>
              </a:rPr>
              <a:t>May</a:t>
            </a:r>
            <a:r>
              <a:rPr lang="pl-PL" sz="1800" b="1" dirty="0" smtClean="0">
                <a:solidFill>
                  <a:srgbClr val="FF0000"/>
                </a:solidFill>
              </a:rPr>
              <a:t> 29,</a:t>
            </a:r>
            <a:r>
              <a:rPr lang="en-US" sz="1800" b="1" dirty="0" smtClean="0">
                <a:solidFill>
                  <a:srgbClr val="FF0000"/>
                </a:solidFill>
              </a:rPr>
              <a:t> 2018 </a:t>
            </a:r>
            <a:r>
              <a:rPr lang="en-US" sz="1800" b="1" dirty="0" smtClean="0">
                <a:solidFill>
                  <a:srgbClr val="0070C0"/>
                </a:solidFill>
              </a:rPr>
              <a:t>(ver. 4.5.7.2) </a:t>
            </a:r>
            <a:r>
              <a:rPr lang="en-US" sz="1800" dirty="0" smtClean="0"/>
              <a:t>- increasing </a:t>
            </a:r>
            <a:r>
              <a:rPr lang="pl-PL" sz="1800" dirty="0" err="1" smtClean="0"/>
              <a:t>positional</a:t>
            </a:r>
            <a:r>
              <a:rPr lang="pl-PL" sz="1800" dirty="0" smtClean="0"/>
              <a:t> </a:t>
            </a:r>
            <a:r>
              <a:rPr lang="en-US" sz="1800" dirty="0" smtClean="0"/>
              <a:t>accuracy of stars used to calculate asteroid</a:t>
            </a:r>
            <a:r>
              <a:rPr lang="pl-PL" sz="1800" dirty="0" smtClean="0"/>
              <a:t>al </a:t>
            </a:r>
            <a:r>
              <a:rPr lang="pl-PL" sz="1800" dirty="0" err="1" smtClean="0"/>
              <a:t>occultations</a:t>
            </a:r>
            <a:r>
              <a:rPr lang="pl-PL" sz="1800" dirty="0" smtClean="0"/>
              <a:t> </a:t>
            </a:r>
            <a:r>
              <a:rPr lang="pl-PL" sz="1800" dirty="0" err="1" smtClean="0"/>
              <a:t>predictions</a:t>
            </a:r>
            <a:r>
              <a:rPr lang="pl-PL" sz="1800" dirty="0" smtClean="0"/>
              <a:t> </a:t>
            </a:r>
            <a:r>
              <a:rPr lang="en-US" sz="1800" dirty="0" smtClean="0"/>
              <a:t>up to 0.00001 s in RA and 0.0001 "in DEC</a:t>
            </a:r>
          </a:p>
          <a:p>
            <a:pPr>
              <a:buNone/>
            </a:pPr>
            <a:endParaRPr lang="en-US" sz="1800" dirty="0" smtClean="0"/>
          </a:p>
          <a:p>
            <a:r>
              <a:rPr lang="en-US" sz="1800" b="1" dirty="0" smtClean="0">
                <a:solidFill>
                  <a:srgbClr val="FF0000"/>
                </a:solidFill>
              </a:rPr>
              <a:t>May </a:t>
            </a:r>
            <a:r>
              <a:rPr lang="pl-PL" sz="1800" b="1" dirty="0" smtClean="0">
                <a:solidFill>
                  <a:srgbClr val="FF0000"/>
                </a:solidFill>
              </a:rPr>
              <a:t>, 31 </a:t>
            </a:r>
            <a:r>
              <a:rPr lang="en-US" sz="1800" b="1" dirty="0" smtClean="0">
                <a:solidFill>
                  <a:srgbClr val="FF0000"/>
                </a:solidFill>
              </a:rPr>
              <a:t>2018 </a:t>
            </a:r>
            <a:r>
              <a:rPr lang="en-US" sz="1800" b="1" dirty="0" smtClean="0">
                <a:solidFill>
                  <a:srgbClr val="0070C0"/>
                </a:solidFill>
              </a:rPr>
              <a:t>(ver. 4.5.8.0) </a:t>
            </a:r>
            <a:r>
              <a:rPr lang="pl-PL" sz="1800" dirty="0" smtClean="0"/>
              <a:t>- </a:t>
            </a:r>
            <a:r>
              <a:rPr lang="en-US" sz="1800" dirty="0" smtClean="0"/>
              <a:t>asteroid</a:t>
            </a:r>
            <a:r>
              <a:rPr lang="pl-PL" sz="1800" dirty="0" smtClean="0"/>
              <a:t>al </a:t>
            </a:r>
            <a:r>
              <a:rPr lang="pl-PL" sz="1800" dirty="0" err="1" smtClean="0"/>
              <a:t>occultations</a:t>
            </a:r>
            <a:r>
              <a:rPr lang="pl-PL" sz="1800" dirty="0" smtClean="0"/>
              <a:t> </a:t>
            </a:r>
            <a:r>
              <a:rPr lang="pl-PL" sz="1800" dirty="0" err="1" smtClean="0"/>
              <a:t>predictions</a:t>
            </a:r>
            <a:r>
              <a:rPr lang="pl-PL" sz="1800" dirty="0" smtClean="0"/>
              <a:t> </a:t>
            </a:r>
            <a:r>
              <a:rPr lang="en-US" sz="1800" dirty="0" smtClean="0"/>
              <a:t>uses stars position</a:t>
            </a:r>
            <a:r>
              <a:rPr lang="pl-PL" sz="1800" dirty="0" smtClean="0"/>
              <a:t>s </a:t>
            </a:r>
            <a:r>
              <a:rPr lang="en-US" sz="1800" dirty="0" smtClean="0"/>
              <a:t>from the Gaia DR2 catalog</a:t>
            </a:r>
            <a:r>
              <a:rPr lang="pl-PL" sz="1800" dirty="0" smtClean="0"/>
              <a:t> </a:t>
            </a:r>
            <a:r>
              <a:rPr lang="en-US" sz="1800" dirty="0" smtClean="0"/>
              <a:t>by default</a:t>
            </a:r>
            <a:r>
              <a:rPr lang="pl-PL" sz="1800" dirty="0" smtClean="0"/>
              <a:t> </a:t>
            </a:r>
            <a:endParaRPr lang="en-US" sz="1800" dirty="0" smtClean="0"/>
          </a:p>
          <a:p>
            <a:pPr>
              <a:buNone/>
            </a:pPr>
            <a:endParaRPr lang="en-US" sz="1800" dirty="0" smtClean="0"/>
          </a:p>
          <a:p>
            <a:pPr>
              <a:buNone/>
            </a:pPr>
            <a:r>
              <a:rPr lang="en-US" sz="1800" b="1" dirty="0" smtClean="0">
                <a:solidFill>
                  <a:srgbClr val="00B050"/>
                </a:solidFill>
              </a:rPr>
              <a:t>   "GaiaDR2_14" - catalog of 30.1 m</a:t>
            </a:r>
            <a:r>
              <a:rPr lang="pl-PL" sz="1800" b="1" dirty="0" err="1" smtClean="0">
                <a:solidFill>
                  <a:srgbClr val="00B050"/>
                </a:solidFill>
              </a:rPr>
              <a:t>ln</a:t>
            </a:r>
            <a:r>
              <a:rPr lang="en-US" sz="1800" b="1" dirty="0" smtClean="0">
                <a:solidFill>
                  <a:srgbClr val="00B050"/>
                </a:solidFill>
              </a:rPr>
              <a:t> stars to the brightness of 14.0 </a:t>
            </a:r>
            <a:r>
              <a:rPr lang="en-US" sz="1800" b="1" dirty="0" err="1" smtClean="0">
                <a:solidFill>
                  <a:srgbClr val="00B050"/>
                </a:solidFill>
              </a:rPr>
              <a:t>mag</a:t>
            </a:r>
            <a:r>
              <a:rPr lang="pl-PL" sz="1800" b="1" dirty="0" smtClean="0">
                <a:solidFill>
                  <a:srgbClr val="00B050"/>
                </a:solidFill>
              </a:rPr>
              <a:t> </a:t>
            </a:r>
            <a:r>
              <a:rPr lang="pl-PL" sz="1800" b="1" dirty="0" err="1" smtClean="0">
                <a:solidFill>
                  <a:srgbClr val="00B050"/>
                </a:solidFill>
              </a:rPr>
              <a:t>used</a:t>
            </a:r>
            <a:r>
              <a:rPr lang="pl-PL" sz="1800" b="1" dirty="0" smtClean="0">
                <a:solidFill>
                  <a:srgbClr val="00B050"/>
                </a:solidFill>
              </a:rPr>
              <a:t> </a:t>
            </a:r>
            <a:r>
              <a:rPr lang="pl-PL" sz="1800" b="1" dirty="0" err="1" smtClean="0">
                <a:solidFill>
                  <a:srgbClr val="00B050"/>
                </a:solidFill>
              </a:rPr>
              <a:t>in</a:t>
            </a:r>
            <a:r>
              <a:rPr lang="pl-PL" sz="1800" b="1" dirty="0" smtClean="0">
                <a:solidFill>
                  <a:srgbClr val="00B050"/>
                </a:solidFill>
              </a:rPr>
              <a:t> </a:t>
            </a:r>
            <a:r>
              <a:rPr lang="pl-PL" sz="1800" b="1" dirty="0" err="1" smtClean="0">
                <a:solidFill>
                  <a:srgbClr val="00B050"/>
                </a:solidFill>
              </a:rPr>
              <a:t>Occult</a:t>
            </a:r>
            <a:endParaRPr lang="en-US" sz="1800" b="1" dirty="0" smtClean="0">
              <a:solidFill>
                <a:srgbClr val="00B050"/>
              </a:solidFill>
            </a:endParaRPr>
          </a:p>
          <a:p>
            <a:pPr>
              <a:buNone/>
            </a:pPr>
            <a:endParaRPr lang="en-US" sz="1800" dirty="0" smtClean="0"/>
          </a:p>
          <a:p>
            <a:r>
              <a:rPr lang="pl-PL" sz="1800" b="1" dirty="0" err="1" smtClean="0">
                <a:solidFill>
                  <a:srgbClr val="FF0000"/>
                </a:solidFill>
              </a:rPr>
              <a:t>July</a:t>
            </a:r>
            <a:r>
              <a:rPr lang="pl-PL" sz="1800" b="1" dirty="0" smtClean="0">
                <a:solidFill>
                  <a:srgbClr val="FF0000"/>
                </a:solidFill>
              </a:rPr>
              <a:t> 6,</a:t>
            </a:r>
            <a:r>
              <a:rPr lang="en-US" sz="1800" b="1" dirty="0" smtClean="0">
                <a:solidFill>
                  <a:srgbClr val="FF0000"/>
                </a:solidFill>
              </a:rPr>
              <a:t>2018 </a:t>
            </a:r>
            <a:r>
              <a:rPr lang="en-US" sz="1800" b="1" dirty="0" smtClean="0">
                <a:solidFill>
                  <a:srgbClr val="0070C0"/>
                </a:solidFill>
              </a:rPr>
              <a:t>(ver. 4.5.10.0) </a:t>
            </a:r>
            <a:r>
              <a:rPr lang="en-US" sz="1800" dirty="0" smtClean="0"/>
              <a:t>- end of </a:t>
            </a:r>
            <a:r>
              <a:rPr lang="pl-PL" sz="1800" dirty="0" smtClean="0"/>
              <a:t>software</a:t>
            </a:r>
            <a:r>
              <a:rPr lang="en-US" sz="1800" dirty="0" smtClean="0"/>
              <a:t> support for the reduction of </a:t>
            </a:r>
            <a:r>
              <a:rPr lang="pl-PL" sz="1800" dirty="0" smtClean="0"/>
              <a:t>m</a:t>
            </a:r>
            <a:r>
              <a:rPr lang="en-US" sz="1800" dirty="0" err="1" smtClean="0"/>
              <a:t>oon's</a:t>
            </a:r>
            <a:r>
              <a:rPr lang="en-US" sz="1800" dirty="0" smtClean="0"/>
              <a:t> profile acc</a:t>
            </a:r>
            <a:r>
              <a:rPr lang="pl-PL" sz="1800" dirty="0" err="1" smtClean="0"/>
              <a:t>ording</a:t>
            </a:r>
            <a:r>
              <a:rPr lang="pl-PL" sz="1800" dirty="0" smtClean="0"/>
              <a:t> to</a:t>
            </a:r>
            <a:r>
              <a:rPr lang="en-US" sz="1800" dirty="0" smtClean="0"/>
              <a:t> Watts' photographic</a:t>
            </a:r>
            <a:r>
              <a:rPr lang="pl-PL" sz="1800" dirty="0" smtClean="0"/>
              <a:t>al a</a:t>
            </a:r>
            <a:r>
              <a:rPr lang="en-US" sz="1800" dirty="0" err="1" smtClean="0"/>
              <a:t>tlas</a:t>
            </a:r>
            <a:endParaRPr lang="en-US" sz="1800" dirty="0" smtClean="0"/>
          </a:p>
          <a:p>
            <a:pPr>
              <a:buNone/>
            </a:pPr>
            <a:endParaRPr lang="en-US" sz="1800" dirty="0" smtClean="0"/>
          </a:p>
          <a:p>
            <a:r>
              <a:rPr lang="en-US" sz="1800" b="1" smtClean="0">
                <a:solidFill>
                  <a:srgbClr val="FF0000"/>
                </a:solidFill>
              </a:rPr>
              <a:t>November</a:t>
            </a:r>
            <a:r>
              <a:rPr lang="pl-PL" sz="1800" b="1" dirty="0" smtClean="0">
                <a:solidFill>
                  <a:srgbClr val="FF0000"/>
                </a:solidFill>
              </a:rPr>
              <a:t> 1,</a:t>
            </a:r>
            <a:r>
              <a:rPr lang="en-US" sz="1800" b="1" dirty="0" smtClean="0">
                <a:solidFill>
                  <a:srgbClr val="FF0000"/>
                </a:solidFill>
              </a:rPr>
              <a:t> 2018 </a:t>
            </a:r>
            <a:r>
              <a:rPr lang="en-US" sz="1800" b="1" dirty="0" smtClean="0">
                <a:solidFill>
                  <a:srgbClr val="0070C0"/>
                </a:solidFill>
              </a:rPr>
              <a:t>(ver. 4.5.12.1) </a:t>
            </a:r>
            <a:r>
              <a:rPr lang="pl-PL" sz="1800" dirty="0" smtClean="0"/>
              <a:t>-</a:t>
            </a:r>
            <a:r>
              <a:rPr lang="en-US" sz="1800" dirty="0" smtClean="0"/>
              <a:t> asteroid</a:t>
            </a:r>
            <a:r>
              <a:rPr lang="pl-PL" sz="1800" dirty="0" smtClean="0"/>
              <a:t>al </a:t>
            </a:r>
            <a:r>
              <a:rPr lang="pl-PL" sz="1800" dirty="0" err="1" smtClean="0"/>
              <a:t>occultations</a:t>
            </a:r>
            <a:r>
              <a:rPr lang="en-US" sz="1800" dirty="0" smtClean="0"/>
              <a:t> </a:t>
            </a:r>
            <a:r>
              <a:rPr lang="pl-PL" sz="1800" dirty="0" err="1" smtClean="0"/>
              <a:t>light</a:t>
            </a:r>
            <a:r>
              <a:rPr lang="pl-PL" sz="1800" dirty="0" smtClean="0"/>
              <a:t> </a:t>
            </a:r>
            <a:r>
              <a:rPr lang="en-US" sz="1800" dirty="0" smtClean="0"/>
              <a:t>curves with a minimum duration of 0.8 seconds (previously 1 s)</a:t>
            </a:r>
            <a:r>
              <a:rPr lang="pl-PL" sz="1800" dirty="0" smtClean="0"/>
              <a:t> </a:t>
            </a:r>
            <a:r>
              <a:rPr lang="pl-PL" sz="1800" dirty="0" err="1" smtClean="0"/>
              <a:t>can</a:t>
            </a:r>
            <a:r>
              <a:rPr lang="pl-PL" sz="1800" dirty="0" smtClean="0"/>
              <a:t> be </a:t>
            </a:r>
            <a:r>
              <a:rPr lang="pl-PL" sz="1800" dirty="0" err="1" smtClean="0"/>
              <a:t>processed</a:t>
            </a:r>
            <a:r>
              <a:rPr lang="pl-PL" sz="1800" dirty="0" smtClean="0"/>
              <a:t> </a:t>
            </a:r>
            <a:r>
              <a:rPr lang="pl-PL" sz="1800" dirty="0" err="1" smtClean="0"/>
              <a:t>now</a:t>
            </a:r>
            <a:r>
              <a:rPr lang="pl-PL" sz="1800" dirty="0" smtClean="0"/>
              <a:t> by </a:t>
            </a:r>
            <a:r>
              <a:rPr lang="pl-PL" sz="1800" dirty="0" err="1" smtClean="0"/>
              <a:t>Occult</a:t>
            </a:r>
            <a:endParaRPr lang="en-US" sz="1800" dirty="0" smtClean="0"/>
          </a:p>
          <a:p>
            <a:pPr>
              <a:buNone/>
            </a:pPr>
            <a:endParaRPr lang="en-US" sz="1800" dirty="0" smtClean="0"/>
          </a:p>
          <a:p>
            <a:r>
              <a:rPr lang="pl-PL" sz="1800" b="1" dirty="0" err="1" smtClean="0">
                <a:solidFill>
                  <a:srgbClr val="FF0000"/>
                </a:solidFill>
              </a:rPr>
              <a:t>March</a:t>
            </a:r>
            <a:r>
              <a:rPr lang="pl-PL" sz="1800" b="1" dirty="0" smtClean="0">
                <a:solidFill>
                  <a:srgbClr val="FF0000"/>
                </a:solidFill>
              </a:rPr>
              <a:t> 4, </a:t>
            </a:r>
            <a:r>
              <a:rPr lang="en-US" sz="1800" b="1" dirty="0" smtClean="0">
                <a:solidFill>
                  <a:srgbClr val="FF0000"/>
                </a:solidFill>
              </a:rPr>
              <a:t>2019 </a:t>
            </a:r>
            <a:r>
              <a:rPr lang="en-US" sz="1800" b="1" dirty="0" smtClean="0">
                <a:solidFill>
                  <a:srgbClr val="0070C0"/>
                </a:solidFill>
              </a:rPr>
              <a:t>(ver. 4.6.5.0) </a:t>
            </a:r>
            <a:r>
              <a:rPr lang="en-US" sz="1800" dirty="0" smtClean="0"/>
              <a:t>- adding </a:t>
            </a:r>
            <a:r>
              <a:rPr lang="pl-PL" sz="1800" dirty="0" err="1" smtClean="0"/>
              <a:t>predictions</a:t>
            </a:r>
            <a:r>
              <a:rPr lang="pl-PL" sz="1800" dirty="0" smtClean="0"/>
              <a:t> for </a:t>
            </a:r>
            <a:r>
              <a:rPr lang="pl-PL" sz="1800" dirty="0" err="1" smtClean="0"/>
              <a:t>Ju</a:t>
            </a:r>
            <a:r>
              <a:rPr lang="en-US" sz="1800" dirty="0" err="1" smtClean="0"/>
              <a:t>piter's</a:t>
            </a:r>
            <a:r>
              <a:rPr lang="en-US" sz="1800" dirty="0" smtClean="0"/>
              <a:t> irregular moons, due to the</a:t>
            </a:r>
            <a:r>
              <a:rPr lang="pl-PL" sz="1800" dirty="0" err="1" smtClean="0"/>
              <a:t>ir</a:t>
            </a:r>
            <a:r>
              <a:rPr lang="pl-PL" sz="1800" dirty="0" smtClean="0"/>
              <a:t> </a:t>
            </a:r>
            <a:r>
              <a:rPr lang="pl-PL" sz="1800" dirty="0" err="1" smtClean="0"/>
              <a:t>occultation</a:t>
            </a:r>
            <a:r>
              <a:rPr lang="pl-PL" sz="1800" dirty="0" smtClean="0"/>
              <a:t> </a:t>
            </a:r>
            <a:r>
              <a:rPr lang="en-US" sz="1800" dirty="0" err="1" smtClean="0"/>
              <a:t>serie</a:t>
            </a:r>
            <a:r>
              <a:rPr lang="en-US" sz="1800" dirty="0" smtClean="0"/>
              <a:t>  in 2019-2020</a:t>
            </a:r>
            <a:r>
              <a:rPr lang="pl-PL" sz="1800" dirty="0" smtClean="0"/>
              <a:t> period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785794"/>
            <a:ext cx="8572560" cy="1143000"/>
          </a:xfrm>
        </p:spPr>
        <p:txBody>
          <a:bodyPr>
            <a:normAutofit fontScale="90000"/>
          </a:bodyPr>
          <a:lstStyle/>
          <a:p>
            <a:r>
              <a:rPr lang="pl-PL" sz="4000" b="1" dirty="0" smtClean="0"/>
              <a:t> Total </a:t>
            </a:r>
            <a:r>
              <a:rPr lang="pl-PL" sz="4000" b="1" dirty="0" err="1" smtClean="0"/>
              <a:t>lunar</a:t>
            </a:r>
            <a:r>
              <a:rPr lang="pl-PL" sz="4000" b="1" dirty="0" smtClean="0"/>
              <a:t> </a:t>
            </a:r>
            <a:r>
              <a:rPr lang="pl-PL" sz="4000" b="1" dirty="0" err="1" smtClean="0"/>
              <a:t>eclipse</a:t>
            </a:r>
            <a:r>
              <a:rPr lang="pl-PL" sz="4000" b="1" dirty="0" smtClean="0"/>
              <a:t> – 27 VII 2018</a:t>
            </a:r>
            <a:br>
              <a:rPr lang="pl-PL" sz="4000" b="1" dirty="0" smtClean="0"/>
            </a:br>
            <a:r>
              <a:rPr lang="pl-PL" sz="4000" b="1" dirty="0" smtClean="0"/>
              <a:t/>
            </a:r>
            <a:br>
              <a:rPr lang="pl-PL" sz="4000" b="1" dirty="0" smtClean="0"/>
            </a:br>
            <a:r>
              <a:rPr lang="pl-PL" dirty="0" smtClean="0"/>
              <a:t/>
            </a:r>
            <a:br>
              <a:rPr lang="pl-PL" dirty="0" smtClean="0"/>
            </a:br>
            <a:endParaRPr lang="pl-PL" dirty="0"/>
          </a:p>
        </p:txBody>
      </p:sp>
      <p:sp>
        <p:nvSpPr>
          <p:cNvPr id="3" name="pole tekstowe 2"/>
          <p:cNvSpPr txBox="1"/>
          <p:nvPr/>
        </p:nvSpPr>
        <p:spPr>
          <a:xfrm>
            <a:off x="928662" y="785794"/>
            <a:ext cx="7286676" cy="646331"/>
          </a:xfrm>
          <a:prstGeom prst="rect">
            <a:avLst/>
          </a:prstGeom>
          <a:noFill/>
        </p:spPr>
        <p:txBody>
          <a:bodyPr wrap="square" rtlCol="0">
            <a:spAutoFit/>
          </a:bodyPr>
          <a:lstStyle/>
          <a:p>
            <a:r>
              <a:rPr lang="en-US" b="1" i="1" dirty="0" smtClean="0">
                <a:solidFill>
                  <a:srgbClr val="FF0000"/>
                </a:solidFill>
              </a:rPr>
              <a:t>The longest </a:t>
            </a:r>
            <a:r>
              <a:rPr lang="pl-PL" b="1" i="1" dirty="0" err="1" smtClean="0">
                <a:solidFill>
                  <a:srgbClr val="FF0000"/>
                </a:solidFill>
              </a:rPr>
              <a:t>totality</a:t>
            </a:r>
            <a:r>
              <a:rPr lang="pl-PL" b="1" i="1" dirty="0" smtClean="0">
                <a:solidFill>
                  <a:srgbClr val="FF0000"/>
                </a:solidFill>
              </a:rPr>
              <a:t> </a:t>
            </a:r>
            <a:r>
              <a:rPr lang="pl-PL" b="1" i="1" dirty="0" err="1" smtClean="0">
                <a:solidFill>
                  <a:srgbClr val="FF0000"/>
                </a:solidFill>
              </a:rPr>
              <a:t>phase</a:t>
            </a:r>
            <a:r>
              <a:rPr lang="pl-PL" b="1" i="1" dirty="0" smtClean="0">
                <a:solidFill>
                  <a:srgbClr val="FF0000"/>
                </a:solidFill>
              </a:rPr>
              <a:t> of</a:t>
            </a:r>
            <a:r>
              <a:rPr lang="en-US" b="1" i="1" dirty="0" smtClean="0">
                <a:solidFill>
                  <a:srgbClr val="FF0000"/>
                </a:solidFill>
              </a:rPr>
              <a:t> lunar eclipse in the next 100 years</a:t>
            </a:r>
            <a:r>
              <a:rPr lang="pl-PL" b="1" i="1" dirty="0" smtClean="0">
                <a:solidFill>
                  <a:srgbClr val="FF0000"/>
                </a:solidFill>
              </a:rPr>
              <a:t> – 1 h 43 m</a:t>
            </a:r>
          </a:p>
          <a:p>
            <a:endParaRPr lang="pl-PL" b="1" dirty="0">
              <a:solidFill>
                <a:srgbClr val="FF0000"/>
              </a:solidFill>
            </a:endParaRPr>
          </a:p>
        </p:txBody>
      </p:sp>
      <p:pic>
        <p:nvPicPr>
          <p:cNvPr id="8" name="Obraz 7" descr="1665208513_murawski.png"/>
          <p:cNvPicPr>
            <a:picLocks noChangeAspect="1"/>
          </p:cNvPicPr>
          <p:nvPr/>
        </p:nvPicPr>
        <p:blipFill>
          <a:blip r:embed="rId2"/>
          <a:stretch>
            <a:fillRect/>
          </a:stretch>
        </p:blipFill>
        <p:spPr>
          <a:xfrm>
            <a:off x="500034" y="1214422"/>
            <a:ext cx="8215338" cy="5128396"/>
          </a:xfrm>
          <a:prstGeom prst="rect">
            <a:avLst/>
          </a:prstGeom>
        </p:spPr>
      </p:pic>
      <p:sp>
        <p:nvSpPr>
          <p:cNvPr id="9" name="pole tekstowe 8"/>
          <p:cNvSpPr txBox="1"/>
          <p:nvPr/>
        </p:nvSpPr>
        <p:spPr>
          <a:xfrm>
            <a:off x="285720" y="6488668"/>
            <a:ext cx="8596456" cy="369332"/>
          </a:xfrm>
          <a:prstGeom prst="rect">
            <a:avLst/>
          </a:prstGeom>
          <a:noFill/>
        </p:spPr>
        <p:txBody>
          <a:bodyPr wrap="none" rtlCol="0">
            <a:spAutoFit/>
          </a:bodyPr>
          <a:lstStyle/>
          <a:p>
            <a:r>
              <a:rPr lang="pl-PL" dirty="0" smtClean="0"/>
              <a:t>  </a:t>
            </a:r>
            <a:r>
              <a:rPr lang="pl-PL" b="1" dirty="0" smtClean="0">
                <a:solidFill>
                  <a:srgbClr val="FF0000"/>
                </a:solidFill>
              </a:rPr>
              <a:t>Gabriel Murawski </a:t>
            </a:r>
            <a:r>
              <a:rPr lang="pl-PL" dirty="0" smtClean="0"/>
              <a:t>– Canon 4/300 mm </a:t>
            </a:r>
            <a:r>
              <a:rPr lang="pl-PL" dirty="0" err="1" smtClean="0"/>
              <a:t>telelens</a:t>
            </a:r>
            <a:r>
              <a:rPr lang="pl-PL" dirty="0" smtClean="0"/>
              <a:t>, ASI 178 MM-c  CMOS camera, EQ5 </a:t>
            </a:r>
            <a:r>
              <a:rPr lang="pl-PL" dirty="0" err="1" smtClean="0"/>
              <a:t>mount</a:t>
            </a:r>
            <a:endParaRPr lang="pl-PL"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401080" cy="796908"/>
          </a:xfrm>
        </p:spPr>
        <p:txBody>
          <a:bodyPr>
            <a:normAutofit/>
          </a:bodyPr>
          <a:lstStyle/>
          <a:p>
            <a:r>
              <a:rPr lang="pl-PL" sz="3600" b="1" dirty="0" err="1" smtClean="0"/>
              <a:t>The</a:t>
            </a:r>
            <a:r>
              <a:rPr lang="pl-PL" sz="3600" b="1" dirty="0" smtClean="0"/>
              <a:t> </a:t>
            </a:r>
            <a:r>
              <a:rPr lang="pl-PL" sz="3600" b="1" dirty="0" err="1" smtClean="0"/>
              <a:t>Astronomical</a:t>
            </a:r>
            <a:r>
              <a:rPr lang="pl-PL" sz="3600" b="1" dirty="0" smtClean="0"/>
              <a:t> </a:t>
            </a:r>
            <a:r>
              <a:rPr lang="pl-PL" sz="3600" b="1" dirty="0" err="1" smtClean="0"/>
              <a:t>Reports</a:t>
            </a:r>
            <a:endParaRPr lang="pl-PL" sz="3600" b="1" dirty="0"/>
          </a:p>
        </p:txBody>
      </p:sp>
      <p:sp>
        <p:nvSpPr>
          <p:cNvPr id="4" name="Symbol zastępczy zawartości 3"/>
          <p:cNvSpPr>
            <a:spLocks noGrp="1"/>
          </p:cNvSpPr>
          <p:nvPr>
            <p:ph idx="1"/>
          </p:nvPr>
        </p:nvSpPr>
        <p:spPr>
          <a:xfrm>
            <a:off x="0" y="1285860"/>
            <a:ext cx="5072066" cy="4786346"/>
          </a:xfrm>
        </p:spPr>
        <p:txBody>
          <a:bodyPr>
            <a:normAutofit fontScale="25000" lnSpcReduction="20000"/>
          </a:bodyPr>
          <a:lstStyle/>
          <a:p>
            <a:pPr>
              <a:buNone/>
            </a:pPr>
            <a:r>
              <a:rPr lang="pl-PL" sz="8000" dirty="0" smtClean="0"/>
              <a:t>      </a:t>
            </a:r>
            <a:r>
              <a:rPr lang="en-US" sz="9600" dirty="0" smtClean="0"/>
              <a:t>From</a:t>
            </a:r>
            <a:r>
              <a:rPr lang="pl-PL" sz="9600" dirty="0" smtClean="0"/>
              <a:t> </a:t>
            </a:r>
            <a:r>
              <a:rPr lang="en-US" sz="9600" dirty="0" smtClean="0"/>
              <a:t>2018, </a:t>
            </a:r>
            <a:r>
              <a:rPr lang="pl-PL" sz="9600" dirty="0" err="1" smtClean="0"/>
              <a:t>occultation</a:t>
            </a:r>
            <a:r>
              <a:rPr lang="pl-PL" sz="9600" dirty="0" smtClean="0"/>
              <a:t> </a:t>
            </a:r>
            <a:r>
              <a:rPr lang="en-US" sz="9600" dirty="0" smtClean="0"/>
              <a:t>observations</a:t>
            </a:r>
            <a:r>
              <a:rPr lang="pl-PL" sz="9600" dirty="0" smtClean="0"/>
              <a:t> </a:t>
            </a:r>
            <a:r>
              <a:rPr lang="pl-PL" sz="9600" dirty="0" err="1" smtClean="0"/>
              <a:t>results</a:t>
            </a:r>
            <a:r>
              <a:rPr lang="en-US" sz="9600" dirty="0" smtClean="0"/>
              <a:t> made </a:t>
            </a:r>
            <a:r>
              <a:rPr lang="pl-PL" sz="9600" dirty="0" smtClean="0"/>
              <a:t>by </a:t>
            </a:r>
            <a:r>
              <a:rPr lang="en-US" sz="9600" dirty="0" err="1" smtClean="0"/>
              <a:t>SOPiZ</a:t>
            </a:r>
            <a:r>
              <a:rPr lang="pl-PL" sz="9600" dirty="0" smtClean="0"/>
              <a:t> </a:t>
            </a:r>
            <a:r>
              <a:rPr lang="pl-PL" sz="9600" dirty="0" err="1" smtClean="0"/>
              <a:t>members</a:t>
            </a:r>
            <a:r>
              <a:rPr lang="pl-PL" sz="9600" dirty="0" smtClean="0"/>
              <a:t> </a:t>
            </a:r>
            <a:r>
              <a:rPr lang="en-US" sz="9600" dirty="0" smtClean="0"/>
              <a:t>are also published in </a:t>
            </a:r>
            <a:r>
              <a:rPr lang="pl-PL" sz="9600" dirty="0" err="1" smtClean="0"/>
              <a:t>English</a:t>
            </a:r>
            <a:r>
              <a:rPr lang="pl-PL" sz="9600" dirty="0" smtClean="0"/>
              <a:t> </a:t>
            </a:r>
            <a:r>
              <a:rPr lang="pl-PL" sz="9600" dirty="0" err="1" smtClean="0"/>
              <a:t>in</a:t>
            </a:r>
            <a:r>
              <a:rPr lang="pl-PL" sz="9600" dirty="0" smtClean="0"/>
              <a:t> </a:t>
            </a:r>
            <a:r>
              <a:rPr lang="en-US" sz="9600" dirty="0" smtClean="0"/>
              <a:t>the scientific bulletin of PTMA</a:t>
            </a:r>
            <a:r>
              <a:rPr lang="pl-PL" sz="9600" dirty="0" smtClean="0"/>
              <a:t>                                 - </a:t>
            </a:r>
            <a:r>
              <a:rPr lang="en-US" sz="9600" dirty="0" smtClean="0"/>
              <a:t>"</a:t>
            </a:r>
            <a:r>
              <a:rPr lang="en-US" sz="9600" b="1" dirty="0" smtClean="0">
                <a:solidFill>
                  <a:srgbClr val="FF0000"/>
                </a:solidFill>
              </a:rPr>
              <a:t>The Astronomical Reports</a:t>
            </a:r>
            <a:r>
              <a:rPr lang="pl-PL" sz="9600" dirty="0" smtClean="0"/>
              <a:t>”</a:t>
            </a:r>
            <a:br>
              <a:rPr lang="pl-PL" sz="9600" dirty="0" smtClean="0"/>
            </a:br>
            <a:endParaRPr lang="pl-PL" sz="9600" dirty="0" smtClean="0"/>
          </a:p>
          <a:p>
            <a:pPr>
              <a:buNone/>
            </a:pPr>
            <a:r>
              <a:rPr lang="pl-PL" sz="9600" dirty="0" smtClean="0"/>
              <a:t>     </a:t>
            </a:r>
            <a:r>
              <a:rPr lang="en-US" sz="9600" dirty="0" smtClean="0"/>
              <a:t>This bulletin was issued in years </a:t>
            </a:r>
            <a:r>
              <a:rPr lang="pl-PL" sz="9600" dirty="0" smtClean="0"/>
              <a:t>                    </a:t>
            </a:r>
            <a:r>
              <a:rPr lang="en-US" sz="9600" dirty="0" smtClean="0"/>
              <a:t>1974 - 1981 (6 issues)</a:t>
            </a:r>
            <a:r>
              <a:rPr lang="pl-PL" sz="9600" dirty="0" smtClean="0"/>
              <a:t> and </a:t>
            </a:r>
            <a:r>
              <a:rPr lang="en-US" sz="9600" dirty="0" smtClean="0"/>
              <a:t>reactivated </a:t>
            </a:r>
            <a:r>
              <a:rPr lang="pl-PL" sz="9600" dirty="0" err="1" smtClean="0"/>
              <a:t>in</a:t>
            </a:r>
            <a:r>
              <a:rPr lang="pl-PL" sz="9600" dirty="0" smtClean="0"/>
              <a:t> </a:t>
            </a:r>
            <a:r>
              <a:rPr lang="en-US" sz="9600" dirty="0" smtClean="0"/>
              <a:t>2015 by </a:t>
            </a:r>
            <a:r>
              <a:rPr lang="pl-PL" sz="9600" dirty="0" smtClean="0"/>
              <a:t>                   </a:t>
            </a:r>
            <a:r>
              <a:rPr lang="en-US" sz="9600" b="1" dirty="0" smtClean="0"/>
              <a:t>Tomasz </a:t>
            </a:r>
            <a:r>
              <a:rPr lang="en-US" sz="9600" b="1" dirty="0" err="1" smtClean="0"/>
              <a:t>Ściężor</a:t>
            </a:r>
            <a:r>
              <a:rPr lang="pl-PL" sz="9600" b="1" dirty="0" smtClean="0"/>
              <a:t>, </a:t>
            </a:r>
            <a:r>
              <a:rPr lang="pl-PL" sz="9600" b="1" dirty="0" err="1" smtClean="0"/>
              <a:t>EngD</a:t>
            </a:r>
            <a:r>
              <a:rPr lang="pl-PL" sz="9600" dirty="0" smtClean="0"/>
              <a:t>.</a:t>
            </a:r>
            <a:endParaRPr lang="en-US" sz="9600" dirty="0" smtClean="0"/>
          </a:p>
          <a:p>
            <a:pPr>
              <a:buNone/>
            </a:pPr>
            <a:endParaRPr lang="en-US" sz="9600" dirty="0" smtClean="0"/>
          </a:p>
          <a:p>
            <a:pPr>
              <a:buNone/>
            </a:pPr>
            <a:r>
              <a:rPr lang="pl-PL" sz="9600" dirty="0" smtClean="0"/>
              <a:t>     </a:t>
            </a:r>
            <a:r>
              <a:rPr lang="pl-PL" sz="9600" i="1" dirty="0" err="1" smtClean="0"/>
              <a:t>SOPiZ</a:t>
            </a:r>
            <a:r>
              <a:rPr lang="pl-PL" sz="9600" i="1" dirty="0" smtClean="0"/>
              <a:t> </a:t>
            </a:r>
            <a:r>
              <a:rPr lang="en-US" sz="9600" i="1" dirty="0" smtClean="0"/>
              <a:t>observation </a:t>
            </a:r>
            <a:r>
              <a:rPr lang="en-US" sz="9600" i="1" dirty="0" smtClean="0">
                <a:hlinkClick r:id="rId2"/>
              </a:rPr>
              <a:t>results for 2017</a:t>
            </a:r>
            <a:r>
              <a:rPr lang="pl-PL" sz="9600" i="1" dirty="0" smtClean="0">
                <a:hlinkClick r:id="rId2"/>
              </a:rPr>
              <a:t> </a:t>
            </a:r>
            <a:r>
              <a:rPr lang="en-US" sz="9600" i="1" dirty="0" smtClean="0"/>
              <a:t>- The Astronomical Reports vol. VIII</a:t>
            </a:r>
            <a:endParaRPr lang="pl-PL" sz="9600" i="1" dirty="0" smtClean="0"/>
          </a:p>
          <a:p>
            <a:pPr>
              <a:buNone/>
            </a:pPr>
            <a:endParaRPr lang="pl-PL" sz="9600" dirty="0" smtClean="0"/>
          </a:p>
          <a:p>
            <a:pPr>
              <a:buNone/>
            </a:pPr>
            <a:r>
              <a:rPr lang="pl-PL" sz="9600" dirty="0" smtClean="0"/>
              <a:t>     </a:t>
            </a:r>
            <a:r>
              <a:rPr lang="pl-PL" sz="9600" dirty="0" err="1" smtClean="0"/>
              <a:t>Results</a:t>
            </a:r>
            <a:r>
              <a:rPr lang="pl-PL" sz="9600" dirty="0" smtClean="0"/>
              <a:t> for 2018 </a:t>
            </a:r>
            <a:r>
              <a:rPr lang="pl-PL" sz="9600" dirty="0" err="1" smtClean="0"/>
              <a:t>in</a:t>
            </a:r>
            <a:r>
              <a:rPr lang="pl-PL" sz="9600" dirty="0" smtClean="0"/>
              <a:t> </a:t>
            </a:r>
            <a:r>
              <a:rPr lang="pl-PL" sz="9600" dirty="0" err="1" smtClean="0"/>
              <a:t>print</a:t>
            </a:r>
            <a:r>
              <a:rPr lang="pl-PL" sz="9600" dirty="0" smtClean="0"/>
              <a:t> </a:t>
            </a:r>
            <a:r>
              <a:rPr lang="pl-PL" sz="9600" dirty="0" err="1" smtClean="0"/>
              <a:t>now</a:t>
            </a:r>
            <a:r>
              <a:rPr lang="pl-PL" sz="9600" dirty="0" smtClean="0"/>
              <a:t>.</a:t>
            </a:r>
          </a:p>
          <a:p>
            <a:pPr>
              <a:buNone/>
            </a:pPr>
            <a:endParaRPr lang="pl-PL" dirty="0"/>
          </a:p>
        </p:txBody>
      </p:sp>
      <p:pic>
        <p:nvPicPr>
          <p:cNvPr id="5" name="Obraz 4" descr="reports.png"/>
          <p:cNvPicPr>
            <a:picLocks noChangeAspect="1"/>
          </p:cNvPicPr>
          <p:nvPr/>
        </p:nvPicPr>
        <p:blipFill>
          <a:blip r:embed="rId3"/>
          <a:stretch>
            <a:fillRect/>
          </a:stretch>
        </p:blipFill>
        <p:spPr>
          <a:xfrm>
            <a:off x="5214942" y="1428736"/>
            <a:ext cx="3353268" cy="455358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785794"/>
            <a:ext cx="8572560" cy="1143000"/>
          </a:xfrm>
        </p:spPr>
        <p:txBody>
          <a:bodyPr>
            <a:normAutofit fontScale="90000"/>
          </a:bodyPr>
          <a:lstStyle/>
          <a:p>
            <a:r>
              <a:rPr lang="pl-PL" sz="4000" b="1" dirty="0" smtClean="0"/>
              <a:t>  Total </a:t>
            </a:r>
            <a:r>
              <a:rPr lang="pl-PL" sz="4000" b="1" dirty="0" err="1" smtClean="0"/>
              <a:t>lunar</a:t>
            </a:r>
            <a:r>
              <a:rPr lang="pl-PL" sz="4000" b="1" dirty="0" smtClean="0"/>
              <a:t> </a:t>
            </a:r>
            <a:r>
              <a:rPr lang="pl-PL" sz="4000" b="1" dirty="0" err="1" smtClean="0"/>
              <a:t>eclipse</a:t>
            </a:r>
            <a:r>
              <a:rPr lang="pl-PL" sz="4000" b="1" dirty="0" smtClean="0"/>
              <a:t> – 27 VII 2018</a:t>
            </a:r>
            <a:br>
              <a:rPr lang="pl-PL" sz="4000" b="1" dirty="0" smtClean="0"/>
            </a:br>
            <a:r>
              <a:rPr lang="pl-PL" sz="4000" b="1" dirty="0" smtClean="0"/>
              <a:t/>
            </a:r>
            <a:br>
              <a:rPr lang="pl-PL" sz="4000" b="1" dirty="0" smtClean="0"/>
            </a:br>
            <a:r>
              <a:rPr lang="pl-PL" dirty="0" smtClean="0"/>
              <a:t/>
            </a:r>
            <a:br>
              <a:rPr lang="pl-PL" dirty="0" smtClean="0"/>
            </a:br>
            <a:endParaRPr lang="pl-PL" dirty="0"/>
          </a:p>
        </p:txBody>
      </p:sp>
      <p:sp>
        <p:nvSpPr>
          <p:cNvPr id="9" name="pole tekstowe 8"/>
          <p:cNvSpPr txBox="1"/>
          <p:nvPr/>
        </p:nvSpPr>
        <p:spPr>
          <a:xfrm>
            <a:off x="714348" y="6488668"/>
            <a:ext cx="5247527" cy="369332"/>
          </a:xfrm>
          <a:prstGeom prst="rect">
            <a:avLst/>
          </a:prstGeom>
          <a:noFill/>
        </p:spPr>
        <p:txBody>
          <a:bodyPr wrap="none" rtlCol="0">
            <a:spAutoFit/>
          </a:bodyPr>
          <a:lstStyle/>
          <a:p>
            <a:r>
              <a:rPr lang="pl-PL" dirty="0" smtClean="0"/>
              <a:t> … and Mars </a:t>
            </a:r>
            <a:r>
              <a:rPr lang="pl-PL" dirty="0" err="1" smtClean="0"/>
              <a:t>Opposition</a:t>
            </a:r>
            <a:r>
              <a:rPr lang="pl-PL" dirty="0" smtClean="0"/>
              <a:t> 2018  </a:t>
            </a:r>
            <a:r>
              <a:rPr lang="pl-PL" dirty="0" err="1" smtClean="0"/>
              <a:t>taken</a:t>
            </a:r>
            <a:r>
              <a:rPr lang="pl-PL" dirty="0" smtClean="0"/>
              <a:t> by </a:t>
            </a:r>
            <a:r>
              <a:rPr lang="pl-PL" b="1" dirty="0" smtClean="0">
                <a:solidFill>
                  <a:srgbClr val="FF0000"/>
                </a:solidFill>
              </a:rPr>
              <a:t>Janusz </a:t>
            </a:r>
            <a:r>
              <a:rPr lang="pl-PL" b="1" dirty="0" err="1" smtClean="0">
                <a:solidFill>
                  <a:srgbClr val="FF0000"/>
                </a:solidFill>
              </a:rPr>
              <a:t>Wiland</a:t>
            </a:r>
            <a:endParaRPr lang="pl-PL" dirty="0"/>
          </a:p>
        </p:txBody>
      </p:sp>
      <p:pic>
        <p:nvPicPr>
          <p:cNvPr id="11" name="Obraz 10" descr="2018_07_27_wiland.jpg"/>
          <p:cNvPicPr>
            <a:picLocks noChangeAspect="1"/>
          </p:cNvPicPr>
          <p:nvPr/>
        </p:nvPicPr>
        <p:blipFill>
          <a:blip r:embed="rId2"/>
          <a:stretch>
            <a:fillRect/>
          </a:stretch>
        </p:blipFill>
        <p:spPr>
          <a:xfrm>
            <a:off x="428596" y="857232"/>
            <a:ext cx="8251089" cy="550072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785794"/>
            <a:ext cx="8572560" cy="1143000"/>
          </a:xfrm>
        </p:spPr>
        <p:txBody>
          <a:bodyPr>
            <a:normAutofit fontScale="90000"/>
          </a:bodyPr>
          <a:lstStyle/>
          <a:p>
            <a:r>
              <a:rPr lang="pl-PL" sz="4000" b="1" dirty="0" smtClean="0"/>
              <a:t>  Total </a:t>
            </a:r>
            <a:r>
              <a:rPr lang="pl-PL" sz="4000" b="1" dirty="0" err="1" smtClean="0"/>
              <a:t>lunar</a:t>
            </a:r>
            <a:r>
              <a:rPr lang="pl-PL" sz="4000" b="1" dirty="0" smtClean="0"/>
              <a:t> </a:t>
            </a:r>
            <a:r>
              <a:rPr lang="pl-PL" sz="4000" b="1" dirty="0" err="1" smtClean="0"/>
              <a:t>eclipse</a:t>
            </a:r>
            <a:r>
              <a:rPr lang="pl-PL" sz="4000" b="1" dirty="0" smtClean="0"/>
              <a:t> – 21 I 2019</a:t>
            </a:r>
            <a:br>
              <a:rPr lang="pl-PL" sz="4000" b="1" dirty="0" smtClean="0"/>
            </a:br>
            <a:r>
              <a:rPr lang="pl-PL" sz="4000" b="1" dirty="0" smtClean="0"/>
              <a:t/>
            </a:r>
            <a:br>
              <a:rPr lang="pl-PL" sz="4000" b="1" dirty="0" smtClean="0"/>
            </a:br>
            <a:r>
              <a:rPr lang="pl-PL" dirty="0" smtClean="0"/>
              <a:t/>
            </a:r>
            <a:br>
              <a:rPr lang="pl-PL" dirty="0" smtClean="0"/>
            </a:br>
            <a:endParaRPr lang="pl-PL" dirty="0"/>
          </a:p>
        </p:txBody>
      </p:sp>
      <p:sp>
        <p:nvSpPr>
          <p:cNvPr id="9" name="pole tekstowe 8"/>
          <p:cNvSpPr txBox="1"/>
          <p:nvPr/>
        </p:nvSpPr>
        <p:spPr>
          <a:xfrm>
            <a:off x="285720" y="4286256"/>
            <a:ext cx="2405467" cy="369332"/>
          </a:xfrm>
          <a:prstGeom prst="rect">
            <a:avLst/>
          </a:prstGeom>
          <a:noFill/>
        </p:spPr>
        <p:txBody>
          <a:bodyPr wrap="none" rtlCol="0">
            <a:spAutoFit/>
          </a:bodyPr>
          <a:lstStyle/>
          <a:p>
            <a:r>
              <a:rPr lang="pl-PL" dirty="0" err="1" smtClean="0"/>
              <a:t>taken</a:t>
            </a:r>
            <a:r>
              <a:rPr lang="pl-PL" dirty="0" smtClean="0"/>
              <a:t> by </a:t>
            </a:r>
            <a:r>
              <a:rPr lang="pl-PL" b="1" dirty="0" smtClean="0">
                <a:solidFill>
                  <a:srgbClr val="FF0000"/>
                </a:solidFill>
              </a:rPr>
              <a:t>Witold Piskorz</a:t>
            </a:r>
            <a:endParaRPr lang="pl-PL" dirty="0"/>
          </a:p>
        </p:txBody>
      </p:sp>
      <p:pic>
        <p:nvPicPr>
          <p:cNvPr id="5" name="Obraz 4" descr="piskorz_eclipse.JPG"/>
          <p:cNvPicPr>
            <a:picLocks noChangeAspect="1"/>
          </p:cNvPicPr>
          <p:nvPr/>
        </p:nvPicPr>
        <p:blipFill>
          <a:blip r:embed="rId2"/>
          <a:stretch>
            <a:fillRect/>
          </a:stretch>
        </p:blipFill>
        <p:spPr>
          <a:xfrm>
            <a:off x="214282" y="928670"/>
            <a:ext cx="5039529" cy="3357586"/>
          </a:xfrm>
          <a:prstGeom prst="rect">
            <a:avLst/>
          </a:prstGeom>
        </p:spPr>
      </p:pic>
      <p:pic>
        <p:nvPicPr>
          <p:cNvPr id="6" name="Obraz 5" descr="filipek_eclipse.jpg"/>
          <p:cNvPicPr>
            <a:picLocks noChangeAspect="1"/>
          </p:cNvPicPr>
          <p:nvPr/>
        </p:nvPicPr>
        <p:blipFill>
          <a:blip r:embed="rId3"/>
          <a:stretch>
            <a:fillRect/>
          </a:stretch>
        </p:blipFill>
        <p:spPr>
          <a:xfrm>
            <a:off x="3964710" y="3429000"/>
            <a:ext cx="4893570" cy="3260341"/>
          </a:xfrm>
          <a:prstGeom prst="rect">
            <a:avLst/>
          </a:prstGeom>
        </p:spPr>
      </p:pic>
      <p:sp>
        <p:nvSpPr>
          <p:cNvPr id="7" name="pole tekstowe 6"/>
          <p:cNvSpPr txBox="1"/>
          <p:nvPr/>
        </p:nvSpPr>
        <p:spPr>
          <a:xfrm>
            <a:off x="1571604" y="6286520"/>
            <a:ext cx="2380523" cy="369332"/>
          </a:xfrm>
          <a:prstGeom prst="rect">
            <a:avLst/>
          </a:prstGeom>
          <a:noFill/>
        </p:spPr>
        <p:txBody>
          <a:bodyPr wrap="none" rtlCol="0">
            <a:spAutoFit/>
          </a:bodyPr>
          <a:lstStyle/>
          <a:p>
            <a:r>
              <a:rPr lang="pl-PL" dirty="0" err="1" smtClean="0"/>
              <a:t>taken</a:t>
            </a:r>
            <a:r>
              <a:rPr lang="pl-PL" dirty="0" smtClean="0"/>
              <a:t> by </a:t>
            </a:r>
            <a:r>
              <a:rPr lang="pl-PL" b="1" dirty="0" smtClean="0">
                <a:solidFill>
                  <a:srgbClr val="FF0000"/>
                </a:solidFill>
              </a:rPr>
              <a:t>Marcin Filipek</a:t>
            </a:r>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571480"/>
            <a:ext cx="8401080" cy="654032"/>
          </a:xfrm>
        </p:spPr>
        <p:txBody>
          <a:bodyPr>
            <a:normAutofit fontScale="90000"/>
          </a:bodyPr>
          <a:lstStyle/>
          <a:p>
            <a:r>
              <a:rPr lang="pl-PL" sz="4000" b="1" dirty="0" smtClean="0"/>
              <a:t>Partial solar eclipse – 11 VIII 2018 </a:t>
            </a:r>
            <a:r>
              <a:rPr lang="pl-PL" sz="3600" b="1" dirty="0" smtClean="0"/>
              <a:t/>
            </a:r>
            <a:br>
              <a:rPr lang="pl-PL" sz="3600" b="1" dirty="0" smtClean="0"/>
            </a:br>
            <a:r>
              <a:rPr lang="pl-PL" sz="3600" b="1" dirty="0" smtClean="0"/>
              <a:t/>
            </a:r>
            <a:br>
              <a:rPr lang="pl-PL" sz="3600" b="1" dirty="0" smtClean="0"/>
            </a:br>
            <a:r>
              <a:rPr lang="pl-PL" sz="3600" b="1" dirty="0" smtClean="0"/>
              <a:t> </a:t>
            </a:r>
            <a:r>
              <a:rPr lang="pl-PL" sz="2700" b="1" i="1" dirty="0" smtClean="0">
                <a:solidFill>
                  <a:srgbClr val="FF0000"/>
                </a:solidFill>
              </a:rPr>
              <a:t>1.45 %, several mins. before maximum phase</a:t>
            </a:r>
            <a:endParaRPr lang="pl-PL" sz="2700" b="1" i="1" dirty="0">
              <a:solidFill>
                <a:srgbClr val="FF0000"/>
              </a:solidFill>
            </a:endParaRPr>
          </a:p>
        </p:txBody>
      </p:sp>
      <p:sp>
        <p:nvSpPr>
          <p:cNvPr id="5" name="pole tekstowe 4"/>
          <p:cNvSpPr txBox="1"/>
          <p:nvPr/>
        </p:nvSpPr>
        <p:spPr>
          <a:xfrm>
            <a:off x="357158" y="5643578"/>
            <a:ext cx="8286808" cy="646331"/>
          </a:xfrm>
          <a:prstGeom prst="rect">
            <a:avLst/>
          </a:prstGeom>
          <a:noFill/>
        </p:spPr>
        <p:txBody>
          <a:bodyPr wrap="square" rtlCol="0">
            <a:spAutoFit/>
          </a:bodyPr>
          <a:lstStyle/>
          <a:p>
            <a:r>
              <a:rPr lang="pl-PL" dirty="0" smtClean="0"/>
              <a:t>Taken by </a:t>
            </a:r>
            <a:r>
              <a:rPr lang="pl-PL" b="1" dirty="0" smtClean="0"/>
              <a:t>Adam Nowak </a:t>
            </a:r>
            <a:r>
              <a:rPr lang="pl-PL" dirty="0" err="1" smtClean="0"/>
              <a:t>in</a:t>
            </a:r>
            <a:r>
              <a:rPr lang="pl-PL" dirty="0" smtClean="0"/>
              <a:t> Tallin, Estonia –                                                                                               ASI 178 MM-c CMOS monochrome camera with 400 mm f/6 telelens</a:t>
            </a:r>
            <a:endParaRPr lang="pl-PL" dirty="0"/>
          </a:p>
        </p:txBody>
      </p:sp>
      <p:pic>
        <p:nvPicPr>
          <p:cNvPr id="6" name="Obraz 5" descr="zacmienie_nowak.jpg"/>
          <p:cNvPicPr>
            <a:picLocks noChangeAspect="1"/>
          </p:cNvPicPr>
          <p:nvPr/>
        </p:nvPicPr>
        <p:blipFill>
          <a:blip r:embed="rId2"/>
          <a:stretch>
            <a:fillRect/>
          </a:stretch>
        </p:blipFill>
        <p:spPr>
          <a:xfrm>
            <a:off x="285720" y="1714488"/>
            <a:ext cx="8643966" cy="362902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1143000"/>
          </a:xfrm>
        </p:spPr>
        <p:txBody>
          <a:bodyPr>
            <a:normAutofit fontScale="90000"/>
          </a:bodyPr>
          <a:lstStyle/>
          <a:p>
            <a:r>
              <a:rPr lang="pl-PL" sz="4000" b="1" dirty="0" smtClean="0"/>
              <a:t>Saturn </a:t>
            </a:r>
            <a:r>
              <a:rPr lang="pl-PL" sz="4000" b="1" dirty="0" err="1" smtClean="0"/>
              <a:t>occultation</a:t>
            </a:r>
            <a:r>
              <a:rPr lang="pl-PL" sz="4000" b="1" dirty="0" smtClean="0"/>
              <a:t> by </a:t>
            </a:r>
            <a:r>
              <a:rPr lang="pl-PL" sz="4000" b="1" dirty="0" err="1" smtClean="0"/>
              <a:t>the</a:t>
            </a:r>
            <a:r>
              <a:rPr lang="pl-PL" sz="4000" b="1" dirty="0" smtClean="0"/>
              <a:t> </a:t>
            </a:r>
            <a:r>
              <a:rPr lang="pl-PL" sz="4000" b="1" dirty="0" err="1" smtClean="0"/>
              <a:t>Moon</a:t>
            </a:r>
            <a:r>
              <a:rPr lang="pl-PL" sz="4000" b="1" dirty="0" smtClean="0"/>
              <a:t> – 2 II 2019</a:t>
            </a:r>
            <a:br>
              <a:rPr lang="pl-PL" sz="4000" b="1" dirty="0" smtClean="0"/>
            </a:br>
            <a:r>
              <a:rPr lang="pl-PL" sz="4000" b="1" dirty="0" smtClean="0"/>
              <a:t/>
            </a:r>
            <a:br>
              <a:rPr lang="pl-PL" sz="4000" b="1" dirty="0" smtClean="0"/>
            </a:br>
            <a:r>
              <a:rPr lang="pl-PL" dirty="0" smtClean="0"/>
              <a:t/>
            </a:r>
            <a:br>
              <a:rPr lang="pl-PL" dirty="0" smtClean="0"/>
            </a:br>
            <a:endParaRPr lang="pl-PL" dirty="0"/>
          </a:p>
        </p:txBody>
      </p:sp>
      <p:pic>
        <p:nvPicPr>
          <p:cNvPr id="8" name="Obraz 7" descr="saturn2019.jpg"/>
          <p:cNvPicPr>
            <a:picLocks noChangeAspect="1"/>
          </p:cNvPicPr>
          <p:nvPr/>
        </p:nvPicPr>
        <p:blipFill>
          <a:blip r:embed="rId2"/>
          <a:stretch>
            <a:fillRect/>
          </a:stretch>
        </p:blipFill>
        <p:spPr>
          <a:xfrm>
            <a:off x="5000628" y="1500174"/>
            <a:ext cx="3712554" cy="4286279"/>
          </a:xfrm>
          <a:prstGeom prst="rect">
            <a:avLst/>
          </a:prstGeom>
        </p:spPr>
      </p:pic>
      <p:sp>
        <p:nvSpPr>
          <p:cNvPr id="9" name="pole tekstowe 8"/>
          <p:cNvSpPr txBox="1"/>
          <p:nvPr/>
        </p:nvSpPr>
        <p:spPr>
          <a:xfrm>
            <a:off x="714348" y="1214422"/>
            <a:ext cx="2537874" cy="1200329"/>
          </a:xfrm>
          <a:prstGeom prst="rect">
            <a:avLst/>
          </a:prstGeom>
          <a:noFill/>
        </p:spPr>
        <p:txBody>
          <a:bodyPr wrap="none" rtlCol="0">
            <a:spAutoFit/>
          </a:bodyPr>
          <a:lstStyle/>
          <a:p>
            <a:r>
              <a:rPr lang="pl-PL" dirty="0" err="1" smtClean="0"/>
              <a:t>Moon</a:t>
            </a:r>
            <a:r>
              <a:rPr lang="pl-PL" dirty="0" smtClean="0"/>
              <a:t> </a:t>
            </a:r>
            <a:r>
              <a:rPr lang="pl-PL" dirty="0" err="1" smtClean="0"/>
              <a:t>phase</a:t>
            </a:r>
            <a:r>
              <a:rPr lang="pl-PL" dirty="0" smtClean="0"/>
              <a:t> : - 6 %</a:t>
            </a:r>
          </a:p>
          <a:p>
            <a:r>
              <a:rPr lang="pl-PL" dirty="0" err="1" smtClean="0"/>
              <a:t>Elongation</a:t>
            </a:r>
            <a:r>
              <a:rPr lang="pl-PL" dirty="0" smtClean="0"/>
              <a:t>: 28°</a:t>
            </a:r>
          </a:p>
          <a:p>
            <a:r>
              <a:rPr lang="pl-PL" dirty="0" err="1" smtClean="0"/>
              <a:t>Moon</a:t>
            </a:r>
            <a:r>
              <a:rPr lang="pl-PL" dirty="0" smtClean="0"/>
              <a:t> </a:t>
            </a:r>
            <a:r>
              <a:rPr lang="pl-PL" dirty="0" err="1" smtClean="0"/>
              <a:t>altitude</a:t>
            </a:r>
            <a:r>
              <a:rPr lang="pl-PL" dirty="0" smtClean="0"/>
              <a:t>: 8 ° ... 12 °</a:t>
            </a:r>
          </a:p>
          <a:p>
            <a:r>
              <a:rPr lang="pl-PL" dirty="0" smtClean="0"/>
              <a:t>Sun </a:t>
            </a:r>
            <a:r>
              <a:rPr lang="pl-PL" dirty="0" err="1" smtClean="0"/>
              <a:t>altitude</a:t>
            </a:r>
            <a:r>
              <a:rPr lang="pl-PL" dirty="0" smtClean="0"/>
              <a:t>: -3 ° ...  +3 °</a:t>
            </a:r>
            <a:endParaRPr lang="pl-PL" dirty="0"/>
          </a:p>
        </p:txBody>
      </p:sp>
      <p:pic>
        <p:nvPicPr>
          <p:cNvPr id="5" name="Obraz 4" descr="saturn_wiland.jpg"/>
          <p:cNvPicPr>
            <a:picLocks noChangeAspect="1"/>
          </p:cNvPicPr>
          <p:nvPr/>
        </p:nvPicPr>
        <p:blipFill>
          <a:blip r:embed="rId3"/>
          <a:stretch>
            <a:fillRect/>
          </a:stretch>
        </p:blipFill>
        <p:spPr>
          <a:xfrm>
            <a:off x="357158" y="2533871"/>
            <a:ext cx="3786214" cy="3852639"/>
          </a:xfrm>
          <a:prstGeom prst="rect">
            <a:avLst/>
          </a:prstGeom>
        </p:spPr>
      </p:pic>
      <p:sp>
        <p:nvSpPr>
          <p:cNvPr id="6" name="pole tekstowe 5"/>
          <p:cNvSpPr txBox="1"/>
          <p:nvPr/>
        </p:nvSpPr>
        <p:spPr>
          <a:xfrm>
            <a:off x="4572000" y="5429264"/>
            <a:ext cx="4286279" cy="923330"/>
          </a:xfrm>
          <a:prstGeom prst="rect">
            <a:avLst/>
          </a:prstGeom>
          <a:noFill/>
        </p:spPr>
        <p:txBody>
          <a:bodyPr wrap="square" rtlCol="0">
            <a:spAutoFit/>
          </a:bodyPr>
          <a:lstStyle/>
          <a:p>
            <a:pPr algn="ctr"/>
            <a:r>
              <a:rPr lang="pl-PL" dirty="0" err="1" smtClean="0"/>
              <a:t>Observed</a:t>
            </a:r>
            <a:r>
              <a:rPr lang="pl-PL" dirty="0" smtClean="0"/>
              <a:t>  </a:t>
            </a:r>
            <a:r>
              <a:rPr lang="pl-PL" dirty="0" err="1" smtClean="0"/>
              <a:t>visually</a:t>
            </a:r>
            <a:r>
              <a:rPr lang="pl-PL" dirty="0" smtClean="0"/>
              <a:t> by </a:t>
            </a:r>
            <a:r>
              <a:rPr lang="pl-PL" b="1" dirty="0" smtClean="0"/>
              <a:t>Janusz </a:t>
            </a:r>
            <a:r>
              <a:rPr lang="pl-PL" b="1" dirty="0" err="1" smtClean="0"/>
              <a:t>Wiland</a:t>
            </a:r>
            <a:r>
              <a:rPr lang="pl-PL" b="1" dirty="0" smtClean="0"/>
              <a:t> </a:t>
            </a:r>
          </a:p>
          <a:p>
            <a:pPr algn="ctr"/>
            <a:r>
              <a:rPr lang="pl-PL" dirty="0" smtClean="0"/>
              <a:t>and </a:t>
            </a:r>
            <a:r>
              <a:rPr lang="pl-PL" b="1" dirty="0" smtClean="0"/>
              <a:t>Tomasz Wężyk </a:t>
            </a:r>
            <a:r>
              <a:rPr lang="pl-PL" dirty="0" err="1" smtClean="0"/>
              <a:t>from</a:t>
            </a:r>
            <a:endParaRPr lang="pl-PL" dirty="0" smtClean="0"/>
          </a:p>
          <a:p>
            <a:pPr algn="ctr"/>
            <a:r>
              <a:rPr lang="pl-PL" dirty="0" smtClean="0"/>
              <a:t> Piotrków Trybunalski – photo J. </a:t>
            </a:r>
            <a:r>
              <a:rPr lang="pl-PL" dirty="0" err="1" smtClean="0"/>
              <a:t>Wiland</a:t>
            </a:r>
            <a:endParaRPr lang="pl-PL"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5720" y="142852"/>
            <a:ext cx="8401080" cy="796908"/>
          </a:xfrm>
        </p:spPr>
        <p:txBody>
          <a:bodyPr>
            <a:normAutofit/>
          </a:bodyPr>
          <a:lstStyle/>
          <a:p>
            <a:r>
              <a:rPr lang="pl-PL" sz="3600" b="1" dirty="0" smtClean="0"/>
              <a:t>Asteroid astrometry and </a:t>
            </a:r>
            <a:r>
              <a:rPr lang="pl-PL" sz="3600" b="1" dirty="0" err="1" smtClean="0"/>
              <a:t>photometry</a:t>
            </a:r>
            <a:endParaRPr lang="pl-PL" sz="3600" b="1" dirty="0"/>
          </a:p>
        </p:txBody>
      </p:sp>
      <p:sp>
        <p:nvSpPr>
          <p:cNvPr id="3" name="Symbol zastępczy zawartości 2"/>
          <p:cNvSpPr>
            <a:spLocks noGrp="1"/>
          </p:cNvSpPr>
          <p:nvPr>
            <p:ph idx="1"/>
          </p:nvPr>
        </p:nvSpPr>
        <p:spPr>
          <a:xfrm>
            <a:off x="357158" y="1071546"/>
            <a:ext cx="8429684" cy="5572164"/>
          </a:xfrm>
        </p:spPr>
        <p:txBody>
          <a:bodyPr>
            <a:noAutofit/>
          </a:bodyPr>
          <a:lstStyle/>
          <a:p>
            <a:pPr algn="ctr">
              <a:buNone/>
            </a:pPr>
            <a:r>
              <a:rPr lang="pl-PL" sz="2000" b="1" dirty="0" smtClean="0">
                <a:solidFill>
                  <a:srgbClr val="0070C0"/>
                </a:solidFill>
              </a:rPr>
              <a:t>Tomasz </a:t>
            </a:r>
            <a:r>
              <a:rPr lang="pl-PL" sz="2000" b="1" dirty="0" err="1" smtClean="0">
                <a:solidFill>
                  <a:srgbClr val="0070C0"/>
                </a:solidFill>
              </a:rPr>
              <a:t>Kluwak’s</a:t>
            </a:r>
            <a:r>
              <a:rPr lang="pl-PL" sz="2000" b="1" dirty="0" smtClean="0">
                <a:solidFill>
                  <a:srgbClr val="0070C0"/>
                </a:solidFill>
              </a:rPr>
              <a:t> </a:t>
            </a:r>
            <a:r>
              <a:rPr lang="pl-PL" sz="2000" b="1" dirty="0" err="1" smtClean="0">
                <a:solidFill>
                  <a:srgbClr val="0070C0"/>
                </a:solidFill>
              </a:rPr>
              <a:t>observations</a:t>
            </a:r>
            <a:endParaRPr lang="pl-PL" sz="2000" b="1" dirty="0" smtClean="0">
              <a:solidFill>
                <a:srgbClr val="0070C0"/>
              </a:solidFill>
            </a:endParaRPr>
          </a:p>
          <a:p>
            <a:pPr algn="ctr">
              <a:buNone/>
            </a:pPr>
            <a:r>
              <a:rPr lang="pl-PL" sz="2000" dirty="0" err="1" smtClean="0"/>
              <a:t>Lusowko</a:t>
            </a:r>
            <a:r>
              <a:rPr lang="pl-PL" sz="2000" dirty="0" smtClean="0"/>
              <a:t> </a:t>
            </a:r>
            <a:r>
              <a:rPr lang="pl-PL" sz="2000" dirty="0" err="1" smtClean="0"/>
              <a:t>Platanus</a:t>
            </a:r>
            <a:r>
              <a:rPr lang="pl-PL" sz="2000" dirty="0" smtClean="0"/>
              <a:t> </a:t>
            </a:r>
            <a:r>
              <a:rPr lang="pl-PL" sz="2000" dirty="0" err="1" smtClean="0"/>
              <a:t>Observatory</a:t>
            </a:r>
            <a:r>
              <a:rPr lang="pl-PL" sz="2000" dirty="0" smtClean="0"/>
              <a:t> (near </a:t>
            </a:r>
            <a:r>
              <a:rPr lang="pl-PL" sz="2000" dirty="0" err="1" smtClean="0"/>
              <a:t>Poznan</a:t>
            </a:r>
            <a:r>
              <a:rPr lang="pl-PL" sz="2000" dirty="0" smtClean="0"/>
              <a:t>) – IAU </a:t>
            </a:r>
            <a:r>
              <a:rPr lang="pl-PL" sz="2000" dirty="0" err="1" smtClean="0"/>
              <a:t>code</a:t>
            </a:r>
            <a:r>
              <a:rPr lang="pl-PL" sz="2000" dirty="0" smtClean="0"/>
              <a:t>: K80</a:t>
            </a:r>
          </a:p>
          <a:p>
            <a:pPr algn="ctr">
              <a:buNone/>
            </a:pPr>
            <a:endParaRPr lang="pl-PL" sz="2000" dirty="0" smtClean="0"/>
          </a:p>
          <a:p>
            <a:pPr algn="ctr">
              <a:buNone/>
            </a:pPr>
            <a:r>
              <a:rPr lang="pl-PL" sz="2000" dirty="0" smtClean="0"/>
              <a:t>Poster on </a:t>
            </a:r>
            <a:r>
              <a:rPr lang="pl-PL" sz="2000" dirty="0" err="1" smtClean="0"/>
              <a:t>the</a:t>
            </a:r>
            <a:r>
              <a:rPr lang="pl-PL" sz="2000" dirty="0" smtClean="0"/>
              <a:t> </a:t>
            </a:r>
            <a:r>
              <a:rPr lang="en-US" sz="2000" b="1" dirty="0" smtClean="0">
                <a:solidFill>
                  <a:srgbClr val="00B050"/>
                </a:solidFill>
              </a:rPr>
              <a:t>European Planetary Science Congress 2018</a:t>
            </a:r>
            <a:r>
              <a:rPr lang="pl-PL" sz="2000" dirty="0" smtClean="0"/>
              <a:t>:</a:t>
            </a:r>
          </a:p>
          <a:p>
            <a:pPr algn="ctr">
              <a:buNone/>
            </a:pPr>
            <a:r>
              <a:rPr lang="pl-PL" sz="2000" b="1" dirty="0" smtClean="0">
                <a:solidFill>
                  <a:srgbClr val="0070C0"/>
                </a:solidFill>
              </a:rPr>
              <a:t>„</a:t>
            </a:r>
            <a:r>
              <a:rPr lang="en-US" sz="2000" b="1" dirty="0" smtClean="0">
                <a:solidFill>
                  <a:srgbClr val="0070C0"/>
                </a:solidFill>
              </a:rPr>
              <a:t>Photometric observations of asteroids - in support of Gaia Mission</a:t>
            </a:r>
            <a:r>
              <a:rPr lang="pl-PL" sz="2000" b="1" dirty="0" smtClean="0">
                <a:solidFill>
                  <a:srgbClr val="0070C0"/>
                </a:solidFill>
              </a:rPr>
              <a:t>”</a:t>
            </a:r>
          </a:p>
          <a:p>
            <a:pPr algn="ctr">
              <a:buNone/>
            </a:pPr>
            <a:r>
              <a:rPr lang="pl-PL" sz="2000" dirty="0" smtClean="0">
                <a:hlinkClick r:id="rId2"/>
              </a:rPr>
              <a:t>http://www.astrosurf.com/delcroix/doc/EPSC2018/posters/4-Poster5.pdf</a:t>
            </a:r>
            <a:endParaRPr lang="pl-PL" sz="2000" dirty="0" smtClean="0"/>
          </a:p>
          <a:p>
            <a:pPr algn="ctr">
              <a:buNone/>
            </a:pPr>
            <a:r>
              <a:rPr lang="pl-PL" sz="2000" dirty="0" smtClean="0"/>
              <a:t> </a:t>
            </a:r>
          </a:p>
        </p:txBody>
      </p:sp>
      <p:pic>
        <p:nvPicPr>
          <p:cNvPr id="5" name="Obraz 4" descr="kluwak_fotometria.jpg"/>
          <p:cNvPicPr>
            <a:picLocks noChangeAspect="1"/>
          </p:cNvPicPr>
          <p:nvPr/>
        </p:nvPicPr>
        <p:blipFill>
          <a:blip r:embed="rId3"/>
          <a:stretch>
            <a:fillRect/>
          </a:stretch>
        </p:blipFill>
        <p:spPr>
          <a:xfrm>
            <a:off x="857224" y="3357562"/>
            <a:ext cx="7358114" cy="3250948"/>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5720" y="142852"/>
            <a:ext cx="8401080" cy="796908"/>
          </a:xfrm>
        </p:spPr>
        <p:txBody>
          <a:bodyPr>
            <a:normAutofit/>
          </a:bodyPr>
          <a:lstStyle/>
          <a:p>
            <a:r>
              <a:rPr lang="pl-PL" sz="3600" b="1" dirty="0" smtClean="0"/>
              <a:t>Asteroid astrometry and </a:t>
            </a:r>
            <a:r>
              <a:rPr lang="pl-PL" sz="3600" b="1" dirty="0" err="1" smtClean="0"/>
              <a:t>photometry</a:t>
            </a:r>
            <a:endParaRPr lang="pl-PL" sz="3600" b="1" dirty="0"/>
          </a:p>
        </p:txBody>
      </p:sp>
      <p:sp>
        <p:nvSpPr>
          <p:cNvPr id="3" name="Symbol zastępczy zawartości 2"/>
          <p:cNvSpPr>
            <a:spLocks noGrp="1"/>
          </p:cNvSpPr>
          <p:nvPr>
            <p:ph idx="1"/>
          </p:nvPr>
        </p:nvSpPr>
        <p:spPr>
          <a:xfrm>
            <a:off x="357158" y="1071546"/>
            <a:ext cx="8429684" cy="5572164"/>
          </a:xfrm>
        </p:spPr>
        <p:txBody>
          <a:bodyPr>
            <a:noAutofit/>
          </a:bodyPr>
          <a:lstStyle/>
          <a:p>
            <a:pPr algn="ctr">
              <a:buNone/>
            </a:pPr>
            <a:r>
              <a:rPr lang="pl-PL" sz="2000" b="1" dirty="0" smtClean="0"/>
              <a:t>K80 OBSERVATORY STATISTIC:  </a:t>
            </a:r>
            <a:r>
              <a:rPr lang="pl-PL" sz="2000" dirty="0" smtClean="0">
                <a:hlinkClick r:id="rId2"/>
              </a:rPr>
              <a:t>http://mpec.jostjahn.de/K80-stat.html </a:t>
            </a:r>
            <a:endParaRPr lang="pl-PL" sz="2000" dirty="0" smtClean="0"/>
          </a:p>
          <a:p>
            <a:pPr algn="ctr">
              <a:buNone/>
            </a:pPr>
            <a:endParaRPr lang="pl-PL" sz="2000" dirty="0" smtClean="0"/>
          </a:p>
          <a:p>
            <a:pPr algn="ctr">
              <a:buNone/>
            </a:pPr>
            <a:endParaRPr lang="pl-PL" sz="2000" dirty="0" smtClean="0"/>
          </a:p>
          <a:p>
            <a:pPr algn="ctr">
              <a:buNone/>
            </a:pPr>
            <a:endParaRPr lang="pl-PL" sz="2000" dirty="0" smtClean="0"/>
          </a:p>
        </p:txBody>
      </p:sp>
      <p:pic>
        <p:nvPicPr>
          <p:cNvPr id="6" name="Obraz 5" descr="K80-mpecs-observations-years.png"/>
          <p:cNvPicPr>
            <a:picLocks noChangeAspect="1"/>
          </p:cNvPicPr>
          <p:nvPr/>
        </p:nvPicPr>
        <p:blipFill>
          <a:blip r:embed="rId3"/>
          <a:stretch>
            <a:fillRect/>
          </a:stretch>
        </p:blipFill>
        <p:spPr>
          <a:xfrm>
            <a:off x="714348" y="1571612"/>
            <a:ext cx="7643834" cy="5095889"/>
          </a:xfrm>
          <a:prstGeom prst="rect">
            <a:avLst/>
          </a:prstGeom>
        </p:spPr>
      </p:pic>
      <p:pic>
        <p:nvPicPr>
          <p:cNvPr id="5" name="Obraz 4" descr="A10cacH_kluwak.png"/>
          <p:cNvPicPr>
            <a:picLocks noChangeAspect="1"/>
          </p:cNvPicPr>
          <p:nvPr/>
        </p:nvPicPr>
        <p:blipFill>
          <a:blip r:embed="rId4"/>
          <a:stretch>
            <a:fillRect/>
          </a:stretch>
        </p:blipFill>
        <p:spPr>
          <a:xfrm>
            <a:off x="1928794" y="2214554"/>
            <a:ext cx="5189881" cy="35719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5720" y="142852"/>
            <a:ext cx="8401080" cy="796908"/>
          </a:xfrm>
        </p:spPr>
        <p:txBody>
          <a:bodyPr>
            <a:normAutofit/>
          </a:bodyPr>
          <a:lstStyle/>
          <a:p>
            <a:r>
              <a:rPr lang="pl-PL" sz="3600" b="1" dirty="0" smtClean="0"/>
              <a:t>Asteroid astrometry and </a:t>
            </a:r>
            <a:r>
              <a:rPr lang="pl-PL" sz="3600" b="1" dirty="0" err="1" smtClean="0"/>
              <a:t>photometry</a:t>
            </a:r>
            <a:endParaRPr lang="pl-PL" sz="3600" b="1" dirty="0"/>
          </a:p>
        </p:txBody>
      </p:sp>
      <p:sp>
        <p:nvSpPr>
          <p:cNvPr id="3" name="Symbol zastępczy zawartości 2"/>
          <p:cNvSpPr>
            <a:spLocks noGrp="1"/>
          </p:cNvSpPr>
          <p:nvPr>
            <p:ph idx="1"/>
          </p:nvPr>
        </p:nvSpPr>
        <p:spPr>
          <a:xfrm>
            <a:off x="357158" y="1071546"/>
            <a:ext cx="8429684" cy="5572164"/>
          </a:xfrm>
        </p:spPr>
        <p:txBody>
          <a:bodyPr>
            <a:noAutofit/>
          </a:bodyPr>
          <a:lstStyle/>
          <a:p>
            <a:pPr algn="ctr">
              <a:buNone/>
            </a:pPr>
            <a:endParaRPr lang="pl-PL" sz="2000" dirty="0" smtClean="0"/>
          </a:p>
          <a:p>
            <a:pPr algn="ctr">
              <a:buNone/>
            </a:pPr>
            <a:endParaRPr lang="pl-PL" sz="2000" dirty="0" smtClean="0"/>
          </a:p>
          <a:p>
            <a:pPr algn="ctr">
              <a:buNone/>
            </a:pPr>
            <a:endParaRPr lang="pl-PL" sz="2000" dirty="0" smtClean="0"/>
          </a:p>
        </p:txBody>
      </p:sp>
      <p:pic>
        <p:nvPicPr>
          <p:cNvPr id="7" name="Obraz 6" descr="rowe.jpg"/>
          <p:cNvPicPr>
            <a:picLocks noChangeAspect="1"/>
          </p:cNvPicPr>
          <p:nvPr/>
        </p:nvPicPr>
        <p:blipFill>
          <a:blip r:embed="rId2"/>
          <a:stretch>
            <a:fillRect/>
          </a:stretch>
        </p:blipFill>
        <p:spPr>
          <a:xfrm>
            <a:off x="5429256" y="1142984"/>
            <a:ext cx="3309961" cy="4964941"/>
          </a:xfrm>
          <a:prstGeom prst="rect">
            <a:avLst/>
          </a:prstGeom>
        </p:spPr>
      </p:pic>
      <p:pic>
        <p:nvPicPr>
          <p:cNvPr id="6" name="Obraz 5" descr="kluwak_obs.png"/>
          <p:cNvPicPr>
            <a:picLocks noChangeAspect="1"/>
          </p:cNvPicPr>
          <p:nvPr/>
        </p:nvPicPr>
        <p:blipFill>
          <a:blip r:embed="rId3"/>
          <a:stretch>
            <a:fillRect/>
          </a:stretch>
        </p:blipFill>
        <p:spPr>
          <a:xfrm>
            <a:off x="714348" y="1214422"/>
            <a:ext cx="4643662" cy="4910776"/>
          </a:xfrm>
          <a:prstGeom prst="rect">
            <a:avLst/>
          </a:prstGeom>
        </p:spPr>
      </p:pic>
      <p:sp>
        <p:nvSpPr>
          <p:cNvPr id="8" name="pole tekstowe 7"/>
          <p:cNvSpPr txBox="1"/>
          <p:nvPr/>
        </p:nvSpPr>
        <p:spPr>
          <a:xfrm>
            <a:off x="500034" y="6211669"/>
            <a:ext cx="4977645" cy="646331"/>
          </a:xfrm>
          <a:prstGeom prst="rect">
            <a:avLst/>
          </a:prstGeom>
          <a:noFill/>
        </p:spPr>
        <p:txBody>
          <a:bodyPr wrap="none" rtlCol="0">
            <a:spAutoFit/>
          </a:bodyPr>
          <a:lstStyle/>
          <a:p>
            <a:r>
              <a:rPr lang="pl-PL" b="1" dirty="0" smtClean="0">
                <a:solidFill>
                  <a:srgbClr val="0070C0"/>
                </a:solidFill>
              </a:rPr>
              <a:t>Tomasz </a:t>
            </a:r>
            <a:r>
              <a:rPr lang="pl-PL" b="1" dirty="0" err="1" smtClean="0">
                <a:solidFill>
                  <a:srgbClr val="0070C0"/>
                </a:solidFill>
              </a:rPr>
              <a:t>Kluwak’s</a:t>
            </a:r>
            <a:r>
              <a:rPr lang="pl-PL" b="1" dirty="0" smtClean="0">
                <a:solidFill>
                  <a:srgbClr val="0070C0"/>
                </a:solidFill>
              </a:rPr>
              <a:t> </a:t>
            </a:r>
            <a:r>
              <a:rPr lang="pl-PL" b="1" dirty="0" err="1" smtClean="0">
                <a:solidFill>
                  <a:srgbClr val="0070C0"/>
                </a:solidFill>
              </a:rPr>
              <a:t>observations</a:t>
            </a:r>
            <a:r>
              <a:rPr lang="pl-PL" b="1" dirty="0" smtClean="0">
                <a:solidFill>
                  <a:srgbClr val="0070C0"/>
                </a:solidFill>
              </a:rPr>
              <a:t> </a:t>
            </a:r>
            <a:r>
              <a:rPr lang="pl-PL" b="1" dirty="0" err="1" smtClean="0">
                <a:solidFill>
                  <a:srgbClr val="0070C0"/>
                </a:solidFill>
              </a:rPr>
              <a:t>in</a:t>
            </a:r>
            <a:r>
              <a:rPr lang="pl-PL" b="1" dirty="0" smtClean="0">
                <a:solidFill>
                  <a:srgbClr val="0070C0"/>
                </a:solidFill>
              </a:rPr>
              <a:t> 2017-2019 period</a:t>
            </a:r>
          </a:p>
          <a:p>
            <a:endParaRPr lang="pl-PL"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714356"/>
            <a:ext cx="8229600" cy="2000264"/>
          </a:xfrm>
        </p:spPr>
        <p:txBody>
          <a:bodyPr>
            <a:normAutofit fontScale="90000"/>
          </a:bodyPr>
          <a:lstStyle/>
          <a:p>
            <a:r>
              <a:rPr lang="pl-PL" sz="4000" b="1" dirty="0" err="1" smtClean="0"/>
              <a:t>Exoplanets</a:t>
            </a:r>
            <a:r>
              <a:rPr lang="pl-PL" sz="4000" b="1" dirty="0" smtClean="0"/>
              <a:t> </a:t>
            </a:r>
            <a:r>
              <a:rPr lang="pl-PL" sz="4000" b="1" dirty="0" err="1" smtClean="0"/>
              <a:t>co-discoveries</a:t>
            </a:r>
            <a:r>
              <a:rPr lang="pl-PL" sz="4000" b="1" dirty="0" smtClean="0"/>
              <a:t/>
            </a:r>
            <a:br>
              <a:rPr lang="pl-PL" sz="4000" b="1" dirty="0" smtClean="0"/>
            </a:br>
            <a:r>
              <a:rPr lang="pl-PL" sz="4000" b="1" dirty="0" smtClean="0"/>
              <a:t> </a:t>
            </a:r>
            <a:br>
              <a:rPr lang="pl-PL" sz="4000" b="1" dirty="0" smtClean="0"/>
            </a:br>
            <a:r>
              <a:rPr lang="pl-PL" sz="4000" b="1" dirty="0" smtClean="0"/>
              <a:t/>
            </a:r>
            <a:br>
              <a:rPr lang="pl-PL" sz="4000" b="1" dirty="0" smtClean="0"/>
            </a:br>
            <a:r>
              <a:rPr lang="pl-PL" dirty="0" smtClean="0"/>
              <a:t/>
            </a:r>
            <a:br>
              <a:rPr lang="pl-PL" dirty="0" smtClean="0"/>
            </a:br>
            <a:endParaRPr lang="pl-PL" dirty="0"/>
          </a:p>
        </p:txBody>
      </p:sp>
      <p:pic>
        <p:nvPicPr>
          <p:cNvPr id="3" name="Obraz 2" descr="murawski_exo.png"/>
          <p:cNvPicPr>
            <a:picLocks noChangeAspect="1"/>
          </p:cNvPicPr>
          <p:nvPr/>
        </p:nvPicPr>
        <p:blipFill>
          <a:blip r:embed="rId2"/>
          <a:stretch>
            <a:fillRect/>
          </a:stretch>
        </p:blipFill>
        <p:spPr>
          <a:xfrm>
            <a:off x="428596" y="1000108"/>
            <a:ext cx="5550735" cy="5585601"/>
          </a:xfrm>
          <a:prstGeom prst="rect">
            <a:avLst/>
          </a:prstGeom>
        </p:spPr>
      </p:pic>
      <p:sp>
        <p:nvSpPr>
          <p:cNvPr id="4" name="pole tekstowe 3"/>
          <p:cNvSpPr txBox="1"/>
          <p:nvPr/>
        </p:nvSpPr>
        <p:spPr>
          <a:xfrm>
            <a:off x="6072199" y="1357298"/>
            <a:ext cx="2857520" cy="2954655"/>
          </a:xfrm>
          <a:prstGeom prst="rect">
            <a:avLst/>
          </a:prstGeom>
          <a:noFill/>
        </p:spPr>
        <p:txBody>
          <a:bodyPr wrap="square" rtlCol="0">
            <a:spAutoFit/>
          </a:bodyPr>
          <a:lstStyle/>
          <a:p>
            <a:pPr algn="ctr"/>
            <a:endParaRPr lang="pl-PL" dirty="0" smtClean="0"/>
          </a:p>
          <a:p>
            <a:pPr algn="ctr"/>
            <a:endParaRPr lang="pl-PL" dirty="0" smtClean="0"/>
          </a:p>
          <a:p>
            <a:pPr algn="ctr"/>
            <a:r>
              <a:rPr lang="pl-PL" sz="4000" b="1" dirty="0" smtClean="0">
                <a:solidFill>
                  <a:srgbClr val="FF0000"/>
                </a:solidFill>
              </a:rPr>
              <a:t>KELT-24 b</a:t>
            </a:r>
            <a:r>
              <a:rPr lang="pl-PL" dirty="0" smtClean="0"/>
              <a:t/>
            </a:r>
            <a:br>
              <a:rPr lang="pl-PL" dirty="0" smtClean="0"/>
            </a:br>
            <a:r>
              <a:rPr lang="pl-PL" dirty="0" smtClean="0"/>
              <a:t/>
            </a:r>
            <a:br>
              <a:rPr lang="pl-PL" dirty="0" smtClean="0"/>
            </a:br>
            <a:r>
              <a:rPr lang="en-US" dirty="0" smtClean="0"/>
              <a:t>This is the third </a:t>
            </a:r>
            <a:endParaRPr lang="pl-PL" dirty="0" smtClean="0"/>
          </a:p>
          <a:p>
            <a:pPr algn="ctr"/>
            <a:r>
              <a:rPr lang="en-US" dirty="0" smtClean="0"/>
              <a:t>co-discovered </a:t>
            </a:r>
            <a:r>
              <a:rPr lang="en-US" dirty="0" err="1" smtClean="0"/>
              <a:t>exoplanet</a:t>
            </a:r>
            <a:r>
              <a:rPr lang="pl-PL" dirty="0" smtClean="0"/>
              <a:t> </a:t>
            </a:r>
            <a:r>
              <a:rPr lang="en-US" dirty="0" smtClean="0"/>
              <a:t>by </a:t>
            </a:r>
            <a:endParaRPr lang="pl-PL" dirty="0" smtClean="0"/>
          </a:p>
          <a:p>
            <a:pPr algn="ctr"/>
            <a:r>
              <a:rPr lang="en-US" b="1" dirty="0" smtClean="0"/>
              <a:t>Gabriel </a:t>
            </a:r>
            <a:r>
              <a:rPr lang="en-US" b="1" dirty="0" err="1" smtClean="0"/>
              <a:t>Murawski</a:t>
            </a:r>
            <a:endParaRPr lang="pl-PL" b="1" dirty="0" smtClean="0"/>
          </a:p>
          <a:p>
            <a:pPr algn="ctr"/>
            <a:endParaRPr lang="pl-PL" b="1" dirty="0" smtClean="0"/>
          </a:p>
          <a:p>
            <a:pPr algn="ctr"/>
            <a:r>
              <a:rPr lang="pl-PL" sz="2000" b="1" dirty="0" err="1" smtClean="0">
                <a:solidFill>
                  <a:srgbClr val="0070C0"/>
                </a:solidFill>
              </a:rPr>
              <a:t>magnitude</a:t>
            </a:r>
            <a:r>
              <a:rPr lang="pl-PL" sz="2000" b="1" dirty="0" smtClean="0">
                <a:solidFill>
                  <a:srgbClr val="0070C0"/>
                </a:solidFill>
              </a:rPr>
              <a:t> drop: 0.007</a:t>
            </a:r>
            <a:endParaRPr lang="pl-PL" sz="2000" b="1" dirty="0">
              <a:solidFill>
                <a:srgbClr val="0070C0"/>
              </a:solidFill>
            </a:endParaRPr>
          </a:p>
        </p:txBody>
      </p:sp>
      <p:sp>
        <p:nvSpPr>
          <p:cNvPr id="5" name="pole tekstowe 4"/>
          <p:cNvSpPr txBox="1"/>
          <p:nvPr/>
        </p:nvSpPr>
        <p:spPr>
          <a:xfrm>
            <a:off x="6215074" y="5214950"/>
            <a:ext cx="2928926" cy="1200329"/>
          </a:xfrm>
          <a:prstGeom prst="rect">
            <a:avLst/>
          </a:prstGeom>
          <a:noFill/>
        </p:spPr>
        <p:txBody>
          <a:bodyPr wrap="square" rtlCol="0">
            <a:spAutoFit/>
          </a:bodyPr>
          <a:lstStyle/>
          <a:p>
            <a:r>
              <a:rPr lang="pl-PL" dirty="0" err="1" smtClean="0"/>
              <a:t>Please</a:t>
            </a:r>
            <a:r>
              <a:rPr lang="pl-PL" dirty="0" smtClean="0"/>
              <a:t> </a:t>
            </a:r>
            <a:r>
              <a:rPr lang="pl-PL" dirty="0" err="1" smtClean="0"/>
              <a:t>follow</a:t>
            </a:r>
            <a:r>
              <a:rPr lang="pl-PL" dirty="0" smtClean="0"/>
              <a:t> </a:t>
            </a:r>
            <a:r>
              <a:rPr lang="pl-PL" dirty="0" err="1" smtClean="0"/>
              <a:t>at</a:t>
            </a:r>
            <a:r>
              <a:rPr lang="pl-PL" dirty="0" smtClean="0"/>
              <a:t>:</a:t>
            </a:r>
          </a:p>
          <a:p>
            <a:endParaRPr lang="pl-PL" dirty="0" smtClean="0"/>
          </a:p>
          <a:p>
            <a:r>
              <a:rPr lang="pl-PL" dirty="0" smtClean="0">
                <a:hlinkClick r:id="rId3"/>
              </a:rPr>
              <a:t>https://www.facebook.com/ObserwatoriumSOTES/</a:t>
            </a:r>
            <a:endParaRPr lang="pl-PL"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Lunar</a:t>
            </a:r>
            <a:r>
              <a:rPr lang="pl-PL" sz="4000" b="1" dirty="0" smtClean="0"/>
              <a:t> </a:t>
            </a:r>
            <a:r>
              <a:rPr lang="pl-PL" sz="4000" b="1" dirty="0" err="1" smtClean="0"/>
              <a:t>graze</a:t>
            </a:r>
            <a:r>
              <a:rPr lang="pl-PL" sz="4000" b="1" dirty="0" smtClean="0"/>
              <a:t> </a:t>
            </a:r>
            <a:r>
              <a:rPr lang="pl-PL" sz="4000" b="1" dirty="0" err="1" smtClean="0"/>
              <a:t>occultation</a:t>
            </a:r>
            <a:r>
              <a:rPr lang="pl-PL" sz="4000" b="1" dirty="0" smtClean="0"/>
              <a:t> </a:t>
            </a:r>
            <a:r>
              <a:rPr lang="pl-PL" sz="4000" b="1" dirty="0" err="1" smtClean="0"/>
              <a:t>observations</a:t>
            </a:r>
            <a:r>
              <a:rPr lang="pl-PL" sz="4000" b="1" dirty="0" smtClean="0"/>
              <a:t> 2018/19</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5" name="Obraz 4" descr="graze_positive.jpg"/>
          <p:cNvPicPr>
            <a:picLocks noChangeAspect="1"/>
          </p:cNvPicPr>
          <p:nvPr/>
        </p:nvPicPr>
        <p:blipFill>
          <a:blip r:embed="rId2"/>
          <a:stretch>
            <a:fillRect/>
          </a:stretch>
        </p:blipFill>
        <p:spPr>
          <a:xfrm>
            <a:off x="428596" y="857232"/>
            <a:ext cx="6496078" cy="5789443"/>
          </a:xfrm>
          <a:prstGeom prst="rect">
            <a:avLst/>
          </a:prstGeom>
        </p:spPr>
      </p:pic>
      <p:sp>
        <p:nvSpPr>
          <p:cNvPr id="6" name="pole tekstowe 5"/>
          <p:cNvSpPr txBox="1"/>
          <p:nvPr/>
        </p:nvSpPr>
        <p:spPr>
          <a:xfrm rot="2960587">
            <a:off x="6810975" y="3396734"/>
            <a:ext cx="2500127" cy="707886"/>
          </a:xfrm>
          <a:prstGeom prst="rect">
            <a:avLst/>
          </a:prstGeom>
          <a:noFill/>
        </p:spPr>
        <p:txBody>
          <a:bodyPr wrap="square" rtlCol="0">
            <a:spAutoFit/>
          </a:bodyPr>
          <a:lstStyle/>
          <a:p>
            <a:r>
              <a:rPr lang="pl-PL" sz="4000" b="1" dirty="0" smtClean="0">
                <a:solidFill>
                  <a:srgbClr val="00B050"/>
                </a:solidFill>
              </a:rPr>
              <a:t>POSITIVES</a:t>
            </a:r>
            <a:endParaRPr lang="pl-PL" sz="4000" b="1" dirty="0">
              <a:solidFill>
                <a:srgbClr val="00B05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Lunar</a:t>
            </a:r>
            <a:r>
              <a:rPr lang="pl-PL" sz="4000" b="1" dirty="0" smtClean="0"/>
              <a:t> </a:t>
            </a:r>
            <a:r>
              <a:rPr lang="pl-PL" sz="4000" b="1" dirty="0" err="1" smtClean="0"/>
              <a:t>graze</a:t>
            </a:r>
            <a:r>
              <a:rPr lang="pl-PL" sz="4000" b="1" dirty="0" smtClean="0"/>
              <a:t> </a:t>
            </a:r>
            <a:r>
              <a:rPr lang="pl-PL" sz="4000" b="1" dirty="0" err="1" smtClean="0"/>
              <a:t>occultation</a:t>
            </a:r>
            <a:r>
              <a:rPr lang="pl-PL" sz="4000" b="1" dirty="0" smtClean="0"/>
              <a:t> </a:t>
            </a:r>
            <a:r>
              <a:rPr lang="pl-PL" sz="4000" b="1" dirty="0" err="1" smtClean="0"/>
              <a:t>observations</a:t>
            </a:r>
            <a:r>
              <a:rPr lang="pl-PL" sz="4000" b="1" dirty="0" smtClean="0"/>
              <a:t> 2018/19</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sp>
        <p:nvSpPr>
          <p:cNvPr id="6" name="pole tekstowe 5"/>
          <p:cNvSpPr txBox="1"/>
          <p:nvPr/>
        </p:nvSpPr>
        <p:spPr>
          <a:xfrm rot="2960587">
            <a:off x="6881960" y="2232943"/>
            <a:ext cx="2633670" cy="707886"/>
          </a:xfrm>
          <a:prstGeom prst="rect">
            <a:avLst/>
          </a:prstGeom>
          <a:noFill/>
        </p:spPr>
        <p:txBody>
          <a:bodyPr wrap="square" rtlCol="0">
            <a:spAutoFit/>
          </a:bodyPr>
          <a:lstStyle/>
          <a:p>
            <a:r>
              <a:rPr lang="pl-PL" sz="4000" b="1" dirty="0" smtClean="0">
                <a:solidFill>
                  <a:srgbClr val="FF0000"/>
                </a:solidFill>
              </a:rPr>
              <a:t>NEGATIVES</a:t>
            </a:r>
            <a:endParaRPr lang="pl-PL" sz="4000" b="1" dirty="0">
              <a:solidFill>
                <a:srgbClr val="FF0000"/>
              </a:solidFill>
            </a:endParaRPr>
          </a:p>
        </p:txBody>
      </p:sp>
      <p:pic>
        <p:nvPicPr>
          <p:cNvPr id="7" name="Obraz 6" descr="graze_negatives.jpg"/>
          <p:cNvPicPr>
            <a:picLocks noChangeAspect="1"/>
          </p:cNvPicPr>
          <p:nvPr/>
        </p:nvPicPr>
        <p:blipFill>
          <a:blip r:embed="rId2"/>
          <a:stretch>
            <a:fillRect/>
          </a:stretch>
        </p:blipFill>
        <p:spPr>
          <a:xfrm>
            <a:off x="214282" y="1142984"/>
            <a:ext cx="6857041" cy="2652724"/>
          </a:xfrm>
          <a:prstGeom prst="rect">
            <a:avLst/>
          </a:prstGeom>
        </p:spPr>
      </p:pic>
      <p:sp>
        <p:nvSpPr>
          <p:cNvPr id="8" name="pole tekstowe 7"/>
          <p:cNvSpPr txBox="1"/>
          <p:nvPr/>
        </p:nvSpPr>
        <p:spPr>
          <a:xfrm>
            <a:off x="214282" y="5000636"/>
            <a:ext cx="8698984" cy="984885"/>
          </a:xfrm>
          <a:prstGeom prst="rect">
            <a:avLst/>
          </a:prstGeom>
          <a:noFill/>
        </p:spPr>
        <p:txBody>
          <a:bodyPr wrap="none" rtlCol="0">
            <a:spAutoFit/>
          </a:bodyPr>
          <a:lstStyle/>
          <a:p>
            <a:pPr algn="ctr"/>
            <a:r>
              <a:rPr lang="en-US" sz="2000" b="1" dirty="0" smtClean="0">
                <a:solidFill>
                  <a:srgbClr val="0070C0"/>
                </a:solidFill>
              </a:rPr>
              <a:t>In 2018, </a:t>
            </a:r>
            <a:r>
              <a:rPr lang="pl-PL" sz="2000" b="1" dirty="0" smtClean="0">
                <a:solidFill>
                  <a:srgbClr val="0070C0"/>
                </a:solidFill>
              </a:rPr>
              <a:t>7</a:t>
            </a:r>
            <a:r>
              <a:rPr lang="en-US" sz="2000" b="1" dirty="0" smtClean="0">
                <a:solidFill>
                  <a:srgbClr val="0070C0"/>
                </a:solidFill>
              </a:rPr>
              <a:t> out of 31 </a:t>
            </a:r>
            <a:r>
              <a:rPr lang="pl-PL" sz="2000" b="1" dirty="0" err="1" smtClean="0">
                <a:solidFill>
                  <a:srgbClr val="0070C0"/>
                </a:solidFill>
              </a:rPr>
              <a:t>raported</a:t>
            </a:r>
            <a:r>
              <a:rPr lang="pl-PL" sz="2000" b="1" dirty="0" smtClean="0">
                <a:solidFill>
                  <a:srgbClr val="0070C0"/>
                </a:solidFill>
              </a:rPr>
              <a:t> </a:t>
            </a:r>
            <a:r>
              <a:rPr lang="pl-PL" sz="2000" b="1" dirty="0" err="1" smtClean="0">
                <a:solidFill>
                  <a:srgbClr val="0070C0"/>
                </a:solidFill>
              </a:rPr>
              <a:t>grazing</a:t>
            </a:r>
            <a:r>
              <a:rPr lang="pl-PL" sz="2000" b="1" dirty="0" smtClean="0">
                <a:solidFill>
                  <a:srgbClr val="0070C0"/>
                </a:solidFill>
              </a:rPr>
              <a:t> </a:t>
            </a:r>
            <a:r>
              <a:rPr lang="pl-PL" sz="2000" b="1" dirty="0" err="1" smtClean="0">
                <a:solidFill>
                  <a:srgbClr val="0070C0"/>
                </a:solidFill>
              </a:rPr>
              <a:t>lunar</a:t>
            </a:r>
            <a:r>
              <a:rPr lang="pl-PL" sz="2000" b="1" dirty="0" smtClean="0">
                <a:solidFill>
                  <a:srgbClr val="0070C0"/>
                </a:solidFill>
              </a:rPr>
              <a:t> </a:t>
            </a:r>
            <a:r>
              <a:rPr lang="pl-PL" sz="2000" b="1" dirty="0" err="1" smtClean="0">
                <a:solidFill>
                  <a:srgbClr val="0070C0"/>
                </a:solidFill>
              </a:rPr>
              <a:t>occultation</a:t>
            </a:r>
            <a:r>
              <a:rPr lang="en-US" sz="2000" b="1" dirty="0" smtClean="0">
                <a:solidFill>
                  <a:srgbClr val="0070C0"/>
                </a:solidFill>
              </a:rPr>
              <a:t>s were </a:t>
            </a:r>
            <a:r>
              <a:rPr lang="pl-PL" sz="2000" b="1" dirty="0" err="1" smtClean="0">
                <a:solidFill>
                  <a:srgbClr val="0070C0"/>
                </a:solidFill>
              </a:rPr>
              <a:t>observe</a:t>
            </a:r>
            <a:r>
              <a:rPr lang="en-US" sz="2000" b="1" dirty="0" smtClean="0">
                <a:solidFill>
                  <a:srgbClr val="0070C0"/>
                </a:solidFill>
              </a:rPr>
              <a:t>d in Poland</a:t>
            </a:r>
            <a:endParaRPr lang="pl-PL" sz="2000" b="1" dirty="0" smtClean="0">
              <a:solidFill>
                <a:srgbClr val="0070C0"/>
              </a:solidFill>
            </a:endParaRPr>
          </a:p>
          <a:p>
            <a:pPr algn="ctr"/>
            <a:endParaRPr lang="pl-PL" b="1" dirty="0" smtClean="0"/>
          </a:p>
          <a:p>
            <a:pPr algn="ctr"/>
            <a:r>
              <a:rPr lang="en-US" sz="2000" b="1" dirty="0" smtClean="0">
                <a:solidFill>
                  <a:srgbClr val="00B050"/>
                </a:solidFill>
              </a:rPr>
              <a:t>In 2019</a:t>
            </a:r>
            <a:r>
              <a:rPr lang="pl-PL" sz="2000" b="1" dirty="0" smtClean="0">
                <a:solidFill>
                  <a:srgbClr val="00B050"/>
                </a:solidFill>
              </a:rPr>
              <a:t> </a:t>
            </a:r>
            <a:r>
              <a:rPr lang="pl-PL" sz="2000" b="1" dirty="0" err="1" smtClean="0">
                <a:solidFill>
                  <a:srgbClr val="00B050"/>
                </a:solidFill>
              </a:rPr>
              <a:t>till</a:t>
            </a:r>
            <a:r>
              <a:rPr lang="pl-PL" sz="2000" b="1" dirty="0" smtClean="0">
                <a:solidFill>
                  <a:srgbClr val="00B050"/>
                </a:solidFill>
              </a:rPr>
              <a:t> </a:t>
            </a:r>
            <a:r>
              <a:rPr lang="pl-PL" sz="2000" b="1" dirty="0" err="1" smtClean="0">
                <a:solidFill>
                  <a:srgbClr val="00B050"/>
                </a:solidFill>
              </a:rPr>
              <a:t>today</a:t>
            </a:r>
            <a:r>
              <a:rPr lang="en-US" sz="2000" b="1" dirty="0" smtClean="0">
                <a:solidFill>
                  <a:srgbClr val="00B050"/>
                </a:solidFill>
              </a:rPr>
              <a:t>, all reported </a:t>
            </a:r>
            <a:r>
              <a:rPr lang="pl-PL" sz="2000" b="1" dirty="0" smtClean="0">
                <a:solidFill>
                  <a:srgbClr val="00B050"/>
                </a:solidFill>
              </a:rPr>
              <a:t>(</a:t>
            </a:r>
            <a:r>
              <a:rPr lang="en-US" sz="2000" b="1" dirty="0" smtClean="0">
                <a:solidFill>
                  <a:srgbClr val="00B050"/>
                </a:solidFill>
              </a:rPr>
              <a:t>4</a:t>
            </a:r>
            <a:r>
              <a:rPr lang="pl-PL" sz="2000" b="1" dirty="0" smtClean="0">
                <a:solidFill>
                  <a:srgbClr val="00B050"/>
                </a:solidFill>
              </a:rPr>
              <a:t>)</a:t>
            </a:r>
            <a:r>
              <a:rPr lang="en-US" sz="2000" b="1" dirty="0" smtClean="0">
                <a:solidFill>
                  <a:srgbClr val="00B050"/>
                </a:solidFill>
              </a:rPr>
              <a:t> </a:t>
            </a:r>
            <a:r>
              <a:rPr lang="pl-PL" sz="2000" b="1" dirty="0" err="1" smtClean="0">
                <a:solidFill>
                  <a:srgbClr val="00B050"/>
                </a:solidFill>
              </a:rPr>
              <a:t>grazing</a:t>
            </a:r>
            <a:r>
              <a:rPr lang="pl-PL" sz="2000" b="1" dirty="0" smtClean="0">
                <a:solidFill>
                  <a:srgbClr val="00B050"/>
                </a:solidFill>
              </a:rPr>
              <a:t> </a:t>
            </a:r>
            <a:r>
              <a:rPr lang="pl-PL" sz="2000" b="1" dirty="0" err="1" smtClean="0">
                <a:solidFill>
                  <a:srgbClr val="00B050"/>
                </a:solidFill>
              </a:rPr>
              <a:t>lunar</a:t>
            </a:r>
            <a:r>
              <a:rPr lang="pl-PL" sz="2000" b="1" dirty="0" smtClean="0">
                <a:solidFill>
                  <a:srgbClr val="00B050"/>
                </a:solidFill>
              </a:rPr>
              <a:t> </a:t>
            </a:r>
            <a:r>
              <a:rPr lang="pl-PL" sz="2000" b="1" dirty="0" err="1" smtClean="0">
                <a:solidFill>
                  <a:srgbClr val="00B050"/>
                </a:solidFill>
              </a:rPr>
              <a:t>occultation</a:t>
            </a:r>
            <a:r>
              <a:rPr lang="en-US" sz="2000" b="1" dirty="0" smtClean="0">
                <a:solidFill>
                  <a:srgbClr val="00B050"/>
                </a:solidFill>
              </a:rPr>
              <a:t>s come from Poland</a:t>
            </a:r>
            <a:r>
              <a:rPr lang="pl-PL" sz="2000" b="1" dirty="0" smtClean="0">
                <a:solidFill>
                  <a:srgbClr val="00B050"/>
                </a:solidFill>
              </a:rPr>
              <a:t> !</a:t>
            </a:r>
            <a:endParaRPr lang="pl-PL" sz="2000" b="1" dirty="0">
              <a:solidFill>
                <a:srgbClr val="00B05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401080" cy="796908"/>
          </a:xfrm>
        </p:spPr>
        <p:txBody>
          <a:bodyPr>
            <a:normAutofit/>
          </a:bodyPr>
          <a:lstStyle/>
          <a:p>
            <a:r>
              <a:rPr lang="pl-PL" sz="3600" b="1" dirty="0" err="1" smtClean="0"/>
              <a:t>Presence</a:t>
            </a:r>
            <a:r>
              <a:rPr lang="pl-PL" sz="3600" b="1" dirty="0" smtClean="0"/>
              <a:t> </a:t>
            </a:r>
            <a:r>
              <a:rPr lang="pl-PL" sz="3600" b="1" dirty="0" err="1" smtClean="0"/>
              <a:t>at</a:t>
            </a:r>
            <a:r>
              <a:rPr lang="pl-PL" sz="3600" b="1" dirty="0" smtClean="0"/>
              <a:t> </a:t>
            </a:r>
            <a:r>
              <a:rPr lang="pl-PL" sz="3600" b="1" dirty="0" err="1" smtClean="0"/>
              <a:t>occultation</a:t>
            </a:r>
            <a:r>
              <a:rPr lang="pl-PL" sz="3600" b="1" dirty="0" smtClean="0"/>
              <a:t> </a:t>
            </a:r>
            <a:r>
              <a:rPr lang="pl-PL" sz="3600" b="1" dirty="0" err="1" smtClean="0"/>
              <a:t>conferences</a:t>
            </a:r>
            <a:endParaRPr lang="pl-PL" sz="3600" b="1" dirty="0"/>
          </a:p>
        </p:txBody>
      </p:sp>
      <p:sp>
        <p:nvSpPr>
          <p:cNvPr id="3" name="Symbol zastępczy zawartości 2"/>
          <p:cNvSpPr>
            <a:spLocks noGrp="1"/>
          </p:cNvSpPr>
          <p:nvPr>
            <p:ph idx="1"/>
          </p:nvPr>
        </p:nvSpPr>
        <p:spPr>
          <a:xfrm>
            <a:off x="214282" y="1142984"/>
            <a:ext cx="8786874" cy="5357850"/>
          </a:xfrm>
        </p:spPr>
        <p:txBody>
          <a:bodyPr>
            <a:noAutofit/>
          </a:bodyPr>
          <a:lstStyle/>
          <a:p>
            <a:pPr algn="ctr">
              <a:buNone/>
            </a:pPr>
            <a:r>
              <a:rPr lang="pl-PL" b="1" dirty="0" err="1" smtClean="0">
                <a:solidFill>
                  <a:srgbClr val="00B050"/>
                </a:solidFill>
              </a:rPr>
              <a:t>Solar</a:t>
            </a:r>
            <a:r>
              <a:rPr lang="pl-PL" b="1" dirty="0" smtClean="0">
                <a:solidFill>
                  <a:srgbClr val="00B050"/>
                </a:solidFill>
              </a:rPr>
              <a:t> </a:t>
            </a:r>
            <a:r>
              <a:rPr lang="pl-PL" b="1" dirty="0" err="1" smtClean="0">
                <a:solidFill>
                  <a:srgbClr val="00B050"/>
                </a:solidFill>
              </a:rPr>
              <a:t>Eclipse</a:t>
            </a:r>
            <a:r>
              <a:rPr lang="pl-PL" b="1" dirty="0" smtClean="0">
                <a:solidFill>
                  <a:srgbClr val="00B050"/>
                </a:solidFill>
              </a:rPr>
              <a:t> </a:t>
            </a:r>
            <a:r>
              <a:rPr lang="pl-PL" b="1" dirty="0" err="1" smtClean="0">
                <a:solidFill>
                  <a:srgbClr val="00B050"/>
                </a:solidFill>
              </a:rPr>
              <a:t>Conference</a:t>
            </a:r>
            <a:r>
              <a:rPr lang="pl-PL" b="1" dirty="0" smtClean="0">
                <a:solidFill>
                  <a:srgbClr val="00B050"/>
                </a:solidFill>
              </a:rPr>
              <a:t> , SEC 2018</a:t>
            </a:r>
          </a:p>
          <a:p>
            <a:pPr algn="ctr">
              <a:buNone/>
            </a:pPr>
            <a:r>
              <a:rPr lang="pl-PL" sz="2000" b="1" dirty="0" smtClean="0">
                <a:solidFill>
                  <a:srgbClr val="FF0000"/>
                </a:solidFill>
              </a:rPr>
              <a:t/>
            </a:r>
            <a:br>
              <a:rPr lang="pl-PL" sz="2000" b="1" dirty="0" smtClean="0">
                <a:solidFill>
                  <a:srgbClr val="FF0000"/>
                </a:solidFill>
              </a:rPr>
            </a:br>
            <a:r>
              <a:rPr lang="pl-PL" sz="2000" b="1" dirty="0" smtClean="0">
                <a:solidFill>
                  <a:srgbClr val="FF0000"/>
                </a:solidFill>
              </a:rPr>
              <a:t>2-5 VIII </a:t>
            </a:r>
            <a:r>
              <a:rPr lang="nl-NL" sz="2000" b="1" dirty="0" smtClean="0">
                <a:solidFill>
                  <a:srgbClr val="FF0000"/>
                </a:solidFill>
              </a:rPr>
              <a:t>Genk</a:t>
            </a:r>
            <a:r>
              <a:rPr lang="pl-PL" sz="2000" b="1" dirty="0" smtClean="0">
                <a:solidFill>
                  <a:srgbClr val="FF0000"/>
                </a:solidFill>
              </a:rPr>
              <a:t> (Gandawa), </a:t>
            </a:r>
            <a:r>
              <a:rPr lang="nl-NL" sz="2000" b="1" dirty="0" smtClean="0">
                <a:solidFill>
                  <a:srgbClr val="FF0000"/>
                </a:solidFill>
              </a:rPr>
              <a:t> Belgi</a:t>
            </a:r>
            <a:r>
              <a:rPr lang="pl-PL" sz="2000" b="1" dirty="0" smtClean="0">
                <a:solidFill>
                  <a:srgbClr val="FF0000"/>
                </a:solidFill>
              </a:rPr>
              <a:t>a</a:t>
            </a:r>
            <a:br>
              <a:rPr lang="pl-PL" sz="2000" b="1" dirty="0" smtClean="0">
                <a:solidFill>
                  <a:srgbClr val="FF0000"/>
                </a:solidFill>
              </a:rPr>
            </a:br>
            <a:r>
              <a:rPr lang="pl-PL" sz="2000" dirty="0" smtClean="0"/>
              <a:t/>
            </a:r>
            <a:br>
              <a:rPr lang="pl-PL" sz="2000" dirty="0" smtClean="0"/>
            </a:br>
            <a:r>
              <a:rPr lang="pl-PL" sz="2000" b="1" dirty="0" smtClean="0"/>
              <a:t>M. Zawilski - </a:t>
            </a:r>
            <a:r>
              <a:rPr lang="pl-PL" sz="2000" dirty="0" smtClean="0">
                <a:solidFill>
                  <a:srgbClr val="0070C0"/>
                </a:solidFill>
              </a:rPr>
              <a:t>„</a:t>
            </a:r>
            <a:r>
              <a:rPr lang="pl-PL" sz="2000" b="1" dirty="0" err="1" smtClean="0">
                <a:solidFill>
                  <a:srgbClr val="0070C0"/>
                </a:solidFill>
              </a:rPr>
              <a:t>The</a:t>
            </a:r>
            <a:r>
              <a:rPr lang="pl-PL" sz="2000" b="1" dirty="0" smtClean="0">
                <a:solidFill>
                  <a:srgbClr val="0070C0"/>
                </a:solidFill>
              </a:rPr>
              <a:t> </a:t>
            </a:r>
            <a:r>
              <a:rPr lang="pl-PL" sz="2000" b="1" dirty="0" err="1" smtClean="0">
                <a:solidFill>
                  <a:srgbClr val="0070C0"/>
                </a:solidFill>
              </a:rPr>
              <a:t>catalog</a:t>
            </a:r>
            <a:r>
              <a:rPr lang="pl-PL" sz="2000" b="1" dirty="0" smtClean="0">
                <a:solidFill>
                  <a:srgbClr val="0070C0"/>
                </a:solidFill>
              </a:rPr>
              <a:t> of </a:t>
            </a:r>
            <a:r>
              <a:rPr lang="pl-PL" sz="2000" b="1" dirty="0" err="1" smtClean="0">
                <a:solidFill>
                  <a:srgbClr val="0070C0"/>
                </a:solidFill>
              </a:rPr>
              <a:t>the</a:t>
            </a:r>
            <a:r>
              <a:rPr lang="pl-PL" sz="2000" b="1" dirty="0" smtClean="0">
                <a:solidFill>
                  <a:srgbClr val="0070C0"/>
                </a:solidFill>
              </a:rPr>
              <a:t> </a:t>
            </a:r>
            <a:r>
              <a:rPr lang="pl-PL" sz="2000" b="1" dirty="0" err="1" smtClean="0">
                <a:solidFill>
                  <a:srgbClr val="0070C0"/>
                </a:solidFill>
              </a:rPr>
              <a:t>historical</a:t>
            </a:r>
            <a:r>
              <a:rPr lang="pl-PL" sz="2000" b="1" dirty="0" smtClean="0">
                <a:solidFill>
                  <a:srgbClr val="0070C0"/>
                </a:solidFill>
              </a:rPr>
              <a:t> </a:t>
            </a:r>
            <a:r>
              <a:rPr lang="pl-PL" sz="2000" b="1" dirty="0" err="1" smtClean="0">
                <a:solidFill>
                  <a:srgbClr val="0070C0"/>
                </a:solidFill>
              </a:rPr>
              <a:t>observations</a:t>
            </a:r>
            <a:r>
              <a:rPr lang="pl-PL" sz="2000" b="1" dirty="0" smtClean="0">
                <a:solidFill>
                  <a:srgbClr val="0070C0"/>
                </a:solidFill>
              </a:rPr>
              <a:t> of </a:t>
            </a:r>
            <a:r>
              <a:rPr lang="pl-PL" sz="2000" b="1" dirty="0" err="1" smtClean="0">
                <a:solidFill>
                  <a:srgbClr val="0070C0"/>
                </a:solidFill>
              </a:rPr>
              <a:t>solar</a:t>
            </a:r>
            <a:r>
              <a:rPr lang="pl-PL" sz="2000" b="1" dirty="0" smtClean="0">
                <a:solidFill>
                  <a:srgbClr val="0070C0"/>
                </a:solidFill>
              </a:rPr>
              <a:t> </a:t>
            </a:r>
            <a:r>
              <a:rPr lang="pl-PL" sz="2000" b="1" dirty="0" err="1" smtClean="0">
                <a:solidFill>
                  <a:srgbClr val="0070C0"/>
                </a:solidFill>
              </a:rPr>
              <a:t>eclipses</a:t>
            </a:r>
            <a:r>
              <a:rPr lang="pl-PL" sz="2000" b="1" dirty="0" smtClean="0">
                <a:solidFill>
                  <a:srgbClr val="0070C0"/>
                </a:solidFill>
              </a:rPr>
              <a:t> for Europe and </a:t>
            </a:r>
            <a:r>
              <a:rPr lang="pl-PL" sz="2000" b="1" dirty="0" err="1" smtClean="0">
                <a:solidFill>
                  <a:srgbClr val="0070C0"/>
                </a:solidFill>
              </a:rPr>
              <a:t>the</a:t>
            </a:r>
            <a:r>
              <a:rPr lang="pl-PL" sz="2000" b="1" dirty="0" smtClean="0">
                <a:solidFill>
                  <a:srgbClr val="0070C0"/>
                </a:solidFill>
              </a:rPr>
              <a:t> Near East</a:t>
            </a:r>
          </a:p>
          <a:p>
            <a:pPr algn="ctr">
              <a:buNone/>
            </a:pPr>
            <a:endParaRPr lang="pl-PL" sz="2000" b="1" dirty="0" smtClean="0">
              <a:solidFill>
                <a:srgbClr val="0070C0"/>
              </a:solidFill>
            </a:endParaRPr>
          </a:p>
          <a:p>
            <a:pPr algn="ctr">
              <a:buNone/>
            </a:pPr>
            <a:endParaRPr lang="pl-PL" sz="2000" b="1" dirty="0" smtClean="0">
              <a:solidFill>
                <a:srgbClr val="0070C0"/>
              </a:solidFill>
            </a:endParaRPr>
          </a:p>
          <a:p>
            <a:r>
              <a:rPr lang="pl-PL" sz="2000" dirty="0" smtClean="0"/>
              <a:t>SEC  2018 </a:t>
            </a:r>
            <a:r>
              <a:rPr lang="pl-PL" sz="2000" dirty="0" err="1" smtClean="0"/>
              <a:t>main</a:t>
            </a:r>
            <a:r>
              <a:rPr lang="pl-PL" sz="2000" dirty="0" smtClean="0"/>
              <a:t> </a:t>
            </a:r>
            <a:r>
              <a:rPr lang="pl-PL" sz="2000" dirty="0" err="1" smtClean="0"/>
              <a:t>website</a:t>
            </a:r>
            <a:r>
              <a:rPr lang="pl-PL" sz="2000" dirty="0" smtClean="0"/>
              <a:t>: </a:t>
            </a:r>
            <a:r>
              <a:rPr lang="pl-PL" sz="2000" u="sng" dirty="0" smtClean="0">
                <a:hlinkClick r:id="rId2"/>
              </a:rPr>
              <a:t>http://www.rvonline.be/sec2018/index</a:t>
            </a:r>
            <a:r>
              <a:rPr lang="pl-PL" sz="2000" u="sng" dirty="0" smtClean="0">
                <a:hlinkClick r:id="rId3"/>
              </a:rPr>
              <a:t>.php</a:t>
            </a:r>
            <a:endParaRPr lang="pl-PL" sz="2000" dirty="0" smtClean="0"/>
          </a:p>
          <a:p>
            <a:endParaRPr lang="pl-PL" sz="2000" u="sng" dirty="0" smtClean="0"/>
          </a:p>
          <a:p>
            <a:r>
              <a:rPr lang="pl-PL" sz="2000" dirty="0" smtClean="0"/>
              <a:t>M. </a:t>
            </a:r>
            <a:r>
              <a:rPr lang="pl-PL" sz="2000" dirty="0" err="1" smtClean="0"/>
              <a:t>Zawilski’s</a:t>
            </a:r>
            <a:r>
              <a:rPr lang="pl-PL" sz="2000" dirty="0" smtClean="0"/>
              <a:t> </a:t>
            </a:r>
            <a:r>
              <a:rPr lang="pl-PL" sz="2000" dirty="0" err="1" smtClean="0"/>
              <a:t>lecture</a:t>
            </a:r>
            <a:r>
              <a:rPr lang="pl-PL" sz="2000" dirty="0" smtClean="0"/>
              <a:t>: </a:t>
            </a:r>
          </a:p>
          <a:p>
            <a:pPr algn="ctr">
              <a:buNone/>
            </a:pPr>
            <a:r>
              <a:rPr lang="pl-PL" sz="2000" u="sng" dirty="0" smtClean="0">
                <a:hlinkClick r:id="rId4"/>
              </a:rPr>
              <a:t>http://www.rvonline.be/sec2018/assets/downloads/Sunday/09_MarekZawilski.pdf﻿</a:t>
            </a:r>
            <a:endParaRPr lang="pl-PL" sz="2000" u="sng" dirty="0" smtClean="0"/>
          </a:p>
          <a:p>
            <a:pPr>
              <a:buNone/>
            </a:pPr>
            <a:endParaRPr lang="pl-PL" sz="2000" dirty="0" smtClean="0"/>
          </a:p>
          <a:p>
            <a:r>
              <a:rPr lang="pl-PL" sz="2000" dirty="0" err="1" smtClean="0"/>
              <a:t>Participants</a:t>
            </a:r>
            <a:r>
              <a:rPr lang="pl-PL" sz="2000" dirty="0" smtClean="0"/>
              <a:t> </a:t>
            </a:r>
            <a:r>
              <a:rPr lang="pl-PL" sz="2000" dirty="0" err="1" smtClean="0"/>
              <a:t>lectures</a:t>
            </a:r>
            <a:r>
              <a:rPr lang="pl-PL" sz="2000" dirty="0" smtClean="0"/>
              <a:t> on </a:t>
            </a:r>
            <a:r>
              <a:rPr lang="pl-PL" sz="2000" dirty="0" err="1" smtClean="0"/>
              <a:t>You</a:t>
            </a:r>
            <a:r>
              <a:rPr lang="pl-PL" sz="2000" dirty="0" smtClean="0"/>
              <a:t> </a:t>
            </a:r>
            <a:r>
              <a:rPr lang="pl-PL" sz="2000" dirty="0" err="1" smtClean="0"/>
              <a:t>Tube</a:t>
            </a:r>
            <a:r>
              <a:rPr lang="pl-PL" sz="2000" dirty="0" smtClean="0"/>
              <a:t>: </a:t>
            </a:r>
          </a:p>
          <a:p>
            <a:pPr algn="ctr">
              <a:buNone/>
            </a:pPr>
            <a:r>
              <a:rPr lang="pl-PL" sz="2000" u="sng" dirty="0" smtClean="0">
                <a:hlinkClick r:id="rId5"/>
              </a:rPr>
              <a:t>https://www.youtube.com/channel/UCR5BMAN7NHiccUc_P1iM_YA</a:t>
            </a:r>
            <a:endParaRPr lang="pl-PL" sz="2000" dirty="0" smtClean="0"/>
          </a:p>
          <a:p>
            <a:pPr algn="ctr">
              <a:buNone/>
            </a:pPr>
            <a:endParaRPr lang="pl-PL" sz="2000" b="1" dirty="0" smtClean="0">
              <a:solidFill>
                <a:srgbClr val="0070C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1500174"/>
            <a:ext cx="8572592" cy="1714512"/>
          </a:xfrm>
        </p:spPr>
        <p:txBody>
          <a:bodyPr>
            <a:normAutofit fontScale="90000"/>
          </a:bodyPr>
          <a:lstStyle/>
          <a:p>
            <a:r>
              <a:rPr lang="pl-PL" sz="4000" b="1" dirty="0" smtClean="0"/>
              <a:t/>
            </a:r>
            <a:br>
              <a:rPr lang="pl-PL" sz="4000" b="1" dirty="0" smtClean="0"/>
            </a:br>
            <a:r>
              <a:rPr lang="pl-PL" sz="4000" b="1" dirty="0" smtClean="0"/>
              <a:t> </a:t>
            </a:r>
            <a:r>
              <a:rPr lang="pl-PL" sz="2700" dirty="0" smtClean="0"/>
              <a:t/>
            </a:r>
            <a:br>
              <a:rPr lang="pl-PL" sz="2700" dirty="0" smtClean="0"/>
            </a:br>
            <a:r>
              <a:rPr lang="pl-PL" sz="2700" dirty="0" smtClean="0"/>
              <a:t/>
            </a:r>
            <a:br>
              <a:rPr lang="pl-PL" sz="2700" dirty="0" smtClean="0"/>
            </a:br>
            <a:r>
              <a:rPr lang="pl-PL" sz="3600" dirty="0" smtClean="0"/>
              <a:t> </a:t>
            </a:r>
            <a:br>
              <a:rPr lang="pl-PL" sz="3600" dirty="0" smtClean="0"/>
            </a:br>
            <a:r>
              <a:rPr lang="pl-PL" sz="4000" dirty="0" smtClean="0"/>
              <a:t/>
            </a:r>
            <a:br>
              <a:rPr lang="pl-PL" sz="4000" dirty="0" smtClean="0"/>
            </a:br>
            <a:r>
              <a:rPr lang="pl-PL" sz="4000" b="1" dirty="0" smtClean="0"/>
              <a:t/>
            </a:r>
            <a:br>
              <a:rPr lang="pl-PL" sz="4000" b="1" dirty="0" smtClean="0"/>
            </a:br>
            <a:r>
              <a:rPr lang="pl-PL" dirty="0" smtClean="0"/>
              <a:t/>
            </a:r>
            <a:br>
              <a:rPr lang="pl-PL" dirty="0" smtClean="0"/>
            </a:br>
            <a:endParaRPr lang="pl-PL" dirty="0"/>
          </a:p>
        </p:txBody>
      </p:sp>
      <p:sp>
        <p:nvSpPr>
          <p:cNvPr id="6" name="pole tekstowe 5"/>
          <p:cNvSpPr txBox="1"/>
          <p:nvPr/>
        </p:nvSpPr>
        <p:spPr>
          <a:xfrm>
            <a:off x="285720" y="214291"/>
            <a:ext cx="8501122" cy="1231106"/>
          </a:xfrm>
          <a:prstGeom prst="rect">
            <a:avLst/>
          </a:prstGeom>
          <a:noFill/>
        </p:spPr>
        <p:txBody>
          <a:bodyPr wrap="square" rtlCol="0">
            <a:spAutoFit/>
          </a:bodyPr>
          <a:lstStyle/>
          <a:p>
            <a:pPr algn="ctr"/>
            <a:r>
              <a:rPr lang="pl-PL" sz="2800" b="1" dirty="0" err="1" smtClean="0"/>
              <a:t>Lunar</a:t>
            </a:r>
            <a:r>
              <a:rPr lang="pl-PL" sz="2800" b="1" dirty="0" smtClean="0"/>
              <a:t> </a:t>
            </a:r>
            <a:r>
              <a:rPr lang="pl-PL" sz="2800" b="1" dirty="0" err="1" smtClean="0"/>
              <a:t>graze</a:t>
            </a:r>
            <a:r>
              <a:rPr lang="pl-PL" sz="2800" b="1" dirty="0" smtClean="0"/>
              <a:t> </a:t>
            </a:r>
            <a:r>
              <a:rPr lang="pl-PL" sz="2800" b="1" dirty="0" err="1" smtClean="0"/>
              <a:t>occultation</a:t>
            </a:r>
            <a:r>
              <a:rPr lang="pl-PL" sz="2800" b="1" dirty="0" smtClean="0"/>
              <a:t> </a:t>
            </a:r>
            <a:r>
              <a:rPr lang="pl-PL" sz="2800" b="1" dirty="0" err="1" smtClean="0"/>
              <a:t>results</a:t>
            </a:r>
            <a:r>
              <a:rPr lang="pl-PL" sz="2800" b="1" dirty="0" smtClean="0"/>
              <a:t> – ZC 895 (5.9 mag)</a:t>
            </a:r>
            <a:br>
              <a:rPr lang="pl-PL" sz="2800" b="1" dirty="0" smtClean="0"/>
            </a:br>
            <a:r>
              <a:rPr lang="pl-PL" sz="2800" b="1" dirty="0" smtClean="0"/>
              <a:t> </a:t>
            </a:r>
            <a:r>
              <a:rPr lang="pl-PL" b="1" dirty="0" smtClean="0">
                <a:solidFill>
                  <a:srgbClr val="FF0000"/>
                </a:solidFill>
              </a:rPr>
              <a:t/>
            </a:r>
            <a:br>
              <a:rPr lang="pl-PL" b="1" dirty="0" smtClean="0">
                <a:solidFill>
                  <a:srgbClr val="FF0000"/>
                </a:solidFill>
              </a:rPr>
            </a:br>
            <a:endParaRPr lang="pl-PL" dirty="0"/>
          </a:p>
        </p:txBody>
      </p:sp>
      <p:sp>
        <p:nvSpPr>
          <p:cNvPr id="5" name="Prostokąt 4"/>
          <p:cNvSpPr/>
          <p:nvPr/>
        </p:nvSpPr>
        <p:spPr>
          <a:xfrm>
            <a:off x="357158" y="857232"/>
            <a:ext cx="8786842" cy="400110"/>
          </a:xfrm>
          <a:prstGeom prst="rect">
            <a:avLst/>
          </a:prstGeom>
        </p:spPr>
        <p:txBody>
          <a:bodyPr wrap="square">
            <a:spAutoFit/>
          </a:bodyPr>
          <a:lstStyle/>
          <a:p>
            <a:r>
              <a:rPr lang="pl-PL" sz="2000" b="1" dirty="0" smtClean="0">
                <a:solidFill>
                  <a:srgbClr val="FF0000"/>
                </a:solidFill>
              </a:rPr>
              <a:t>3 observation sites have been set – Biała Podlaska, Kielce, Wolbrom near Kraków</a:t>
            </a:r>
            <a:endParaRPr lang="pl-PL" sz="2000" dirty="0"/>
          </a:p>
        </p:txBody>
      </p:sp>
      <p:pic>
        <p:nvPicPr>
          <p:cNvPr id="8" name="Obraz 7" descr="zc895_mapa.jpg"/>
          <p:cNvPicPr>
            <a:picLocks noChangeAspect="1"/>
          </p:cNvPicPr>
          <p:nvPr/>
        </p:nvPicPr>
        <p:blipFill>
          <a:blip r:embed="rId2"/>
          <a:stretch>
            <a:fillRect/>
          </a:stretch>
        </p:blipFill>
        <p:spPr>
          <a:xfrm>
            <a:off x="1214414" y="1357298"/>
            <a:ext cx="6628045" cy="5214959"/>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1500174"/>
            <a:ext cx="8572592" cy="1714512"/>
          </a:xfrm>
        </p:spPr>
        <p:txBody>
          <a:bodyPr>
            <a:normAutofit fontScale="90000"/>
          </a:bodyPr>
          <a:lstStyle/>
          <a:p>
            <a:r>
              <a:rPr lang="pl-PL" sz="4000" b="1" dirty="0" smtClean="0"/>
              <a:t/>
            </a:r>
            <a:br>
              <a:rPr lang="pl-PL" sz="4000" b="1" dirty="0" smtClean="0"/>
            </a:br>
            <a:r>
              <a:rPr lang="pl-PL" sz="4000" b="1" dirty="0" smtClean="0"/>
              <a:t> </a:t>
            </a:r>
            <a:r>
              <a:rPr lang="pl-PL" sz="2700" dirty="0" smtClean="0"/>
              <a:t/>
            </a:r>
            <a:br>
              <a:rPr lang="pl-PL" sz="2700" dirty="0" smtClean="0"/>
            </a:br>
            <a:r>
              <a:rPr lang="pl-PL" sz="2700" dirty="0" smtClean="0"/>
              <a:t/>
            </a:r>
            <a:br>
              <a:rPr lang="pl-PL" sz="2700" dirty="0" smtClean="0"/>
            </a:br>
            <a:r>
              <a:rPr lang="pl-PL" sz="3600" dirty="0" smtClean="0"/>
              <a:t> </a:t>
            </a:r>
            <a:br>
              <a:rPr lang="pl-PL" sz="3600" dirty="0" smtClean="0"/>
            </a:br>
            <a:r>
              <a:rPr lang="pl-PL" sz="4000" dirty="0" smtClean="0"/>
              <a:t/>
            </a:r>
            <a:br>
              <a:rPr lang="pl-PL" sz="4000" dirty="0" smtClean="0"/>
            </a:br>
            <a:r>
              <a:rPr lang="pl-PL" sz="4000" b="1" dirty="0" smtClean="0"/>
              <a:t/>
            </a:r>
            <a:br>
              <a:rPr lang="pl-PL" sz="4000" b="1" dirty="0" smtClean="0"/>
            </a:br>
            <a:r>
              <a:rPr lang="pl-PL" dirty="0" smtClean="0"/>
              <a:t/>
            </a:r>
            <a:br>
              <a:rPr lang="pl-PL" dirty="0" smtClean="0"/>
            </a:br>
            <a:endParaRPr lang="pl-PL" dirty="0"/>
          </a:p>
        </p:txBody>
      </p:sp>
      <p:sp>
        <p:nvSpPr>
          <p:cNvPr id="6" name="pole tekstowe 5"/>
          <p:cNvSpPr txBox="1"/>
          <p:nvPr/>
        </p:nvSpPr>
        <p:spPr>
          <a:xfrm>
            <a:off x="285720" y="214291"/>
            <a:ext cx="8501122" cy="800219"/>
          </a:xfrm>
          <a:prstGeom prst="rect">
            <a:avLst/>
          </a:prstGeom>
          <a:noFill/>
        </p:spPr>
        <p:txBody>
          <a:bodyPr wrap="square" rtlCol="0">
            <a:spAutoFit/>
          </a:bodyPr>
          <a:lstStyle/>
          <a:p>
            <a:pPr algn="ctr"/>
            <a:r>
              <a:rPr lang="pl-PL" sz="2800" b="1" dirty="0" err="1" smtClean="0"/>
              <a:t>Lunar</a:t>
            </a:r>
            <a:r>
              <a:rPr lang="pl-PL" sz="2800" b="1" dirty="0" smtClean="0"/>
              <a:t> </a:t>
            </a:r>
            <a:r>
              <a:rPr lang="pl-PL" sz="2800" b="1" dirty="0" err="1" smtClean="0"/>
              <a:t>graze</a:t>
            </a:r>
            <a:r>
              <a:rPr lang="pl-PL" sz="2800" b="1" dirty="0" smtClean="0"/>
              <a:t> </a:t>
            </a:r>
            <a:r>
              <a:rPr lang="pl-PL" sz="2800" b="1" dirty="0" err="1" smtClean="0"/>
              <a:t>occultation</a:t>
            </a:r>
            <a:r>
              <a:rPr lang="pl-PL" sz="2800" b="1" dirty="0" smtClean="0"/>
              <a:t> </a:t>
            </a:r>
            <a:r>
              <a:rPr lang="pl-PL" sz="2800" b="1" dirty="0" err="1" smtClean="0"/>
              <a:t>results</a:t>
            </a:r>
            <a:r>
              <a:rPr lang="pl-PL" sz="2800" b="1" dirty="0" smtClean="0"/>
              <a:t> – ZC 895 (5.9 mag) </a:t>
            </a:r>
            <a:r>
              <a:rPr lang="pl-PL" b="1" dirty="0" smtClean="0">
                <a:solidFill>
                  <a:srgbClr val="FF0000"/>
                </a:solidFill>
              </a:rPr>
              <a:t/>
            </a:r>
            <a:br>
              <a:rPr lang="pl-PL" b="1" dirty="0" smtClean="0">
                <a:solidFill>
                  <a:srgbClr val="FF0000"/>
                </a:solidFill>
              </a:rPr>
            </a:br>
            <a:endParaRPr lang="pl-PL" dirty="0"/>
          </a:p>
        </p:txBody>
      </p:sp>
      <p:sp>
        <p:nvSpPr>
          <p:cNvPr id="5" name="Prostokąt 4"/>
          <p:cNvSpPr/>
          <p:nvPr/>
        </p:nvSpPr>
        <p:spPr>
          <a:xfrm>
            <a:off x="571472" y="857232"/>
            <a:ext cx="8143964" cy="400110"/>
          </a:xfrm>
          <a:prstGeom prst="rect">
            <a:avLst/>
          </a:prstGeom>
        </p:spPr>
        <p:txBody>
          <a:bodyPr wrap="square">
            <a:spAutoFit/>
          </a:bodyPr>
          <a:lstStyle/>
          <a:p>
            <a:r>
              <a:rPr lang="pl-PL" sz="2000" b="1" dirty="0" smtClean="0">
                <a:solidFill>
                  <a:srgbClr val="FF0000"/>
                </a:solidFill>
              </a:rPr>
              <a:t>W. Burzyński’s observation site (Biała Podlaska)  – 1 sec. before the event</a:t>
            </a:r>
            <a:endParaRPr lang="pl-PL" sz="2000" dirty="0"/>
          </a:p>
        </p:txBody>
      </p:sp>
      <p:pic>
        <p:nvPicPr>
          <p:cNvPr id="7" name="Obraz 6" descr="zc_895.jpg"/>
          <p:cNvPicPr>
            <a:picLocks noChangeAspect="1"/>
          </p:cNvPicPr>
          <p:nvPr/>
        </p:nvPicPr>
        <p:blipFill>
          <a:blip r:embed="rId2"/>
          <a:stretch>
            <a:fillRect/>
          </a:stretch>
        </p:blipFill>
        <p:spPr>
          <a:xfrm>
            <a:off x="642910" y="1357298"/>
            <a:ext cx="7890743" cy="5291439"/>
          </a:xfrm>
          <a:prstGeom prst="rect">
            <a:avLst/>
          </a:prstGeom>
        </p:spPr>
      </p:pic>
      <p:pic>
        <p:nvPicPr>
          <p:cNvPr id="8" name="Obraz 7" descr="burza_teleskop1.jpg"/>
          <p:cNvPicPr>
            <a:picLocks noChangeAspect="1"/>
          </p:cNvPicPr>
          <p:nvPr/>
        </p:nvPicPr>
        <p:blipFill>
          <a:blip r:embed="rId3"/>
          <a:stretch>
            <a:fillRect/>
          </a:stretch>
        </p:blipFill>
        <p:spPr>
          <a:xfrm>
            <a:off x="5429256" y="1357298"/>
            <a:ext cx="2783834" cy="371477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Lunar</a:t>
            </a:r>
            <a:r>
              <a:rPr lang="pl-PL" sz="4000" b="1" dirty="0" smtClean="0"/>
              <a:t> </a:t>
            </a:r>
            <a:r>
              <a:rPr lang="pl-PL" sz="4000" b="1" dirty="0" err="1" smtClean="0"/>
              <a:t>graze</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 ZC 895</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5" name="Obraz 4" descr="graze_zc895.png"/>
          <p:cNvPicPr>
            <a:picLocks noChangeAspect="1"/>
          </p:cNvPicPr>
          <p:nvPr/>
        </p:nvPicPr>
        <p:blipFill>
          <a:blip r:embed="rId2"/>
          <a:stretch>
            <a:fillRect/>
          </a:stretch>
        </p:blipFill>
        <p:spPr>
          <a:xfrm>
            <a:off x="357158" y="785794"/>
            <a:ext cx="8501090" cy="580829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Lunar</a:t>
            </a:r>
            <a:r>
              <a:rPr lang="pl-PL" sz="4000" b="1" dirty="0" smtClean="0"/>
              <a:t> </a:t>
            </a:r>
            <a:r>
              <a:rPr lang="pl-PL" sz="4000" b="1" dirty="0" err="1" smtClean="0"/>
              <a:t>graze</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 ZC 1923</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6" name="Obraz 5" descr="granica.png"/>
          <p:cNvPicPr>
            <a:picLocks noChangeAspect="1"/>
          </p:cNvPicPr>
          <p:nvPr/>
        </p:nvPicPr>
        <p:blipFill>
          <a:blip r:embed="rId2"/>
          <a:stretch>
            <a:fillRect/>
          </a:stretch>
        </p:blipFill>
        <p:spPr>
          <a:xfrm>
            <a:off x="1785918" y="785794"/>
            <a:ext cx="7144823" cy="4913169"/>
          </a:xfrm>
          <a:prstGeom prst="rect">
            <a:avLst/>
          </a:prstGeom>
        </p:spPr>
      </p:pic>
      <p:pic>
        <p:nvPicPr>
          <p:cNvPr id="5" name="Obraz 4" descr="ZC1923.png"/>
          <p:cNvPicPr>
            <a:picLocks noChangeAspect="1"/>
          </p:cNvPicPr>
          <p:nvPr/>
        </p:nvPicPr>
        <p:blipFill>
          <a:blip r:embed="rId3"/>
          <a:stretch>
            <a:fillRect/>
          </a:stretch>
        </p:blipFill>
        <p:spPr>
          <a:xfrm>
            <a:off x="214282" y="2000240"/>
            <a:ext cx="6458852" cy="4658375"/>
          </a:xfrm>
          <a:prstGeom prst="rect">
            <a:avLst/>
          </a:prstGeom>
        </p:spPr>
      </p:pic>
      <p:sp>
        <p:nvSpPr>
          <p:cNvPr id="7" name="pole tekstowe 6"/>
          <p:cNvSpPr txBox="1"/>
          <p:nvPr/>
        </p:nvSpPr>
        <p:spPr>
          <a:xfrm>
            <a:off x="6858016" y="6286520"/>
            <a:ext cx="1523174" cy="369332"/>
          </a:xfrm>
          <a:prstGeom prst="rect">
            <a:avLst/>
          </a:prstGeom>
          <a:noFill/>
        </p:spPr>
        <p:txBody>
          <a:bodyPr wrap="none" rtlCol="0">
            <a:spAutoFit/>
          </a:bodyPr>
          <a:lstStyle/>
          <a:p>
            <a:r>
              <a:rPr lang="pl-PL" dirty="0" smtClean="0"/>
              <a:t>CA: 11.4 </a:t>
            </a:r>
            <a:r>
              <a:rPr lang="pl-PL" dirty="0" err="1" smtClean="0"/>
              <a:t>deg</a:t>
            </a:r>
            <a:r>
              <a:rPr lang="pl-PL" dirty="0" smtClean="0"/>
              <a:t> S</a:t>
            </a:r>
            <a:endParaRPr lang="pl-PL"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Lunar</a:t>
            </a:r>
            <a:r>
              <a:rPr lang="pl-PL" sz="4000" b="1" dirty="0" smtClean="0"/>
              <a:t> </a:t>
            </a:r>
            <a:r>
              <a:rPr lang="pl-PL" sz="4000" b="1" dirty="0" err="1" smtClean="0"/>
              <a:t>graze</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 ZC 1923</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4" name="Obraz 3" descr="filipek_graze.png"/>
          <p:cNvPicPr>
            <a:picLocks noChangeAspect="1"/>
          </p:cNvPicPr>
          <p:nvPr/>
        </p:nvPicPr>
        <p:blipFill>
          <a:blip r:embed="rId2"/>
          <a:stretch>
            <a:fillRect/>
          </a:stretch>
        </p:blipFill>
        <p:spPr>
          <a:xfrm>
            <a:off x="714348" y="1010076"/>
            <a:ext cx="7716160" cy="584792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Graze</a:t>
            </a:r>
            <a:r>
              <a:rPr lang="pl-PL" sz="4000" b="1" dirty="0" smtClean="0"/>
              <a:t> of XZ 89611 – </a:t>
            </a:r>
            <a:r>
              <a:rPr lang="pl-PL" sz="4000" b="1" dirty="0" err="1" smtClean="0"/>
              <a:t>the</a:t>
            </a:r>
            <a:r>
              <a:rPr lang="pl-PL" sz="4000" b="1" dirty="0" smtClean="0"/>
              <a:t> </a:t>
            </a:r>
            <a:r>
              <a:rPr lang="pl-PL" sz="4000" b="1" dirty="0" err="1" smtClean="0"/>
              <a:t>faintest</a:t>
            </a:r>
            <a:r>
              <a:rPr lang="pl-PL" sz="4000" b="1" dirty="0" smtClean="0"/>
              <a:t> </a:t>
            </a:r>
            <a:r>
              <a:rPr lang="pl-PL" sz="4000" b="1" dirty="0" err="1" smtClean="0"/>
              <a:t>world</a:t>
            </a:r>
            <a:r>
              <a:rPr lang="pl-PL" sz="4000" b="1" dirty="0" smtClean="0"/>
              <a:t> </a:t>
            </a:r>
            <a:r>
              <a:rPr lang="pl-PL" sz="4000" b="1" dirty="0" err="1" smtClean="0"/>
              <a:t>graze</a:t>
            </a:r>
            <a:r>
              <a:rPr lang="pl-PL" sz="4000" b="1" dirty="0" smtClean="0"/>
              <a:t>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5" name="Obraz 4" descr="XZ89611_occult.png"/>
          <p:cNvPicPr>
            <a:picLocks noChangeAspect="1"/>
          </p:cNvPicPr>
          <p:nvPr/>
        </p:nvPicPr>
        <p:blipFill>
          <a:blip r:embed="rId2"/>
          <a:stretch>
            <a:fillRect/>
          </a:stretch>
        </p:blipFill>
        <p:spPr>
          <a:xfrm>
            <a:off x="214282" y="928670"/>
            <a:ext cx="8691990" cy="4315390"/>
          </a:xfrm>
          <a:prstGeom prst="rect">
            <a:avLst/>
          </a:prstGeom>
        </p:spPr>
      </p:pic>
      <p:sp>
        <p:nvSpPr>
          <p:cNvPr id="7" name="pole tekstowe 6"/>
          <p:cNvSpPr txBox="1"/>
          <p:nvPr/>
        </p:nvSpPr>
        <p:spPr>
          <a:xfrm>
            <a:off x="214282" y="5357826"/>
            <a:ext cx="4977645" cy="1754326"/>
          </a:xfrm>
          <a:prstGeom prst="rect">
            <a:avLst/>
          </a:prstGeom>
          <a:noFill/>
        </p:spPr>
        <p:txBody>
          <a:bodyPr wrap="none" rtlCol="0">
            <a:spAutoFit/>
          </a:bodyPr>
          <a:lstStyle/>
          <a:p>
            <a:r>
              <a:rPr lang="pl-PL" b="1" dirty="0" err="1" smtClean="0"/>
              <a:t>Occult’s</a:t>
            </a:r>
            <a:r>
              <a:rPr lang="pl-PL" b="1" dirty="0" smtClean="0"/>
              <a:t> </a:t>
            </a:r>
            <a:r>
              <a:rPr lang="pl-PL" b="1" dirty="0" err="1" smtClean="0"/>
              <a:t>settings</a:t>
            </a:r>
            <a:r>
              <a:rPr lang="pl-PL" b="1" dirty="0" smtClean="0"/>
              <a:t> :</a:t>
            </a:r>
          </a:p>
          <a:p>
            <a:endParaRPr lang="pl-PL" b="1" dirty="0" smtClean="0"/>
          </a:p>
          <a:p>
            <a:pPr>
              <a:buFont typeface="Arial" pitchFamily="34" charset="0"/>
              <a:buChar char="•"/>
            </a:pPr>
            <a:r>
              <a:rPr lang="pl-PL" dirty="0" smtClean="0"/>
              <a:t> set </a:t>
            </a:r>
            <a:r>
              <a:rPr lang="pl-PL" dirty="0" err="1" smtClean="0"/>
              <a:t>maximal</a:t>
            </a:r>
            <a:r>
              <a:rPr lang="pl-PL" dirty="0" smtClean="0"/>
              <a:t> </a:t>
            </a:r>
            <a:r>
              <a:rPr lang="pl-PL" dirty="0" err="1" smtClean="0"/>
              <a:t>allowed</a:t>
            </a:r>
            <a:r>
              <a:rPr lang="pl-PL" dirty="0" smtClean="0"/>
              <a:t> </a:t>
            </a:r>
            <a:r>
              <a:rPr lang="pl-PL" dirty="0" err="1" smtClean="0"/>
              <a:t>telescope</a:t>
            </a:r>
            <a:r>
              <a:rPr lang="pl-PL" dirty="0" smtClean="0"/>
              <a:t> </a:t>
            </a:r>
            <a:r>
              <a:rPr lang="pl-PL" dirty="0" err="1" smtClean="0"/>
              <a:t>diameter</a:t>
            </a:r>
            <a:r>
              <a:rPr lang="pl-PL" dirty="0" smtClean="0"/>
              <a:t> (500 cm)</a:t>
            </a:r>
          </a:p>
          <a:p>
            <a:pPr>
              <a:buFont typeface="Arial" pitchFamily="34" charset="0"/>
              <a:buChar char="•"/>
            </a:pPr>
            <a:r>
              <a:rPr lang="pl-PL" dirty="0" smtClean="0"/>
              <a:t> set </a:t>
            </a:r>
            <a:r>
              <a:rPr lang="pl-PL" dirty="0" err="1" smtClean="0"/>
              <a:t>dMag</a:t>
            </a:r>
            <a:r>
              <a:rPr lang="pl-PL" dirty="0" smtClean="0"/>
              <a:t> </a:t>
            </a:r>
            <a:r>
              <a:rPr lang="pl-PL" dirty="0" err="1" smtClean="0"/>
              <a:t>correction</a:t>
            </a:r>
            <a:r>
              <a:rPr lang="pl-PL" dirty="0" smtClean="0"/>
              <a:t> </a:t>
            </a:r>
            <a:r>
              <a:rPr lang="pl-PL" dirty="0" err="1" smtClean="0"/>
              <a:t>factor</a:t>
            </a:r>
            <a:r>
              <a:rPr lang="pl-PL" dirty="0" smtClean="0"/>
              <a:t> as „+2”</a:t>
            </a:r>
          </a:p>
          <a:p>
            <a:pPr>
              <a:buFont typeface="Arial" pitchFamily="34" charset="0"/>
              <a:buChar char="•"/>
            </a:pPr>
            <a:r>
              <a:rPr lang="pl-PL" dirty="0" smtClean="0"/>
              <a:t> set </a:t>
            </a:r>
            <a:r>
              <a:rPr lang="pl-PL" dirty="0" err="1" smtClean="0"/>
              <a:t>chosen</a:t>
            </a:r>
            <a:r>
              <a:rPr lang="pl-PL" dirty="0" smtClean="0"/>
              <a:t> </a:t>
            </a:r>
            <a:r>
              <a:rPr lang="pl-PL" dirty="0" err="1" smtClean="0"/>
              <a:t>searchin</a:t>
            </a:r>
            <a:r>
              <a:rPr lang="pl-PL" dirty="0" smtClean="0"/>
              <a:t> radius, </a:t>
            </a:r>
            <a:r>
              <a:rPr lang="pl-PL" dirty="0" err="1" smtClean="0"/>
              <a:t>e.g</a:t>
            </a:r>
            <a:r>
              <a:rPr lang="pl-PL" dirty="0" smtClean="0"/>
              <a:t>. 50 km</a:t>
            </a:r>
          </a:p>
          <a:p>
            <a:pPr>
              <a:buFont typeface="Arial" pitchFamily="34" charset="0"/>
              <a:buChar char="•"/>
            </a:pPr>
            <a:endParaRPr lang="pl-PL" dirty="0"/>
          </a:p>
        </p:txBody>
      </p:sp>
      <p:sp>
        <p:nvSpPr>
          <p:cNvPr id="8" name="pole tekstowe 7"/>
          <p:cNvSpPr txBox="1"/>
          <p:nvPr/>
        </p:nvSpPr>
        <p:spPr>
          <a:xfrm>
            <a:off x="428596" y="5214950"/>
            <a:ext cx="184731" cy="369332"/>
          </a:xfrm>
          <a:prstGeom prst="rect">
            <a:avLst/>
          </a:prstGeom>
          <a:noFill/>
        </p:spPr>
        <p:txBody>
          <a:bodyPr wrap="none" rtlCol="0">
            <a:spAutoFit/>
          </a:bodyPr>
          <a:lstStyle/>
          <a:p>
            <a:endParaRPr lang="pl-PL"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Graze</a:t>
            </a:r>
            <a:r>
              <a:rPr lang="pl-PL" sz="4000" b="1" dirty="0" smtClean="0"/>
              <a:t> of XZ 89611 – </a:t>
            </a:r>
            <a:r>
              <a:rPr lang="pl-PL" sz="4000" b="1" dirty="0" err="1" smtClean="0"/>
              <a:t>the</a:t>
            </a:r>
            <a:r>
              <a:rPr lang="pl-PL" sz="4000" b="1" dirty="0" smtClean="0"/>
              <a:t> </a:t>
            </a:r>
            <a:r>
              <a:rPr lang="pl-PL" sz="4000" b="1" dirty="0" err="1" smtClean="0"/>
              <a:t>faintest</a:t>
            </a:r>
            <a:r>
              <a:rPr lang="pl-PL" sz="4000" b="1" dirty="0" smtClean="0"/>
              <a:t> </a:t>
            </a:r>
            <a:r>
              <a:rPr lang="pl-PL" sz="4000" b="1" dirty="0" err="1" smtClean="0"/>
              <a:t>world</a:t>
            </a:r>
            <a:r>
              <a:rPr lang="pl-PL" sz="4000" b="1" dirty="0" smtClean="0"/>
              <a:t> </a:t>
            </a:r>
            <a:r>
              <a:rPr lang="pl-PL" sz="4000" b="1" dirty="0" err="1" smtClean="0"/>
              <a:t>graze</a:t>
            </a:r>
            <a:r>
              <a:rPr lang="pl-PL" sz="4000" b="1" dirty="0" smtClean="0"/>
              <a:t>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3" name="Obraz 2" descr="XZ89611_sat24.jpg"/>
          <p:cNvPicPr>
            <a:picLocks noChangeAspect="1"/>
          </p:cNvPicPr>
          <p:nvPr/>
        </p:nvPicPr>
        <p:blipFill>
          <a:blip r:embed="rId2"/>
          <a:stretch>
            <a:fillRect/>
          </a:stretch>
        </p:blipFill>
        <p:spPr>
          <a:xfrm>
            <a:off x="1214414" y="857232"/>
            <a:ext cx="6643734" cy="582259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Graze</a:t>
            </a:r>
            <a:r>
              <a:rPr lang="pl-PL" sz="4000" b="1" dirty="0" smtClean="0"/>
              <a:t> of XZ 89611 – </a:t>
            </a:r>
            <a:r>
              <a:rPr lang="pl-PL" sz="4000" b="1" dirty="0" err="1" smtClean="0"/>
              <a:t>the</a:t>
            </a:r>
            <a:r>
              <a:rPr lang="pl-PL" sz="4000" b="1" dirty="0" smtClean="0"/>
              <a:t> </a:t>
            </a:r>
            <a:r>
              <a:rPr lang="pl-PL" sz="4000" b="1" dirty="0" err="1" smtClean="0"/>
              <a:t>faintest</a:t>
            </a:r>
            <a:r>
              <a:rPr lang="pl-PL" sz="4000" b="1" dirty="0" smtClean="0"/>
              <a:t> </a:t>
            </a:r>
            <a:r>
              <a:rPr lang="pl-PL" sz="4000" b="1" dirty="0" err="1" smtClean="0"/>
              <a:t>world</a:t>
            </a:r>
            <a:r>
              <a:rPr lang="pl-PL" sz="4000" b="1" dirty="0" smtClean="0"/>
              <a:t> </a:t>
            </a:r>
            <a:r>
              <a:rPr lang="pl-PL" sz="4000" b="1" dirty="0" err="1" smtClean="0"/>
              <a:t>graze</a:t>
            </a:r>
            <a:r>
              <a:rPr lang="pl-PL" sz="4000" b="1" dirty="0" smtClean="0"/>
              <a:t>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3" name="Obraz 2" descr="XZ89611_map.jpg"/>
          <p:cNvPicPr>
            <a:picLocks noChangeAspect="1"/>
          </p:cNvPicPr>
          <p:nvPr/>
        </p:nvPicPr>
        <p:blipFill>
          <a:blip r:embed="rId2"/>
          <a:stretch>
            <a:fillRect/>
          </a:stretch>
        </p:blipFill>
        <p:spPr>
          <a:xfrm>
            <a:off x="1500166" y="785794"/>
            <a:ext cx="6061772" cy="585789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Graze</a:t>
            </a:r>
            <a:r>
              <a:rPr lang="pl-PL" sz="4000" b="1" dirty="0" smtClean="0"/>
              <a:t> of XZ 89611 – </a:t>
            </a:r>
            <a:r>
              <a:rPr lang="pl-PL" sz="4000" b="1" dirty="0" err="1" smtClean="0"/>
              <a:t>the</a:t>
            </a:r>
            <a:r>
              <a:rPr lang="pl-PL" sz="4000" b="1" dirty="0" smtClean="0"/>
              <a:t> </a:t>
            </a:r>
            <a:r>
              <a:rPr lang="pl-PL" sz="4000" b="1" dirty="0" err="1" smtClean="0"/>
              <a:t>faintest</a:t>
            </a:r>
            <a:r>
              <a:rPr lang="pl-PL" sz="4000" b="1" dirty="0" smtClean="0"/>
              <a:t> </a:t>
            </a:r>
            <a:r>
              <a:rPr lang="pl-PL" sz="4000" b="1" dirty="0" err="1" smtClean="0"/>
              <a:t>world</a:t>
            </a:r>
            <a:r>
              <a:rPr lang="pl-PL" sz="4000" b="1" dirty="0" smtClean="0"/>
              <a:t> </a:t>
            </a:r>
            <a:r>
              <a:rPr lang="pl-PL" sz="4000" b="1" dirty="0" err="1" smtClean="0"/>
              <a:t>graze</a:t>
            </a:r>
            <a:r>
              <a:rPr lang="pl-PL" sz="4000" b="1" dirty="0" smtClean="0"/>
              <a:t>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3" name="Obraz 2" descr="XZ89611_moon2.jpg"/>
          <p:cNvPicPr>
            <a:picLocks noChangeAspect="1"/>
          </p:cNvPicPr>
          <p:nvPr/>
        </p:nvPicPr>
        <p:blipFill>
          <a:blip r:embed="rId2"/>
          <a:stretch>
            <a:fillRect/>
          </a:stretch>
        </p:blipFill>
        <p:spPr>
          <a:xfrm>
            <a:off x="285720" y="857232"/>
            <a:ext cx="5116056" cy="3833820"/>
          </a:xfrm>
          <a:prstGeom prst="rect">
            <a:avLst/>
          </a:prstGeom>
        </p:spPr>
      </p:pic>
      <p:pic>
        <p:nvPicPr>
          <p:cNvPr id="4" name="Obraz 3" descr="XZ89611_observers.jpg"/>
          <p:cNvPicPr>
            <a:picLocks noChangeAspect="1"/>
          </p:cNvPicPr>
          <p:nvPr/>
        </p:nvPicPr>
        <p:blipFill>
          <a:blip r:embed="rId3"/>
          <a:stretch>
            <a:fillRect/>
          </a:stretch>
        </p:blipFill>
        <p:spPr>
          <a:xfrm>
            <a:off x="3643306" y="2714620"/>
            <a:ext cx="5235687" cy="392909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Graze</a:t>
            </a:r>
            <a:r>
              <a:rPr lang="pl-PL" sz="4000" b="1" dirty="0" smtClean="0"/>
              <a:t> of XZ 89611 – </a:t>
            </a:r>
            <a:r>
              <a:rPr lang="pl-PL" sz="4000" b="1" dirty="0" err="1" smtClean="0"/>
              <a:t>the</a:t>
            </a:r>
            <a:r>
              <a:rPr lang="pl-PL" sz="4000" b="1" dirty="0" smtClean="0"/>
              <a:t> </a:t>
            </a:r>
            <a:r>
              <a:rPr lang="pl-PL" sz="4000" b="1" dirty="0" err="1" smtClean="0"/>
              <a:t>faintest</a:t>
            </a:r>
            <a:r>
              <a:rPr lang="pl-PL" sz="4000" b="1" dirty="0" smtClean="0"/>
              <a:t> </a:t>
            </a:r>
            <a:r>
              <a:rPr lang="pl-PL" sz="4000" b="1" dirty="0" err="1" smtClean="0"/>
              <a:t>world</a:t>
            </a:r>
            <a:r>
              <a:rPr lang="pl-PL" sz="4000" b="1" dirty="0" smtClean="0"/>
              <a:t> </a:t>
            </a:r>
            <a:r>
              <a:rPr lang="pl-PL" sz="4000" b="1" dirty="0" err="1" smtClean="0"/>
              <a:t>graze</a:t>
            </a:r>
            <a:r>
              <a:rPr lang="pl-PL" sz="4000" b="1" dirty="0" smtClean="0"/>
              <a:t>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3" name="Obraz 2" descr="XZ89611_soma.png"/>
          <p:cNvPicPr>
            <a:picLocks noChangeAspect="1"/>
          </p:cNvPicPr>
          <p:nvPr/>
        </p:nvPicPr>
        <p:blipFill>
          <a:blip r:embed="rId2"/>
          <a:stretch>
            <a:fillRect/>
          </a:stretch>
        </p:blipFill>
        <p:spPr>
          <a:xfrm>
            <a:off x="357158" y="881986"/>
            <a:ext cx="8377565" cy="597601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2844" y="214290"/>
            <a:ext cx="8786874" cy="642942"/>
          </a:xfrm>
        </p:spPr>
        <p:txBody>
          <a:bodyPr>
            <a:noAutofit/>
          </a:bodyPr>
          <a:lstStyle/>
          <a:p>
            <a:pPr algn="ctr">
              <a:buNone/>
            </a:pPr>
            <a:r>
              <a:rPr lang="pl-PL" b="1" dirty="0" err="1" smtClean="0">
                <a:solidFill>
                  <a:srgbClr val="00B050"/>
                </a:solidFill>
              </a:rPr>
              <a:t>Solar</a:t>
            </a:r>
            <a:r>
              <a:rPr lang="pl-PL" b="1" dirty="0" smtClean="0">
                <a:solidFill>
                  <a:srgbClr val="00B050"/>
                </a:solidFill>
              </a:rPr>
              <a:t> </a:t>
            </a:r>
            <a:r>
              <a:rPr lang="pl-PL" b="1" dirty="0" err="1" smtClean="0">
                <a:solidFill>
                  <a:srgbClr val="00B050"/>
                </a:solidFill>
              </a:rPr>
              <a:t>Eclipse</a:t>
            </a:r>
            <a:r>
              <a:rPr lang="pl-PL" b="1" dirty="0" smtClean="0">
                <a:solidFill>
                  <a:srgbClr val="00B050"/>
                </a:solidFill>
              </a:rPr>
              <a:t> </a:t>
            </a:r>
            <a:r>
              <a:rPr lang="pl-PL" b="1" dirty="0" err="1" smtClean="0">
                <a:solidFill>
                  <a:srgbClr val="00B050"/>
                </a:solidFill>
              </a:rPr>
              <a:t>Conference</a:t>
            </a:r>
            <a:r>
              <a:rPr lang="pl-PL" b="1" dirty="0" smtClean="0">
                <a:solidFill>
                  <a:srgbClr val="00B050"/>
                </a:solidFill>
              </a:rPr>
              <a:t> , SEC 2018</a:t>
            </a:r>
          </a:p>
        </p:txBody>
      </p:sp>
      <p:pic>
        <p:nvPicPr>
          <p:cNvPr id="4" name="Obraz 3" descr="SEC_zawilski.jpg"/>
          <p:cNvPicPr>
            <a:picLocks noChangeAspect="1"/>
          </p:cNvPicPr>
          <p:nvPr/>
        </p:nvPicPr>
        <p:blipFill>
          <a:blip r:embed="rId2"/>
          <a:stretch>
            <a:fillRect/>
          </a:stretch>
        </p:blipFill>
        <p:spPr>
          <a:xfrm>
            <a:off x="928662" y="857232"/>
            <a:ext cx="7429520" cy="4953014"/>
          </a:xfrm>
          <a:prstGeom prst="rect">
            <a:avLst/>
          </a:prstGeom>
        </p:spPr>
      </p:pic>
      <p:sp>
        <p:nvSpPr>
          <p:cNvPr id="5" name="pole tekstowe 4"/>
          <p:cNvSpPr txBox="1"/>
          <p:nvPr/>
        </p:nvSpPr>
        <p:spPr>
          <a:xfrm>
            <a:off x="1071538" y="5929330"/>
            <a:ext cx="7076233" cy="646331"/>
          </a:xfrm>
          <a:prstGeom prst="rect">
            <a:avLst/>
          </a:prstGeom>
          <a:noFill/>
        </p:spPr>
        <p:txBody>
          <a:bodyPr wrap="none" rtlCol="0">
            <a:spAutoFit/>
          </a:bodyPr>
          <a:lstStyle/>
          <a:p>
            <a:pPr algn="ctr"/>
            <a:r>
              <a:rPr lang="pl-PL" b="1" dirty="0" smtClean="0"/>
              <a:t>M. Zawilski - </a:t>
            </a:r>
            <a:r>
              <a:rPr lang="pl-PL" dirty="0" smtClean="0">
                <a:solidFill>
                  <a:srgbClr val="0070C0"/>
                </a:solidFill>
              </a:rPr>
              <a:t>„</a:t>
            </a:r>
            <a:r>
              <a:rPr lang="pl-PL" b="1" dirty="0" err="1" smtClean="0">
                <a:solidFill>
                  <a:srgbClr val="0070C0"/>
                </a:solidFill>
              </a:rPr>
              <a:t>The</a:t>
            </a:r>
            <a:r>
              <a:rPr lang="pl-PL" b="1" dirty="0" smtClean="0">
                <a:solidFill>
                  <a:srgbClr val="0070C0"/>
                </a:solidFill>
              </a:rPr>
              <a:t> </a:t>
            </a:r>
            <a:r>
              <a:rPr lang="pl-PL" b="1" dirty="0" err="1" smtClean="0">
                <a:solidFill>
                  <a:srgbClr val="0070C0"/>
                </a:solidFill>
              </a:rPr>
              <a:t>catalog</a:t>
            </a:r>
            <a:r>
              <a:rPr lang="pl-PL" b="1" dirty="0" smtClean="0">
                <a:solidFill>
                  <a:srgbClr val="0070C0"/>
                </a:solidFill>
              </a:rPr>
              <a:t> of </a:t>
            </a:r>
            <a:r>
              <a:rPr lang="pl-PL" b="1" dirty="0" err="1" smtClean="0">
                <a:solidFill>
                  <a:srgbClr val="0070C0"/>
                </a:solidFill>
              </a:rPr>
              <a:t>the</a:t>
            </a:r>
            <a:r>
              <a:rPr lang="pl-PL" b="1" dirty="0" smtClean="0">
                <a:solidFill>
                  <a:srgbClr val="0070C0"/>
                </a:solidFill>
              </a:rPr>
              <a:t> </a:t>
            </a:r>
            <a:r>
              <a:rPr lang="pl-PL" b="1" dirty="0" err="1" smtClean="0">
                <a:solidFill>
                  <a:srgbClr val="0070C0"/>
                </a:solidFill>
              </a:rPr>
              <a:t>historical</a:t>
            </a:r>
            <a:r>
              <a:rPr lang="pl-PL" b="1" dirty="0" smtClean="0">
                <a:solidFill>
                  <a:srgbClr val="0070C0"/>
                </a:solidFill>
              </a:rPr>
              <a:t> </a:t>
            </a:r>
            <a:r>
              <a:rPr lang="pl-PL" b="1" dirty="0" err="1" smtClean="0">
                <a:solidFill>
                  <a:srgbClr val="0070C0"/>
                </a:solidFill>
              </a:rPr>
              <a:t>observations</a:t>
            </a:r>
            <a:r>
              <a:rPr lang="pl-PL" b="1" dirty="0" smtClean="0">
                <a:solidFill>
                  <a:srgbClr val="0070C0"/>
                </a:solidFill>
              </a:rPr>
              <a:t> of </a:t>
            </a:r>
            <a:r>
              <a:rPr lang="pl-PL" b="1" dirty="0" err="1" smtClean="0">
                <a:solidFill>
                  <a:srgbClr val="0070C0"/>
                </a:solidFill>
              </a:rPr>
              <a:t>solar</a:t>
            </a:r>
            <a:r>
              <a:rPr lang="pl-PL" b="1" dirty="0" smtClean="0">
                <a:solidFill>
                  <a:srgbClr val="0070C0"/>
                </a:solidFill>
              </a:rPr>
              <a:t> </a:t>
            </a:r>
            <a:r>
              <a:rPr lang="pl-PL" b="1" dirty="0" err="1" smtClean="0">
                <a:solidFill>
                  <a:srgbClr val="0070C0"/>
                </a:solidFill>
              </a:rPr>
              <a:t>eclipses</a:t>
            </a:r>
            <a:r>
              <a:rPr lang="pl-PL" b="1" dirty="0" smtClean="0">
                <a:solidFill>
                  <a:srgbClr val="0070C0"/>
                </a:solidFill>
              </a:rPr>
              <a:t> </a:t>
            </a:r>
            <a:br>
              <a:rPr lang="pl-PL" b="1" dirty="0" smtClean="0">
                <a:solidFill>
                  <a:srgbClr val="0070C0"/>
                </a:solidFill>
              </a:rPr>
            </a:br>
            <a:r>
              <a:rPr lang="pl-PL" b="1" dirty="0" smtClean="0">
                <a:solidFill>
                  <a:srgbClr val="0070C0"/>
                </a:solidFill>
              </a:rPr>
              <a:t>for Europe and </a:t>
            </a:r>
            <a:r>
              <a:rPr lang="pl-PL" b="1" dirty="0" err="1" smtClean="0">
                <a:solidFill>
                  <a:srgbClr val="0070C0"/>
                </a:solidFill>
              </a:rPr>
              <a:t>the</a:t>
            </a:r>
            <a:r>
              <a:rPr lang="pl-PL" b="1" dirty="0" smtClean="0">
                <a:solidFill>
                  <a:srgbClr val="0070C0"/>
                </a:solidFill>
              </a:rPr>
              <a:t> Near East</a:t>
            </a:r>
            <a:endParaRPr lang="pl-PL"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85728"/>
            <a:ext cx="9144000" cy="1500198"/>
          </a:xfrm>
        </p:spPr>
        <p:txBody>
          <a:bodyPr>
            <a:normAutofit fontScale="90000"/>
          </a:bodyPr>
          <a:lstStyle/>
          <a:p>
            <a:r>
              <a:rPr lang="pl-PL" sz="4000" b="1" dirty="0" err="1" smtClean="0"/>
              <a:t>Grazes</a:t>
            </a:r>
            <a:r>
              <a:rPr lang="pl-PL" sz="4000" b="1" dirty="0" smtClean="0"/>
              <a:t> of XZ 89611 &amp; XZ 89957 </a:t>
            </a:r>
            <a:r>
              <a:rPr lang="pl-PL" sz="4000" b="1" dirty="0" err="1" smtClean="0"/>
              <a:t>results</a:t>
            </a:r>
            <a:r>
              <a:rPr lang="pl-PL" sz="4000" b="1" dirty="0" smtClean="0"/>
              <a:t/>
            </a:r>
            <a:br>
              <a:rPr lang="pl-PL" sz="4000" b="1" dirty="0" smtClean="0"/>
            </a:br>
            <a:r>
              <a:rPr lang="pl-PL" dirty="0" smtClean="0"/>
              <a:t/>
            </a:r>
            <a:br>
              <a:rPr lang="pl-PL" dirty="0" smtClean="0"/>
            </a:br>
            <a:endParaRPr lang="pl-PL" dirty="0"/>
          </a:p>
        </p:txBody>
      </p:sp>
      <p:pic>
        <p:nvPicPr>
          <p:cNvPr id="4" name="Obraz 3" descr="XZ89611_results.jpg"/>
          <p:cNvPicPr>
            <a:picLocks noChangeAspect="1"/>
          </p:cNvPicPr>
          <p:nvPr/>
        </p:nvPicPr>
        <p:blipFill>
          <a:blip r:embed="rId2"/>
          <a:stretch>
            <a:fillRect/>
          </a:stretch>
        </p:blipFill>
        <p:spPr>
          <a:xfrm>
            <a:off x="214282" y="785794"/>
            <a:ext cx="8715404" cy="2926384"/>
          </a:xfrm>
          <a:prstGeom prst="rect">
            <a:avLst/>
          </a:prstGeom>
        </p:spPr>
      </p:pic>
      <p:pic>
        <p:nvPicPr>
          <p:cNvPr id="5" name="Obraz 4" descr="XZ89957_results3.png"/>
          <p:cNvPicPr>
            <a:picLocks noChangeAspect="1"/>
          </p:cNvPicPr>
          <p:nvPr/>
        </p:nvPicPr>
        <p:blipFill>
          <a:blip r:embed="rId3"/>
          <a:stretch>
            <a:fillRect/>
          </a:stretch>
        </p:blipFill>
        <p:spPr>
          <a:xfrm>
            <a:off x="214282" y="3857628"/>
            <a:ext cx="8715436" cy="285752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Graze</a:t>
            </a:r>
            <a:r>
              <a:rPr lang="pl-PL" sz="4000" b="1" dirty="0" smtClean="0"/>
              <a:t> of XZ 89611 – </a:t>
            </a:r>
            <a:r>
              <a:rPr lang="pl-PL" sz="4000" b="1" dirty="0" err="1" smtClean="0"/>
              <a:t>the</a:t>
            </a:r>
            <a:r>
              <a:rPr lang="pl-PL" sz="4000" b="1" dirty="0" smtClean="0"/>
              <a:t> </a:t>
            </a:r>
            <a:r>
              <a:rPr lang="pl-PL" sz="4000" b="1" dirty="0" err="1" smtClean="0"/>
              <a:t>faintest</a:t>
            </a:r>
            <a:r>
              <a:rPr lang="pl-PL" sz="4000" b="1" dirty="0" smtClean="0"/>
              <a:t> </a:t>
            </a:r>
            <a:r>
              <a:rPr lang="pl-PL" sz="4000" b="1" dirty="0" err="1" smtClean="0"/>
              <a:t>world</a:t>
            </a:r>
            <a:r>
              <a:rPr lang="pl-PL" sz="4000" b="1" dirty="0" smtClean="0"/>
              <a:t> </a:t>
            </a:r>
            <a:r>
              <a:rPr lang="pl-PL" sz="4000" b="1" dirty="0" err="1" smtClean="0"/>
              <a:t>graze</a:t>
            </a:r>
            <a:r>
              <a:rPr lang="pl-PL" sz="4000" b="1" dirty="0" smtClean="0"/>
              <a:t>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4" name="Obraz 3" descr="XZ89611_catalogs.png"/>
          <p:cNvPicPr>
            <a:picLocks noChangeAspect="1"/>
          </p:cNvPicPr>
          <p:nvPr/>
        </p:nvPicPr>
        <p:blipFill>
          <a:blip r:embed="rId2"/>
          <a:stretch>
            <a:fillRect/>
          </a:stretch>
        </p:blipFill>
        <p:spPr>
          <a:xfrm>
            <a:off x="285720" y="928670"/>
            <a:ext cx="6610085" cy="5272785"/>
          </a:xfrm>
          <a:prstGeom prst="rect">
            <a:avLst/>
          </a:prstGeom>
        </p:spPr>
      </p:pic>
      <p:sp>
        <p:nvSpPr>
          <p:cNvPr id="5" name="pole tekstowe 4"/>
          <p:cNvSpPr txBox="1"/>
          <p:nvPr/>
        </p:nvSpPr>
        <p:spPr>
          <a:xfrm rot="2134812">
            <a:off x="7034980" y="5201991"/>
            <a:ext cx="2000264" cy="1015663"/>
          </a:xfrm>
          <a:prstGeom prst="rect">
            <a:avLst/>
          </a:prstGeom>
          <a:noFill/>
        </p:spPr>
        <p:txBody>
          <a:bodyPr wrap="square" rtlCol="0">
            <a:spAutoFit/>
          </a:bodyPr>
          <a:lstStyle/>
          <a:p>
            <a:pPr algn="ctr"/>
            <a:r>
              <a:rPr lang="pl-PL" sz="2000" dirty="0" smtClean="0">
                <a:solidFill>
                  <a:srgbClr val="FF0000"/>
                </a:solidFill>
              </a:rPr>
              <a:t>Was </a:t>
            </a:r>
            <a:r>
              <a:rPr lang="pl-PL" sz="2000" dirty="0" err="1" smtClean="0">
                <a:solidFill>
                  <a:srgbClr val="FF0000"/>
                </a:solidFill>
              </a:rPr>
              <a:t>it</a:t>
            </a:r>
            <a:r>
              <a:rPr lang="pl-PL" sz="2000" dirty="0" smtClean="0">
                <a:solidFill>
                  <a:srgbClr val="FF0000"/>
                </a:solidFill>
              </a:rPr>
              <a:t> a </a:t>
            </a:r>
            <a:br>
              <a:rPr lang="pl-PL" sz="2000" dirty="0" smtClean="0">
                <a:solidFill>
                  <a:srgbClr val="FF0000"/>
                </a:solidFill>
              </a:rPr>
            </a:br>
            <a:r>
              <a:rPr lang="pl-PL" sz="2000" b="1" dirty="0" smtClean="0">
                <a:solidFill>
                  <a:srgbClr val="FF0000"/>
                </a:solidFill>
              </a:rPr>
              <a:t>WORLD RECORD </a:t>
            </a:r>
            <a:r>
              <a:rPr lang="pl-PL" sz="2000" dirty="0" smtClean="0">
                <a:solidFill>
                  <a:srgbClr val="FF0000"/>
                </a:solidFill>
              </a:rPr>
              <a:t/>
            </a:r>
            <a:br>
              <a:rPr lang="pl-PL" sz="2000" dirty="0" smtClean="0">
                <a:solidFill>
                  <a:srgbClr val="FF0000"/>
                </a:solidFill>
              </a:rPr>
            </a:br>
            <a:r>
              <a:rPr lang="pl-PL" sz="2000" dirty="0" err="1" smtClean="0">
                <a:solidFill>
                  <a:srgbClr val="FF0000"/>
                </a:solidFill>
              </a:rPr>
              <a:t>or</a:t>
            </a:r>
            <a:r>
              <a:rPr lang="pl-PL" sz="2000" dirty="0" smtClean="0">
                <a:solidFill>
                  <a:srgbClr val="FF0000"/>
                </a:solidFill>
              </a:rPr>
              <a:t> not ?</a:t>
            </a:r>
            <a:endParaRPr lang="pl-PL" sz="2000" dirty="0">
              <a:solidFill>
                <a:srgbClr val="FF0000"/>
              </a:solidFill>
            </a:endParaRPr>
          </a:p>
        </p:txBody>
      </p:sp>
      <p:sp>
        <p:nvSpPr>
          <p:cNvPr id="11" name="Prostokąt zaokrąglony 10"/>
          <p:cNvSpPr/>
          <p:nvPr/>
        </p:nvSpPr>
        <p:spPr>
          <a:xfrm>
            <a:off x="5286380" y="1142984"/>
            <a:ext cx="785818" cy="50006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p:cNvSpPr txBox="1"/>
          <p:nvPr/>
        </p:nvSpPr>
        <p:spPr>
          <a:xfrm>
            <a:off x="1825906" y="6286520"/>
            <a:ext cx="7318094" cy="369332"/>
          </a:xfrm>
          <a:prstGeom prst="rect">
            <a:avLst/>
          </a:prstGeom>
          <a:noFill/>
        </p:spPr>
        <p:txBody>
          <a:bodyPr wrap="none" rtlCol="0">
            <a:spAutoFit/>
          </a:bodyPr>
          <a:lstStyle/>
          <a:p>
            <a:r>
              <a:rPr lang="pl-PL" dirty="0" smtClean="0">
                <a:hlinkClick r:id="rId3"/>
              </a:rPr>
              <a:t>http://www.sopiz.ptma.pl/rekordowe-zakrycia-brzegowe-11-kwietnia-2019/</a:t>
            </a:r>
            <a:endParaRPr lang="pl-PL" dirty="0"/>
          </a:p>
        </p:txBody>
      </p:sp>
      <p:sp>
        <p:nvSpPr>
          <p:cNvPr id="13" name="pole tekstowe 12"/>
          <p:cNvSpPr txBox="1"/>
          <p:nvPr/>
        </p:nvSpPr>
        <p:spPr>
          <a:xfrm>
            <a:off x="214282" y="6286520"/>
            <a:ext cx="1713033" cy="369332"/>
          </a:xfrm>
          <a:prstGeom prst="rect">
            <a:avLst/>
          </a:prstGeom>
          <a:noFill/>
        </p:spPr>
        <p:txBody>
          <a:bodyPr wrap="none" rtlCol="0">
            <a:spAutoFit/>
          </a:bodyPr>
          <a:lstStyle/>
          <a:p>
            <a:r>
              <a:rPr lang="pl-PL" b="1" dirty="0" err="1" smtClean="0"/>
              <a:t>Full</a:t>
            </a:r>
            <a:r>
              <a:rPr lang="pl-PL" b="1" dirty="0" smtClean="0"/>
              <a:t> </a:t>
            </a:r>
            <a:r>
              <a:rPr lang="pl-PL" b="1" dirty="0" err="1" smtClean="0"/>
              <a:t>description</a:t>
            </a:r>
            <a:r>
              <a:rPr lang="pl-PL" b="1" dirty="0" smtClean="0"/>
              <a:t>:</a:t>
            </a:r>
            <a:endParaRPr lang="pl-PL" b="1" dirty="0"/>
          </a:p>
        </p:txBody>
      </p:sp>
      <p:sp>
        <p:nvSpPr>
          <p:cNvPr id="14" name="pole tekstowe 13"/>
          <p:cNvSpPr txBox="1"/>
          <p:nvPr/>
        </p:nvSpPr>
        <p:spPr>
          <a:xfrm>
            <a:off x="7000892" y="1285860"/>
            <a:ext cx="2143108" cy="3693319"/>
          </a:xfrm>
          <a:prstGeom prst="rect">
            <a:avLst/>
          </a:prstGeom>
          <a:noFill/>
        </p:spPr>
        <p:txBody>
          <a:bodyPr wrap="square" rtlCol="0">
            <a:spAutoFit/>
          </a:bodyPr>
          <a:lstStyle/>
          <a:p>
            <a:pPr algn="ctr"/>
            <a:r>
              <a:rPr lang="en-US" dirty="0" smtClean="0"/>
              <a:t>According to knowledge I have</a:t>
            </a:r>
            <a:r>
              <a:rPr lang="pl-PL" dirty="0" smtClean="0"/>
              <a:t>, </a:t>
            </a:r>
            <a:r>
              <a:rPr lang="en-US" dirty="0" smtClean="0"/>
              <a:t>both events can be treat </a:t>
            </a:r>
            <a:r>
              <a:rPr lang="en-US" b="1" dirty="0" err="1" smtClean="0"/>
              <a:t>unoficially</a:t>
            </a:r>
            <a:r>
              <a:rPr lang="en-US" dirty="0" smtClean="0"/>
              <a:t> as new "world record" of the faintest lunar grazing occultation.</a:t>
            </a:r>
            <a:r>
              <a:rPr lang="pl-PL" dirty="0" smtClean="0"/>
              <a:t> </a:t>
            </a:r>
            <a:br>
              <a:rPr lang="pl-PL" dirty="0" smtClean="0"/>
            </a:br>
            <a:r>
              <a:rPr lang="pl-PL" dirty="0" smtClean="0"/>
              <a:t/>
            </a:r>
            <a:br>
              <a:rPr lang="pl-PL" dirty="0" smtClean="0"/>
            </a:br>
            <a:r>
              <a:rPr lang="pl-PL" b="1" dirty="0" smtClean="0">
                <a:solidFill>
                  <a:srgbClr val="00B050"/>
                </a:solidFill>
              </a:rPr>
              <a:t>PREVIOUSLY:</a:t>
            </a:r>
            <a:r>
              <a:rPr lang="pl-PL" dirty="0" smtClean="0"/>
              <a:t/>
            </a:r>
            <a:br>
              <a:rPr lang="pl-PL" dirty="0" smtClean="0"/>
            </a:br>
            <a:r>
              <a:rPr lang="en-US" dirty="0" smtClean="0"/>
              <a:t>XZ 75176 </a:t>
            </a:r>
            <a:r>
              <a:rPr lang="pl-PL" dirty="0" smtClean="0"/>
              <a:t/>
            </a:r>
            <a:br>
              <a:rPr lang="pl-PL" dirty="0" smtClean="0"/>
            </a:br>
            <a:r>
              <a:rPr lang="en-US" dirty="0" smtClean="0"/>
              <a:t>(10.81 </a:t>
            </a:r>
            <a:r>
              <a:rPr lang="en-US" dirty="0" err="1" smtClean="0"/>
              <a:t>mag</a:t>
            </a:r>
            <a:r>
              <a:rPr lang="en-US" dirty="0" smtClean="0"/>
              <a:t>) </a:t>
            </a:r>
            <a:r>
              <a:rPr lang="pl-PL" dirty="0" smtClean="0"/>
              <a:t/>
            </a:r>
            <a:br>
              <a:rPr lang="pl-PL" dirty="0" smtClean="0"/>
            </a:br>
            <a:r>
              <a:rPr lang="en-US" dirty="0" smtClean="0"/>
              <a:t>on 16 VIII 2009 </a:t>
            </a:r>
            <a:r>
              <a:rPr lang="pl-PL" dirty="0" smtClean="0"/>
              <a:t/>
            </a:r>
            <a:br>
              <a:rPr lang="pl-PL" dirty="0" smtClean="0"/>
            </a:br>
            <a:r>
              <a:rPr lang="en-US" dirty="0" smtClean="0"/>
              <a:t>by Jan </a:t>
            </a:r>
            <a:r>
              <a:rPr lang="en-US" dirty="0" err="1" smtClean="0"/>
              <a:t>Manek</a:t>
            </a:r>
            <a:endParaRPr lang="pl-PL"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857232"/>
            <a:ext cx="9144000" cy="928694"/>
          </a:xfrm>
        </p:spPr>
        <p:txBody>
          <a:bodyPr>
            <a:normAutofit fontScale="90000"/>
          </a:bodyPr>
          <a:lstStyle/>
          <a:p>
            <a:r>
              <a:rPr lang="pl-PL" sz="4000" b="1" dirty="0" err="1" smtClean="0"/>
              <a:t>Grazing</a:t>
            </a:r>
            <a:r>
              <a:rPr lang="pl-PL" sz="4000" b="1" dirty="0" smtClean="0"/>
              <a:t> </a:t>
            </a:r>
            <a:r>
              <a:rPr lang="pl-PL" sz="4000" b="1" dirty="0" err="1" smtClean="0"/>
              <a:t>occultation</a:t>
            </a:r>
            <a:r>
              <a:rPr lang="pl-PL" sz="4000" b="1" dirty="0" smtClean="0"/>
              <a:t> of XZ 89957 – 11.1 mag</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9" name="Obraz 8" descr="XZ89957_screen.jpg"/>
          <p:cNvPicPr>
            <a:picLocks noChangeAspect="1"/>
          </p:cNvPicPr>
          <p:nvPr/>
        </p:nvPicPr>
        <p:blipFill>
          <a:blip r:embed="rId2"/>
          <a:stretch>
            <a:fillRect/>
          </a:stretch>
        </p:blipFill>
        <p:spPr>
          <a:xfrm>
            <a:off x="428596" y="928670"/>
            <a:ext cx="8302460" cy="5467763"/>
          </a:xfrm>
          <a:prstGeom prst="rect">
            <a:avLst/>
          </a:prstGeom>
        </p:spPr>
      </p:pic>
      <p:sp>
        <p:nvSpPr>
          <p:cNvPr id="15" name="Strzałka w prawo 14"/>
          <p:cNvSpPr/>
          <p:nvPr/>
        </p:nvSpPr>
        <p:spPr>
          <a:xfrm>
            <a:off x="2714612" y="2857496"/>
            <a:ext cx="2071702" cy="428628"/>
          </a:xfrm>
          <a:prstGeom prst="righ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observations</a:t>
            </a:r>
            <a:r>
              <a:rPr lang="pl-PL" sz="4000" b="1" dirty="0" smtClean="0"/>
              <a:t> 2018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5" name="Obraz 4" descr="asteroidal_2018.png"/>
          <p:cNvPicPr>
            <a:picLocks noChangeAspect="1"/>
          </p:cNvPicPr>
          <p:nvPr/>
        </p:nvPicPr>
        <p:blipFill>
          <a:blip r:embed="rId2"/>
          <a:stretch>
            <a:fillRect/>
          </a:stretch>
        </p:blipFill>
        <p:spPr>
          <a:xfrm>
            <a:off x="214282" y="1571612"/>
            <a:ext cx="8715404" cy="4882376"/>
          </a:xfrm>
          <a:prstGeom prst="rect">
            <a:avLst/>
          </a:prstGeom>
        </p:spPr>
      </p:pic>
      <p:sp>
        <p:nvSpPr>
          <p:cNvPr id="7" name="pole tekstowe 6"/>
          <p:cNvSpPr txBox="1"/>
          <p:nvPr/>
        </p:nvSpPr>
        <p:spPr>
          <a:xfrm>
            <a:off x="2000232" y="928670"/>
            <a:ext cx="5008743" cy="369332"/>
          </a:xfrm>
          <a:prstGeom prst="rect">
            <a:avLst/>
          </a:prstGeom>
          <a:noFill/>
        </p:spPr>
        <p:txBody>
          <a:bodyPr wrap="none" rtlCol="0">
            <a:spAutoFit/>
          </a:bodyPr>
          <a:lstStyle/>
          <a:p>
            <a:r>
              <a:rPr lang="pl-PL" dirty="0" smtClean="0">
                <a:solidFill>
                  <a:srgbClr val="FF0000"/>
                </a:solidFill>
              </a:rPr>
              <a:t>… </a:t>
            </a:r>
            <a:r>
              <a:rPr lang="pl-PL" dirty="0" err="1" smtClean="0">
                <a:solidFill>
                  <a:srgbClr val="FF0000"/>
                </a:solidFill>
              </a:rPr>
              <a:t>since</a:t>
            </a:r>
            <a:r>
              <a:rPr lang="pl-PL" dirty="0" smtClean="0">
                <a:solidFill>
                  <a:srgbClr val="FF0000"/>
                </a:solidFill>
              </a:rPr>
              <a:t> </a:t>
            </a:r>
            <a:r>
              <a:rPr lang="pl-PL" dirty="0" err="1" smtClean="0">
                <a:solidFill>
                  <a:srgbClr val="FF0000"/>
                </a:solidFill>
              </a:rPr>
              <a:t>last</a:t>
            </a:r>
            <a:r>
              <a:rPr lang="pl-PL" dirty="0" smtClean="0">
                <a:solidFill>
                  <a:srgbClr val="FF0000"/>
                </a:solidFill>
              </a:rPr>
              <a:t> </a:t>
            </a:r>
            <a:r>
              <a:rPr lang="pl-PL" dirty="0" err="1" smtClean="0">
                <a:solidFill>
                  <a:srgbClr val="FF0000"/>
                </a:solidFill>
              </a:rPr>
              <a:t>SOPiZ</a:t>
            </a:r>
            <a:r>
              <a:rPr lang="pl-PL" dirty="0" smtClean="0">
                <a:solidFill>
                  <a:srgbClr val="FF0000"/>
                </a:solidFill>
              </a:rPr>
              <a:t> </a:t>
            </a:r>
            <a:r>
              <a:rPr lang="pl-PL" dirty="0" err="1" smtClean="0">
                <a:solidFill>
                  <a:srgbClr val="FF0000"/>
                </a:solidFill>
              </a:rPr>
              <a:t>Conference</a:t>
            </a:r>
            <a:r>
              <a:rPr lang="pl-PL" dirty="0" smtClean="0">
                <a:solidFill>
                  <a:srgbClr val="FF0000"/>
                </a:solidFill>
              </a:rPr>
              <a:t> on May 27-26, 2018. </a:t>
            </a:r>
            <a:endParaRPr lang="pl-PL" dirty="0">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(476) </a:t>
            </a:r>
            <a:r>
              <a:rPr lang="pl-PL" sz="4000" b="1" dirty="0" err="1" smtClean="0"/>
              <a:t>Hedwig</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sp>
        <p:nvSpPr>
          <p:cNvPr id="4" name="pole tekstowe 3"/>
          <p:cNvSpPr txBox="1"/>
          <p:nvPr/>
        </p:nvSpPr>
        <p:spPr>
          <a:xfrm>
            <a:off x="214282" y="714356"/>
            <a:ext cx="8358246" cy="4801314"/>
          </a:xfrm>
          <a:prstGeom prst="rect">
            <a:avLst/>
          </a:prstGeom>
          <a:noFill/>
        </p:spPr>
        <p:txBody>
          <a:bodyPr wrap="square" rtlCol="0">
            <a:spAutoFit/>
          </a:bodyPr>
          <a:lstStyle/>
          <a:p>
            <a:pPr algn="ctr"/>
            <a:r>
              <a:rPr lang="en-GB" sz="2000" b="1" dirty="0" smtClean="0">
                <a:solidFill>
                  <a:srgbClr val="FF0000"/>
                </a:solidFill>
              </a:rPr>
              <a:t>(476) Hedwig occults </a:t>
            </a:r>
            <a:r>
              <a:rPr lang="en-US" sz="2000" b="1" dirty="0" smtClean="0">
                <a:solidFill>
                  <a:srgbClr val="FF0000"/>
                </a:solidFill>
              </a:rPr>
              <a:t>TYC 1769-01181-1:  new double star detection</a:t>
            </a:r>
            <a:endParaRPr lang="pl-PL" sz="2000" b="1" dirty="0" smtClean="0">
              <a:solidFill>
                <a:srgbClr val="FF0000"/>
              </a:solidFill>
            </a:endParaRPr>
          </a:p>
          <a:p>
            <a:pPr algn="ctr"/>
            <a:endParaRPr lang="pl-PL" sz="2000" dirty="0" smtClean="0"/>
          </a:p>
          <a:p>
            <a:pPr algn="ctr"/>
            <a:r>
              <a:rPr lang="en-US" sz="2000" dirty="0" smtClean="0"/>
              <a:t>	The occultation of TYC 1769-01181-1, 11.9 </a:t>
            </a:r>
            <a:r>
              <a:rPr lang="en-US" sz="2000" dirty="0" err="1" smtClean="0"/>
              <a:t>mag</a:t>
            </a:r>
            <a:r>
              <a:rPr lang="en-US" sz="2000" dirty="0" smtClean="0"/>
              <a:t> star, </a:t>
            </a:r>
            <a:r>
              <a:rPr lang="pl-PL" sz="2000" dirty="0" smtClean="0"/>
              <a:t/>
            </a:r>
            <a:br>
              <a:rPr lang="pl-PL" sz="2000" dirty="0" smtClean="0"/>
            </a:br>
            <a:r>
              <a:rPr lang="en-US" sz="2000" dirty="0" smtClean="0"/>
              <a:t>by the (476) Hedwig is the first case of discovery of the double star</a:t>
            </a:r>
            <a:r>
              <a:rPr lang="pl-PL" sz="2000" dirty="0" smtClean="0"/>
              <a:t/>
            </a:r>
            <a:br>
              <a:rPr lang="pl-PL" sz="2000" dirty="0" smtClean="0"/>
            </a:br>
            <a:r>
              <a:rPr lang="en-US" sz="2000" dirty="0" smtClean="0"/>
              <a:t> by the Polish observer, </a:t>
            </a:r>
            <a:r>
              <a:rPr lang="en-US" sz="2000" b="1" dirty="0" err="1" smtClean="0"/>
              <a:t>Maciej</a:t>
            </a:r>
            <a:r>
              <a:rPr lang="en-US" sz="2000" b="1" dirty="0" smtClean="0"/>
              <a:t> </a:t>
            </a:r>
            <a:r>
              <a:rPr lang="en-US" sz="2000" b="1" dirty="0" err="1" smtClean="0"/>
              <a:t>Jarmoc</a:t>
            </a:r>
            <a:r>
              <a:rPr lang="en-US" sz="2000" dirty="0" smtClean="0"/>
              <a:t>, by using an occultation-method. </a:t>
            </a:r>
            <a:endParaRPr lang="pl-PL" sz="2000" dirty="0" smtClean="0"/>
          </a:p>
          <a:p>
            <a:pPr algn="ctr"/>
            <a:endParaRPr lang="pl-PL" sz="2000" dirty="0" smtClean="0"/>
          </a:p>
          <a:p>
            <a:r>
              <a:rPr lang="pl-PL" sz="2000" dirty="0" smtClean="0"/>
              <a:t> </a:t>
            </a:r>
            <a:r>
              <a:rPr lang="en-US" sz="2000" dirty="0" smtClean="0"/>
              <a:t>At the same time, observers from </a:t>
            </a:r>
            <a:r>
              <a:rPr lang="pl-PL" sz="2000" dirty="0" smtClean="0"/>
              <a:t/>
            </a:r>
            <a:br>
              <a:rPr lang="pl-PL" sz="2000" dirty="0" smtClean="0"/>
            </a:br>
            <a:r>
              <a:rPr lang="pl-PL" sz="2000" dirty="0" smtClean="0"/>
              <a:t> - </a:t>
            </a:r>
            <a:r>
              <a:rPr lang="en-US" sz="2000" dirty="0" smtClean="0"/>
              <a:t>Slovak Republic (</a:t>
            </a:r>
            <a:r>
              <a:rPr lang="en-US" sz="2000" b="1" dirty="0" smtClean="0"/>
              <a:t>Peter </a:t>
            </a:r>
            <a:r>
              <a:rPr lang="en-US" sz="2000" b="1" dirty="0" err="1" smtClean="0"/>
              <a:t>Delincak</a:t>
            </a:r>
            <a:r>
              <a:rPr lang="en-US" sz="2000" b="1" dirty="0" smtClean="0"/>
              <a:t> </a:t>
            </a:r>
            <a:r>
              <a:rPr lang="en-US" sz="2000" dirty="0" smtClean="0"/>
              <a:t>- only one component occulted)</a:t>
            </a:r>
            <a:r>
              <a:rPr lang="pl-PL" sz="2000" dirty="0" smtClean="0"/>
              <a:t/>
            </a:r>
            <a:br>
              <a:rPr lang="pl-PL" sz="2000" dirty="0" smtClean="0"/>
            </a:br>
            <a:r>
              <a:rPr lang="pl-PL" sz="2000" dirty="0" smtClean="0"/>
              <a:t> - </a:t>
            </a:r>
            <a:r>
              <a:rPr lang="en-US" sz="2000" dirty="0" err="1" smtClean="0"/>
              <a:t>Czechia</a:t>
            </a:r>
            <a:r>
              <a:rPr lang="en-US" sz="2000" dirty="0" smtClean="0"/>
              <a:t> (</a:t>
            </a:r>
            <a:r>
              <a:rPr lang="en-US" sz="2000" b="1" dirty="0" err="1" smtClean="0"/>
              <a:t>Jiŕi</a:t>
            </a:r>
            <a:r>
              <a:rPr lang="en-US" sz="2000" b="1" dirty="0" smtClean="0"/>
              <a:t> </a:t>
            </a:r>
            <a:r>
              <a:rPr lang="en-US" sz="2000" b="1" dirty="0" err="1" smtClean="0"/>
              <a:t>Kubanek</a:t>
            </a:r>
            <a:r>
              <a:rPr lang="en-US" sz="2000" b="1" dirty="0" smtClean="0"/>
              <a:t> </a:t>
            </a:r>
            <a:r>
              <a:rPr lang="en-US" sz="2000" dirty="0" smtClean="0"/>
              <a:t>- both components occulted) </a:t>
            </a:r>
            <a:endParaRPr lang="pl-PL" sz="2000" dirty="0" smtClean="0"/>
          </a:p>
          <a:p>
            <a:pPr algn="ctr"/>
            <a:endParaRPr lang="pl-PL" sz="2000" dirty="0" smtClean="0"/>
          </a:p>
          <a:p>
            <a:r>
              <a:rPr lang="en-US" sz="2000" dirty="0" smtClean="0"/>
              <a:t>made co-discoveries about the fact </a:t>
            </a:r>
            <a:endParaRPr lang="pl-PL" sz="2000" dirty="0" smtClean="0"/>
          </a:p>
          <a:p>
            <a:r>
              <a:rPr lang="en-US" sz="2000" dirty="0" smtClean="0"/>
              <a:t>that the </a:t>
            </a:r>
            <a:r>
              <a:rPr lang="en-US" sz="2000" b="1" dirty="0" smtClean="0">
                <a:solidFill>
                  <a:srgbClr val="00B050"/>
                </a:solidFill>
              </a:rPr>
              <a:t>star was new close double </a:t>
            </a:r>
            <a:r>
              <a:rPr lang="pl-PL" sz="2000" b="1" dirty="0" smtClean="0">
                <a:solidFill>
                  <a:srgbClr val="00B050"/>
                </a:solidFill>
              </a:rPr>
              <a:t/>
            </a:r>
            <a:br>
              <a:rPr lang="pl-PL" sz="2000" b="1" dirty="0" smtClean="0">
                <a:solidFill>
                  <a:srgbClr val="00B050"/>
                </a:solidFill>
              </a:rPr>
            </a:br>
            <a:r>
              <a:rPr lang="en-US" sz="2000" b="1" dirty="0" smtClean="0">
                <a:solidFill>
                  <a:srgbClr val="00B050"/>
                </a:solidFill>
              </a:rPr>
              <a:t>with the components separation of </a:t>
            </a:r>
            <a:r>
              <a:rPr lang="pl-PL" sz="2000" b="1" dirty="0" smtClean="0">
                <a:solidFill>
                  <a:srgbClr val="00B050"/>
                </a:solidFill>
              </a:rPr>
              <a:t/>
            </a:r>
            <a:br>
              <a:rPr lang="pl-PL" sz="2000" b="1" dirty="0" smtClean="0">
                <a:solidFill>
                  <a:srgbClr val="00B050"/>
                </a:solidFill>
              </a:rPr>
            </a:br>
            <a:r>
              <a:rPr lang="en-US" sz="2800" b="1" dirty="0" smtClean="0">
                <a:solidFill>
                  <a:srgbClr val="00B050"/>
                </a:solidFill>
              </a:rPr>
              <a:t>0.040"</a:t>
            </a:r>
            <a:endParaRPr lang="pl-PL" sz="2800" b="1" dirty="0" smtClean="0">
              <a:solidFill>
                <a:srgbClr val="00B050"/>
              </a:solidFill>
            </a:endParaRPr>
          </a:p>
          <a:p>
            <a:endParaRPr lang="pl-PL" dirty="0"/>
          </a:p>
        </p:txBody>
      </p:sp>
      <p:pic>
        <p:nvPicPr>
          <p:cNvPr id="6" name="Obraz 5" descr="hedwih_path.bmp"/>
          <p:cNvPicPr/>
          <p:nvPr/>
        </p:nvPicPr>
        <p:blipFill>
          <a:blip r:embed="rId2"/>
          <a:stretch>
            <a:fillRect/>
          </a:stretch>
        </p:blipFill>
        <p:spPr>
          <a:xfrm>
            <a:off x="4429124" y="3500438"/>
            <a:ext cx="4531032" cy="3217653"/>
          </a:xfrm>
          <a:prstGeom prst="rect">
            <a:avLst/>
          </a:prstGeom>
        </p:spPr>
      </p:pic>
      <p:sp>
        <p:nvSpPr>
          <p:cNvPr id="7" name="pole tekstowe 6"/>
          <p:cNvSpPr txBox="1"/>
          <p:nvPr/>
        </p:nvSpPr>
        <p:spPr>
          <a:xfrm>
            <a:off x="500034" y="5786454"/>
            <a:ext cx="3857652" cy="923330"/>
          </a:xfrm>
          <a:prstGeom prst="rect">
            <a:avLst/>
          </a:prstGeom>
          <a:noFill/>
        </p:spPr>
        <p:txBody>
          <a:bodyPr wrap="square" rtlCol="0">
            <a:spAutoFit/>
          </a:bodyPr>
          <a:lstStyle/>
          <a:p>
            <a:r>
              <a:rPr lang="en-US" i="1" dirty="0" smtClean="0"/>
              <a:t>The occultation path of (476) Hedwig </a:t>
            </a:r>
            <a:r>
              <a:rPr lang="en-US" i="1" dirty="0" err="1" smtClean="0"/>
              <a:t>asteroidal</a:t>
            </a:r>
            <a:r>
              <a:rPr lang="en-US" i="1" dirty="0" smtClean="0"/>
              <a:t> occultation on Jul, 26th 2018 with positive</a:t>
            </a:r>
            <a:r>
              <a:rPr lang="pl-PL" i="1" dirty="0" smtClean="0"/>
              <a:t> </a:t>
            </a:r>
            <a:r>
              <a:rPr lang="en-US" i="1" dirty="0" smtClean="0"/>
              <a:t>observation sites marked.</a:t>
            </a:r>
            <a:endParaRPr lang="pl-PL"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(476) </a:t>
            </a:r>
            <a:r>
              <a:rPr lang="pl-PL" sz="4000" b="1" dirty="0" err="1" smtClean="0"/>
              <a:t>Hedwig</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5" name="Obraz 4" descr="hedwig_lc.png"/>
          <p:cNvPicPr/>
          <p:nvPr/>
        </p:nvPicPr>
        <p:blipFill>
          <a:blip r:embed="rId2"/>
          <a:stretch>
            <a:fillRect/>
          </a:stretch>
        </p:blipFill>
        <p:spPr>
          <a:xfrm>
            <a:off x="571472" y="785794"/>
            <a:ext cx="8001056" cy="5143536"/>
          </a:xfrm>
          <a:prstGeom prst="rect">
            <a:avLst/>
          </a:prstGeom>
          <a:ln cmpd="dbl">
            <a:solidFill>
              <a:schemeClr val="tx1"/>
            </a:solidFill>
          </a:ln>
        </p:spPr>
      </p:pic>
      <p:sp>
        <p:nvSpPr>
          <p:cNvPr id="6" name="pole tekstowe 5"/>
          <p:cNvSpPr txBox="1"/>
          <p:nvPr/>
        </p:nvSpPr>
        <p:spPr>
          <a:xfrm>
            <a:off x="357158" y="6000768"/>
            <a:ext cx="8501122" cy="646331"/>
          </a:xfrm>
          <a:prstGeom prst="rect">
            <a:avLst/>
          </a:prstGeom>
          <a:noFill/>
        </p:spPr>
        <p:txBody>
          <a:bodyPr wrap="square" rtlCol="0">
            <a:spAutoFit/>
          </a:bodyPr>
          <a:lstStyle/>
          <a:p>
            <a:pPr algn="ctr"/>
            <a:r>
              <a:rPr lang="en-US" i="1" dirty="0" smtClean="0"/>
              <a:t>The light</a:t>
            </a:r>
            <a:r>
              <a:rPr lang="pl-PL" i="1" dirty="0" smtClean="0"/>
              <a:t> </a:t>
            </a:r>
            <a:r>
              <a:rPr lang="en-US" i="1" dirty="0" smtClean="0"/>
              <a:t>curve recorded by </a:t>
            </a:r>
            <a:r>
              <a:rPr lang="en-US" i="1" dirty="0" err="1" smtClean="0"/>
              <a:t>Maciej</a:t>
            </a:r>
            <a:r>
              <a:rPr lang="en-US" i="1" dirty="0" smtClean="0"/>
              <a:t> </a:t>
            </a:r>
            <a:r>
              <a:rPr lang="en-US" i="1" dirty="0" err="1" smtClean="0"/>
              <a:t>Jarmoc</a:t>
            </a:r>
            <a:r>
              <a:rPr lang="en-US" i="1" dirty="0" smtClean="0"/>
              <a:t> during (476) Hedwig </a:t>
            </a:r>
            <a:r>
              <a:rPr lang="en-US" i="1" dirty="0" err="1" smtClean="0"/>
              <a:t>asteroidal</a:t>
            </a:r>
            <a:r>
              <a:rPr lang="en-US" i="1" dirty="0" smtClean="0"/>
              <a:t> occultation on Jul 26, 2018. The stepped LC means double star occultation by the asteroid.</a:t>
            </a:r>
            <a:endParaRPr lang="pl-PL"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(476) </a:t>
            </a:r>
            <a:r>
              <a:rPr lang="pl-PL" sz="4000" b="1" dirty="0" err="1" smtClean="0"/>
              <a:t>Hedwig</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6" name="Obraz 5" descr="Hedwig_double.gif"/>
          <p:cNvPicPr>
            <a:picLocks noChangeAspect="1"/>
          </p:cNvPicPr>
          <p:nvPr/>
        </p:nvPicPr>
        <p:blipFill>
          <a:blip r:embed="rId2"/>
          <a:stretch>
            <a:fillRect/>
          </a:stretch>
        </p:blipFill>
        <p:spPr>
          <a:xfrm>
            <a:off x="285720" y="785794"/>
            <a:ext cx="7572428" cy="5801499"/>
          </a:xfrm>
          <a:prstGeom prst="rect">
            <a:avLst/>
          </a:prstGeom>
        </p:spPr>
      </p:pic>
      <p:sp>
        <p:nvSpPr>
          <p:cNvPr id="7" name="pole tekstowe 6"/>
          <p:cNvSpPr txBox="1"/>
          <p:nvPr/>
        </p:nvSpPr>
        <p:spPr>
          <a:xfrm>
            <a:off x="6286512" y="5143512"/>
            <a:ext cx="2571768" cy="1200329"/>
          </a:xfrm>
          <a:prstGeom prst="rect">
            <a:avLst/>
          </a:prstGeom>
          <a:noFill/>
        </p:spPr>
        <p:txBody>
          <a:bodyPr wrap="square" rtlCol="0">
            <a:spAutoFit/>
          </a:bodyPr>
          <a:lstStyle/>
          <a:p>
            <a:pPr algn="ctr"/>
            <a:r>
              <a:rPr lang="en-US" i="1" dirty="0" smtClean="0">
                <a:solidFill>
                  <a:srgbClr val="FF0000"/>
                </a:solidFill>
              </a:rPr>
              <a:t>The double star solution made from (476) Hedwig </a:t>
            </a:r>
            <a:r>
              <a:rPr lang="en-US" i="1" dirty="0" err="1" smtClean="0">
                <a:solidFill>
                  <a:srgbClr val="FF0000"/>
                </a:solidFill>
              </a:rPr>
              <a:t>asteroidal</a:t>
            </a:r>
            <a:r>
              <a:rPr lang="en-US" i="1" dirty="0" smtClean="0">
                <a:solidFill>
                  <a:srgbClr val="FF0000"/>
                </a:solidFill>
              </a:rPr>
              <a:t> occultation </a:t>
            </a:r>
            <a:r>
              <a:rPr lang="pl-PL" i="1" dirty="0" smtClean="0">
                <a:solidFill>
                  <a:srgbClr val="FF0000"/>
                </a:solidFill>
              </a:rPr>
              <a:t/>
            </a:r>
            <a:br>
              <a:rPr lang="pl-PL" i="1" dirty="0" smtClean="0">
                <a:solidFill>
                  <a:srgbClr val="FF0000"/>
                </a:solidFill>
              </a:rPr>
            </a:br>
            <a:r>
              <a:rPr lang="en-US" i="1" dirty="0" smtClean="0">
                <a:solidFill>
                  <a:srgbClr val="FF0000"/>
                </a:solidFill>
              </a:rPr>
              <a:t>on Jul, 26th 2018.</a:t>
            </a:r>
            <a:endParaRPr lang="pl-PL" dirty="0">
              <a:solidFill>
                <a:srgbClr val="FF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(2258) </a:t>
            </a:r>
            <a:r>
              <a:rPr lang="pl-PL" sz="4000" b="1" dirty="0" err="1" smtClean="0"/>
              <a:t>Viipuri</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sp>
        <p:nvSpPr>
          <p:cNvPr id="5" name="pole tekstowe 4"/>
          <p:cNvSpPr txBox="1"/>
          <p:nvPr/>
        </p:nvSpPr>
        <p:spPr>
          <a:xfrm>
            <a:off x="357158" y="928670"/>
            <a:ext cx="8429684" cy="5293757"/>
          </a:xfrm>
          <a:prstGeom prst="rect">
            <a:avLst/>
          </a:prstGeom>
          <a:noFill/>
        </p:spPr>
        <p:txBody>
          <a:bodyPr wrap="square" rtlCol="0">
            <a:spAutoFit/>
          </a:bodyPr>
          <a:lstStyle/>
          <a:p>
            <a:pPr algn="ctr"/>
            <a:r>
              <a:rPr lang="fr-FR" sz="2000" b="1" dirty="0" smtClean="0">
                <a:solidFill>
                  <a:srgbClr val="FF0000"/>
                </a:solidFill>
              </a:rPr>
              <a:t>(2258) Viipuri occultation: possible asteroid's satellite detection</a:t>
            </a:r>
            <a:endParaRPr lang="pl-PL" sz="2000" b="1" dirty="0" smtClean="0">
              <a:solidFill>
                <a:srgbClr val="FF0000"/>
              </a:solidFill>
            </a:endParaRPr>
          </a:p>
          <a:p>
            <a:pPr algn="ctr"/>
            <a:endParaRPr lang="pl-PL" sz="2000" b="1" dirty="0" smtClean="0">
              <a:solidFill>
                <a:srgbClr val="FF0000"/>
              </a:solidFill>
            </a:endParaRPr>
          </a:p>
          <a:p>
            <a:pPr algn="ctr"/>
            <a:r>
              <a:rPr lang="en-US" sz="2000" dirty="0" smtClean="0"/>
              <a:t>	In the case of the occultation of  4UC 378-171137 star by the asteroid (2258) </a:t>
            </a:r>
            <a:r>
              <a:rPr lang="en-US" sz="2000" dirty="0" err="1" smtClean="0"/>
              <a:t>Viipuri</a:t>
            </a:r>
            <a:r>
              <a:rPr lang="en-US" sz="2000" dirty="0" smtClean="0"/>
              <a:t> we are dealing with a possibility of </a:t>
            </a:r>
            <a:r>
              <a:rPr lang="en-US" sz="2000" b="1" dirty="0" smtClean="0">
                <a:solidFill>
                  <a:srgbClr val="00B050"/>
                </a:solidFill>
              </a:rPr>
              <a:t>re-discovery its small satellite</a:t>
            </a:r>
            <a:r>
              <a:rPr lang="en-US" sz="2000" dirty="0" smtClean="0"/>
              <a:t>, with a diameter of 3-5 km. </a:t>
            </a:r>
            <a:r>
              <a:rPr lang="pl-PL" sz="2000" b="1" dirty="0" err="1" smtClean="0"/>
              <a:t>The</a:t>
            </a:r>
            <a:r>
              <a:rPr lang="pl-PL" sz="2000" b="1" dirty="0" smtClean="0"/>
              <a:t> </a:t>
            </a:r>
            <a:r>
              <a:rPr lang="pl-PL" sz="2000" b="1" dirty="0" err="1" smtClean="0"/>
              <a:t>event</a:t>
            </a:r>
            <a:r>
              <a:rPr lang="pl-PL" sz="2000" b="1" dirty="0" smtClean="0"/>
              <a:t> </a:t>
            </a:r>
            <a:r>
              <a:rPr lang="pl-PL" sz="2000" b="1" dirty="0" err="1" smtClean="0"/>
              <a:t>duration</a:t>
            </a:r>
            <a:r>
              <a:rPr lang="pl-PL" sz="2000" b="1" dirty="0" smtClean="0"/>
              <a:t> was </a:t>
            </a:r>
            <a:r>
              <a:rPr lang="pl-PL" sz="2000" b="1" dirty="0" err="1" smtClean="0"/>
              <a:t>only</a:t>
            </a:r>
            <a:r>
              <a:rPr lang="pl-PL" sz="2000" b="1" dirty="0" smtClean="0"/>
              <a:t> 0.70s</a:t>
            </a:r>
            <a:r>
              <a:rPr lang="pl-PL" sz="2000" dirty="0" smtClean="0"/>
              <a:t>.</a:t>
            </a:r>
          </a:p>
          <a:p>
            <a:pPr algn="ctr"/>
            <a:endParaRPr lang="pl-PL" sz="2000" dirty="0" smtClean="0"/>
          </a:p>
          <a:p>
            <a:pPr algn="ctr"/>
            <a:r>
              <a:rPr lang="en-US" sz="2000" dirty="0" smtClean="0"/>
              <a:t>The event of a similar type, associated with (2258) </a:t>
            </a:r>
            <a:r>
              <a:rPr lang="en-US" sz="2000" dirty="0" err="1" smtClean="0"/>
              <a:t>Viipuri</a:t>
            </a:r>
            <a:r>
              <a:rPr lang="en-US" sz="2000" dirty="0" smtClean="0"/>
              <a:t>, was observed in the USA </a:t>
            </a:r>
            <a:r>
              <a:rPr lang="pl-PL" sz="2000" dirty="0" smtClean="0"/>
              <a:t>on August 3,</a:t>
            </a:r>
            <a:r>
              <a:rPr lang="en-US" sz="2000" dirty="0" smtClean="0"/>
              <a:t> 2013</a:t>
            </a:r>
            <a:r>
              <a:rPr lang="pl-PL" sz="2000" dirty="0" smtClean="0"/>
              <a:t> by </a:t>
            </a:r>
            <a:r>
              <a:rPr lang="pl-PL" sz="2000" b="1" dirty="0" smtClean="0"/>
              <a:t>Jerry </a:t>
            </a:r>
            <a:r>
              <a:rPr lang="pl-PL" sz="2000" b="1" dirty="0" err="1" smtClean="0"/>
              <a:t>Bardecker</a:t>
            </a:r>
            <a:r>
              <a:rPr lang="pl-PL" sz="2000" dirty="0" smtClean="0"/>
              <a:t>.</a:t>
            </a:r>
          </a:p>
          <a:p>
            <a:pPr algn="ctr"/>
            <a:endParaRPr lang="pl-PL" sz="2000" dirty="0" smtClean="0"/>
          </a:p>
          <a:p>
            <a:pPr algn="ctr"/>
            <a:r>
              <a:rPr lang="en-US" sz="2000" dirty="0" smtClean="0"/>
              <a:t>It is not entirely possible to treat observation made by </a:t>
            </a:r>
            <a:r>
              <a:rPr lang="en-US" sz="2000" b="1" dirty="0" err="1" smtClean="0"/>
              <a:t>Wojciech</a:t>
            </a:r>
            <a:r>
              <a:rPr lang="en-US" sz="2000" b="1" dirty="0" smtClean="0"/>
              <a:t> </a:t>
            </a:r>
            <a:r>
              <a:rPr lang="en-US" sz="2000" b="1" dirty="0" err="1" smtClean="0"/>
              <a:t>Burzyński</a:t>
            </a:r>
            <a:r>
              <a:rPr lang="en-US" sz="2000" dirty="0" smtClean="0"/>
              <a:t> and </a:t>
            </a:r>
            <a:r>
              <a:rPr lang="en-US" sz="2000" b="1" dirty="0" err="1" smtClean="0"/>
              <a:t>Maciej</a:t>
            </a:r>
            <a:r>
              <a:rPr lang="en-US" sz="2000" b="1" dirty="0" smtClean="0"/>
              <a:t> </a:t>
            </a:r>
            <a:r>
              <a:rPr lang="en-US" sz="2000" b="1" dirty="0" err="1" smtClean="0"/>
              <a:t>Jarmoc</a:t>
            </a:r>
            <a:r>
              <a:rPr lang="en-US" sz="2000" dirty="0" smtClean="0"/>
              <a:t> as a confirmation of the existence of the asteroid's moon.</a:t>
            </a:r>
            <a:endParaRPr lang="pl-PL" sz="2000" dirty="0" smtClean="0"/>
          </a:p>
          <a:p>
            <a:pPr algn="ctr"/>
            <a:endParaRPr lang="pl-PL" sz="2000" dirty="0" smtClean="0"/>
          </a:p>
          <a:p>
            <a:pPr algn="ctr"/>
            <a:r>
              <a:rPr lang="en-US" sz="2000" dirty="0" smtClean="0"/>
              <a:t> It is equally likely that asteroid (2258) </a:t>
            </a:r>
            <a:r>
              <a:rPr lang="en-US" sz="2000" dirty="0" err="1" smtClean="0"/>
              <a:t>Viipuri</a:t>
            </a:r>
            <a:r>
              <a:rPr lang="en-US" sz="2000" dirty="0" smtClean="0"/>
              <a:t> has occulted a </a:t>
            </a:r>
            <a:r>
              <a:rPr lang="en-US" sz="2000" b="1" dirty="0" smtClean="0">
                <a:solidFill>
                  <a:srgbClr val="00B050"/>
                </a:solidFill>
              </a:rPr>
              <a:t>close double star with companions separation of 0.088</a:t>
            </a:r>
            <a:r>
              <a:rPr lang="pl-PL" sz="2000" b="1" dirty="0" smtClean="0">
                <a:solidFill>
                  <a:srgbClr val="00B050"/>
                </a:solidFill>
              </a:rPr>
              <a:t>” </a:t>
            </a:r>
            <a:r>
              <a:rPr lang="pl-PL" sz="2000" dirty="0" smtClean="0"/>
              <a:t>?</a:t>
            </a:r>
          </a:p>
          <a:p>
            <a:pPr algn="ctr"/>
            <a:endParaRPr lang="pl-PL" sz="2000" dirty="0" smtClean="0"/>
          </a:p>
          <a:p>
            <a:pPr algn="ctr"/>
            <a:r>
              <a:rPr lang="en-US" sz="2000" b="1" dirty="0" smtClean="0">
                <a:solidFill>
                  <a:srgbClr val="0070C0"/>
                </a:solidFill>
              </a:rPr>
              <a:t>The investigation of this event's nature is in progress.</a:t>
            </a:r>
            <a:endParaRPr lang="pl-PL" sz="2000" b="1" dirty="0" smtClean="0">
              <a:solidFill>
                <a:srgbClr val="0070C0"/>
              </a:solidFill>
            </a:endParaRPr>
          </a:p>
          <a:p>
            <a:endParaRPr lang="pl-PL"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(2258) </a:t>
            </a:r>
            <a:r>
              <a:rPr lang="pl-PL" sz="4000" b="1" dirty="0" err="1" smtClean="0"/>
              <a:t>Viipuri</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4" name="Obraz 3" descr="LC_all.bmp"/>
          <p:cNvPicPr/>
          <p:nvPr/>
        </p:nvPicPr>
        <p:blipFill>
          <a:blip r:embed="rId2"/>
          <a:stretch>
            <a:fillRect/>
          </a:stretch>
        </p:blipFill>
        <p:spPr>
          <a:xfrm>
            <a:off x="928662" y="714356"/>
            <a:ext cx="7358114" cy="5286411"/>
          </a:xfrm>
          <a:prstGeom prst="rect">
            <a:avLst/>
          </a:prstGeom>
          <a:ln cmpd="dbl">
            <a:solidFill>
              <a:schemeClr val="tx1"/>
            </a:solidFill>
          </a:ln>
        </p:spPr>
      </p:pic>
      <p:sp>
        <p:nvSpPr>
          <p:cNvPr id="5" name="pole tekstowe 4"/>
          <p:cNvSpPr txBox="1"/>
          <p:nvPr/>
        </p:nvSpPr>
        <p:spPr>
          <a:xfrm>
            <a:off x="357158" y="6211669"/>
            <a:ext cx="8572560" cy="646331"/>
          </a:xfrm>
          <a:prstGeom prst="rect">
            <a:avLst/>
          </a:prstGeom>
          <a:noFill/>
        </p:spPr>
        <p:txBody>
          <a:bodyPr wrap="square" rtlCol="0">
            <a:spAutoFit/>
          </a:bodyPr>
          <a:lstStyle/>
          <a:p>
            <a:pPr algn="ctr"/>
            <a:r>
              <a:rPr lang="en-US" i="1" dirty="0" smtClean="0"/>
              <a:t>The LC  recorded during (2258) </a:t>
            </a:r>
            <a:r>
              <a:rPr lang="en-US" i="1" dirty="0" err="1" smtClean="0"/>
              <a:t>Viipuri</a:t>
            </a:r>
            <a:r>
              <a:rPr lang="en-US" i="1" dirty="0" smtClean="0"/>
              <a:t> </a:t>
            </a:r>
            <a:r>
              <a:rPr lang="en-US" i="1" dirty="0" err="1" smtClean="0"/>
              <a:t>asteroidal</a:t>
            </a:r>
            <a:r>
              <a:rPr lang="en-US" i="1" dirty="0" smtClean="0"/>
              <a:t> occultation on Sep 19, 2018.</a:t>
            </a:r>
            <a:r>
              <a:rPr lang="pl-PL" i="1" dirty="0" smtClean="0"/>
              <a:t/>
            </a:r>
            <a:br>
              <a:rPr lang="pl-PL" i="1" dirty="0" smtClean="0"/>
            </a:br>
            <a:r>
              <a:rPr lang="en-US" i="1" dirty="0" smtClean="0"/>
              <a:t> Possible asteroid's satellite or a new double star detection.</a:t>
            </a:r>
            <a:endParaRPr lang="pl-PL"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(2258) </a:t>
            </a:r>
            <a:r>
              <a:rPr lang="pl-PL" sz="4000" b="1" dirty="0" err="1" smtClean="0"/>
              <a:t>Viipuri</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3" name="Obraz 2" descr="Viipuri.gif"/>
          <p:cNvPicPr>
            <a:picLocks noChangeAspect="1"/>
          </p:cNvPicPr>
          <p:nvPr/>
        </p:nvPicPr>
        <p:blipFill>
          <a:blip r:embed="rId2"/>
          <a:stretch>
            <a:fillRect/>
          </a:stretch>
        </p:blipFill>
        <p:spPr>
          <a:xfrm>
            <a:off x="714348" y="714356"/>
            <a:ext cx="7786742" cy="596569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401080" cy="796908"/>
          </a:xfrm>
        </p:spPr>
        <p:txBody>
          <a:bodyPr>
            <a:normAutofit/>
          </a:bodyPr>
          <a:lstStyle/>
          <a:p>
            <a:r>
              <a:rPr lang="pl-PL" sz="3200" b="1" dirty="0" err="1" smtClean="0">
                <a:solidFill>
                  <a:srgbClr val="00B050"/>
                </a:solidFill>
              </a:rPr>
              <a:t>Solar</a:t>
            </a:r>
            <a:r>
              <a:rPr lang="pl-PL" sz="3200" b="1" dirty="0" smtClean="0">
                <a:solidFill>
                  <a:srgbClr val="00B050"/>
                </a:solidFill>
              </a:rPr>
              <a:t> </a:t>
            </a:r>
            <a:r>
              <a:rPr lang="pl-PL" sz="3200" b="1" dirty="0" err="1" smtClean="0">
                <a:solidFill>
                  <a:srgbClr val="00B050"/>
                </a:solidFill>
              </a:rPr>
              <a:t>Eclipse</a:t>
            </a:r>
            <a:r>
              <a:rPr lang="pl-PL" sz="3200" b="1" dirty="0" smtClean="0">
                <a:solidFill>
                  <a:srgbClr val="00B050"/>
                </a:solidFill>
              </a:rPr>
              <a:t> </a:t>
            </a:r>
            <a:r>
              <a:rPr lang="pl-PL" sz="3200" b="1" dirty="0" err="1" smtClean="0">
                <a:solidFill>
                  <a:srgbClr val="00B050"/>
                </a:solidFill>
              </a:rPr>
              <a:t>Conference</a:t>
            </a:r>
            <a:r>
              <a:rPr lang="pl-PL" sz="3200" b="1" dirty="0" smtClean="0">
                <a:solidFill>
                  <a:srgbClr val="00B050"/>
                </a:solidFill>
              </a:rPr>
              <a:t> 2018, 2-5 VIII 2018</a:t>
            </a:r>
          </a:p>
        </p:txBody>
      </p:sp>
      <p:pic>
        <p:nvPicPr>
          <p:cNvPr id="4" name="Obraz 3" descr="genk.png"/>
          <p:cNvPicPr>
            <a:picLocks noChangeAspect="1"/>
          </p:cNvPicPr>
          <p:nvPr/>
        </p:nvPicPr>
        <p:blipFill>
          <a:blip r:embed="rId2"/>
          <a:stretch>
            <a:fillRect/>
          </a:stretch>
        </p:blipFill>
        <p:spPr>
          <a:xfrm>
            <a:off x="285720" y="1285860"/>
            <a:ext cx="8592750" cy="512516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(2258) </a:t>
            </a:r>
            <a:r>
              <a:rPr lang="pl-PL" sz="4000" b="1" dirty="0" err="1" smtClean="0"/>
              <a:t>Viipuri</a:t>
            </a:r>
            <a:r>
              <a:rPr lang="pl-PL" sz="4000" b="1" dirty="0" smtClean="0"/>
              <a:t> </a:t>
            </a:r>
            <a:r>
              <a:rPr lang="pl-PL" sz="4000" b="1" dirty="0" err="1" smtClean="0"/>
              <a:t>occultation</a:t>
            </a:r>
            <a:r>
              <a:rPr lang="pl-PL" sz="4000" b="1" dirty="0" smtClean="0"/>
              <a:t> 2013 - USA</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4" name="Picture 2"/>
          <p:cNvPicPr>
            <a:picLocks noChangeAspect="1" noChangeArrowheads="1"/>
          </p:cNvPicPr>
          <p:nvPr/>
        </p:nvPicPr>
        <p:blipFill>
          <a:blip r:embed="rId2" cstate="print"/>
          <a:srcRect/>
          <a:stretch>
            <a:fillRect/>
          </a:stretch>
        </p:blipFill>
        <p:spPr bwMode="auto">
          <a:xfrm>
            <a:off x="285720" y="1214422"/>
            <a:ext cx="8603115" cy="4244373"/>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285720" y="4572008"/>
            <a:ext cx="7161476" cy="2066930"/>
          </a:xfrm>
          <a:prstGeom prst="rect">
            <a:avLst/>
          </a:prstGeom>
          <a:noFill/>
          <a:ln w="9525">
            <a:noFill/>
            <a:miter lim="800000"/>
            <a:headEnd/>
            <a:tailEnd/>
          </a:ln>
        </p:spPr>
      </p:pic>
      <p:sp>
        <p:nvSpPr>
          <p:cNvPr id="6" name="pole tekstowe 5"/>
          <p:cNvSpPr txBox="1"/>
          <p:nvPr/>
        </p:nvSpPr>
        <p:spPr>
          <a:xfrm>
            <a:off x="1928794" y="785794"/>
            <a:ext cx="5191036" cy="369332"/>
          </a:xfrm>
          <a:prstGeom prst="rect">
            <a:avLst/>
          </a:prstGeom>
          <a:noFill/>
        </p:spPr>
        <p:txBody>
          <a:bodyPr wrap="none" rtlCol="0">
            <a:spAutoFit/>
          </a:bodyPr>
          <a:lstStyle/>
          <a:p>
            <a:r>
              <a:rPr lang="pl-PL" spc="50" dirty="0" smtClean="0">
                <a:ln w="11430"/>
              </a:rPr>
              <a:t>(</a:t>
            </a:r>
            <a:r>
              <a:rPr lang="pl-PL" spc="50" dirty="0" err="1" smtClean="0">
                <a:ln w="11430"/>
              </a:rPr>
              <a:t>unfortunately</a:t>
            </a:r>
            <a:r>
              <a:rPr lang="pl-PL" spc="50" dirty="0" smtClean="0">
                <a:ln w="11430"/>
              </a:rPr>
              <a:t>) </a:t>
            </a:r>
            <a:r>
              <a:rPr lang="pl-PL" spc="50" dirty="0" err="1" smtClean="0">
                <a:ln w="11430"/>
              </a:rPr>
              <a:t>only</a:t>
            </a:r>
            <a:r>
              <a:rPr lang="pl-PL" spc="50" dirty="0" smtClean="0">
                <a:ln w="11430"/>
              </a:rPr>
              <a:t> </a:t>
            </a:r>
            <a:r>
              <a:rPr lang="en-AU" spc="50" dirty="0" smtClean="0">
                <a:ln w="11430"/>
              </a:rPr>
              <a:t>single integrated frame event</a:t>
            </a:r>
            <a:endParaRPr lang="pl-PL"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observations</a:t>
            </a:r>
            <a:r>
              <a:rPr lang="pl-PL" sz="4000" b="1" dirty="0" smtClean="0"/>
              <a:t> 2019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3" name="Obraz 2" descr="asteroidal_2019.png"/>
          <p:cNvPicPr>
            <a:picLocks noChangeAspect="1"/>
          </p:cNvPicPr>
          <p:nvPr/>
        </p:nvPicPr>
        <p:blipFill>
          <a:blip r:embed="rId2"/>
          <a:stretch>
            <a:fillRect/>
          </a:stretch>
        </p:blipFill>
        <p:spPr>
          <a:xfrm>
            <a:off x="428596" y="1000108"/>
            <a:ext cx="8365667" cy="5613267"/>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(663) </a:t>
            </a:r>
            <a:r>
              <a:rPr lang="pl-PL" sz="4000" b="1" dirty="0" err="1" smtClean="0"/>
              <a:t>Gerlinde</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4" name="Obraz 3" descr="gerlinde.jpg"/>
          <p:cNvPicPr>
            <a:picLocks noChangeAspect="1"/>
          </p:cNvPicPr>
          <p:nvPr/>
        </p:nvPicPr>
        <p:blipFill>
          <a:blip r:embed="rId2"/>
          <a:stretch>
            <a:fillRect/>
          </a:stretch>
        </p:blipFill>
        <p:spPr>
          <a:xfrm>
            <a:off x="500034" y="785794"/>
            <a:ext cx="8143932" cy="4988159"/>
          </a:xfrm>
          <a:prstGeom prst="rect">
            <a:avLst/>
          </a:prstGeom>
        </p:spPr>
      </p:pic>
      <p:sp>
        <p:nvSpPr>
          <p:cNvPr id="5" name="pole tekstowe 4"/>
          <p:cNvSpPr txBox="1"/>
          <p:nvPr/>
        </p:nvSpPr>
        <p:spPr>
          <a:xfrm>
            <a:off x="571472" y="6072206"/>
            <a:ext cx="8072494" cy="646331"/>
          </a:xfrm>
          <a:prstGeom prst="rect">
            <a:avLst/>
          </a:prstGeom>
          <a:noFill/>
        </p:spPr>
        <p:txBody>
          <a:bodyPr wrap="square" rtlCol="0">
            <a:spAutoFit/>
          </a:bodyPr>
          <a:lstStyle/>
          <a:p>
            <a:pPr algn="ctr"/>
            <a:r>
              <a:rPr lang="en-US" dirty="0" smtClean="0"/>
              <a:t>In this case, as well as (50) Virginia occultation on April 1,</a:t>
            </a:r>
            <a:r>
              <a:rPr lang="pl-PL" dirty="0" smtClean="0"/>
              <a:t> 2019</a:t>
            </a:r>
            <a:r>
              <a:rPr lang="en-US" dirty="0" smtClean="0"/>
              <a:t> </a:t>
            </a:r>
            <a:r>
              <a:rPr lang="pl-PL" dirty="0" smtClean="0"/>
              <a:t>, </a:t>
            </a:r>
            <a:r>
              <a:rPr lang="en-US" dirty="0" smtClean="0"/>
              <a:t>a</a:t>
            </a:r>
            <a:r>
              <a:rPr lang="pl-PL" dirty="0" smtClean="0"/>
              <a:t>n </a:t>
            </a:r>
            <a:r>
              <a:rPr lang="en-US" dirty="0" smtClean="0"/>
              <a:t>unexpected shift of the shadow path towards south has </a:t>
            </a:r>
            <a:r>
              <a:rPr lang="en-US" dirty="0" err="1" smtClean="0"/>
              <a:t>occured</a:t>
            </a:r>
            <a:r>
              <a:rPr lang="pl-PL" dirty="0" smtClean="0"/>
              <a:t> (~50 km)</a:t>
            </a:r>
            <a:endParaRPr lang="pl-PL" dirty="0"/>
          </a:p>
        </p:txBody>
      </p:sp>
      <p:pic>
        <p:nvPicPr>
          <p:cNvPr id="6" name="Obraz 5" descr="gerlinde_pas.png"/>
          <p:cNvPicPr>
            <a:picLocks noChangeAspect="1"/>
          </p:cNvPicPr>
          <p:nvPr/>
        </p:nvPicPr>
        <p:blipFill>
          <a:blip r:embed="rId3"/>
          <a:stretch>
            <a:fillRect/>
          </a:stretch>
        </p:blipFill>
        <p:spPr>
          <a:xfrm>
            <a:off x="500034" y="785794"/>
            <a:ext cx="6878010" cy="70494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(663) </a:t>
            </a:r>
            <a:r>
              <a:rPr lang="pl-PL" sz="4000" b="1" dirty="0" err="1" smtClean="0"/>
              <a:t>Gerlinde</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3" name="Obraz 2" descr="Gerlinde_crd.gif"/>
          <p:cNvPicPr>
            <a:picLocks noChangeAspect="1"/>
          </p:cNvPicPr>
          <p:nvPr/>
        </p:nvPicPr>
        <p:blipFill>
          <a:blip r:embed="rId2"/>
          <a:stretch>
            <a:fillRect/>
          </a:stretch>
        </p:blipFill>
        <p:spPr>
          <a:xfrm>
            <a:off x="214282" y="785794"/>
            <a:ext cx="8715404" cy="588856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(259) </a:t>
            </a:r>
            <a:r>
              <a:rPr lang="pl-PL" sz="4000" b="1" dirty="0" err="1" smtClean="0"/>
              <a:t>Aletheia</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4" name="Obraz 3" descr="aletheia_mapa.jpg"/>
          <p:cNvPicPr>
            <a:picLocks noChangeAspect="1"/>
          </p:cNvPicPr>
          <p:nvPr/>
        </p:nvPicPr>
        <p:blipFill>
          <a:blip r:embed="rId2"/>
          <a:stretch>
            <a:fillRect/>
          </a:stretch>
        </p:blipFill>
        <p:spPr>
          <a:xfrm>
            <a:off x="2285984" y="785794"/>
            <a:ext cx="6562725" cy="4352925"/>
          </a:xfrm>
          <a:prstGeom prst="rect">
            <a:avLst/>
          </a:prstGeom>
        </p:spPr>
      </p:pic>
      <p:pic>
        <p:nvPicPr>
          <p:cNvPr id="5" name="Obraz 4" descr="Aletheia_LC.png"/>
          <p:cNvPicPr>
            <a:picLocks noChangeAspect="1"/>
          </p:cNvPicPr>
          <p:nvPr/>
        </p:nvPicPr>
        <p:blipFill>
          <a:blip r:embed="rId3"/>
          <a:stretch>
            <a:fillRect/>
          </a:stretch>
        </p:blipFill>
        <p:spPr>
          <a:xfrm>
            <a:off x="214282" y="3643314"/>
            <a:ext cx="4860945" cy="3010472"/>
          </a:xfrm>
          <a:prstGeom prst="rect">
            <a:avLst/>
          </a:prstGeom>
        </p:spPr>
      </p:pic>
      <p:sp>
        <p:nvSpPr>
          <p:cNvPr id="6" name="pole tekstowe 5"/>
          <p:cNvSpPr txBox="1"/>
          <p:nvPr/>
        </p:nvSpPr>
        <p:spPr>
          <a:xfrm>
            <a:off x="357158" y="1142984"/>
            <a:ext cx="1785950" cy="1477328"/>
          </a:xfrm>
          <a:prstGeom prst="rect">
            <a:avLst/>
          </a:prstGeom>
          <a:noFill/>
        </p:spPr>
        <p:txBody>
          <a:bodyPr wrap="square" rtlCol="0">
            <a:spAutoFit/>
          </a:bodyPr>
          <a:lstStyle/>
          <a:p>
            <a:pPr algn="ctr"/>
            <a:r>
              <a:rPr lang="pl-PL" b="1" dirty="0" smtClean="0"/>
              <a:t>STATION</a:t>
            </a:r>
            <a:r>
              <a:rPr lang="pl-PL" dirty="0" smtClean="0"/>
              <a:t/>
            </a:r>
            <a:br>
              <a:rPr lang="pl-PL" dirty="0" smtClean="0"/>
            </a:br>
            <a:r>
              <a:rPr lang="pl-PL" dirty="0" smtClean="0"/>
              <a:t>i</a:t>
            </a:r>
            <a:r>
              <a:rPr lang="en-US" dirty="0" err="1" smtClean="0"/>
              <a:t>nside</a:t>
            </a:r>
            <a:r>
              <a:rPr lang="en-US" dirty="0" smtClean="0"/>
              <a:t> the shadow</a:t>
            </a:r>
            <a:r>
              <a:rPr lang="pl-PL" dirty="0" smtClean="0"/>
              <a:t> </a:t>
            </a:r>
            <a:r>
              <a:rPr lang="pl-PL" dirty="0" err="1" smtClean="0"/>
              <a:t>path</a:t>
            </a:r>
            <a:r>
              <a:rPr lang="pl-PL" dirty="0" smtClean="0"/>
              <a:t>                </a:t>
            </a:r>
            <a:r>
              <a:rPr lang="en-US" dirty="0" smtClean="0"/>
              <a:t> - 4 km S from the central line</a:t>
            </a:r>
            <a:endParaRPr lang="pl-PL" dirty="0"/>
          </a:p>
        </p:txBody>
      </p:sp>
      <p:sp>
        <p:nvSpPr>
          <p:cNvPr id="8" name="pole tekstowe 7"/>
          <p:cNvSpPr txBox="1"/>
          <p:nvPr/>
        </p:nvSpPr>
        <p:spPr>
          <a:xfrm>
            <a:off x="5000628" y="5657671"/>
            <a:ext cx="4143372" cy="923330"/>
          </a:xfrm>
          <a:prstGeom prst="rect">
            <a:avLst/>
          </a:prstGeom>
          <a:noFill/>
        </p:spPr>
        <p:txBody>
          <a:bodyPr wrap="square" rtlCol="0">
            <a:spAutoFit/>
          </a:bodyPr>
          <a:lstStyle/>
          <a:p>
            <a:pPr algn="ctr"/>
            <a:r>
              <a:rPr lang="pl-PL" dirty="0" err="1" smtClean="0"/>
              <a:t>The</a:t>
            </a:r>
            <a:r>
              <a:rPr lang="pl-PL" dirty="0" smtClean="0"/>
              <a:t> </a:t>
            </a:r>
            <a:r>
              <a:rPr lang="pl-PL" dirty="0" err="1" smtClean="0"/>
              <a:t>light</a:t>
            </a:r>
            <a:r>
              <a:rPr lang="pl-PL" dirty="0" smtClean="0"/>
              <a:t> </a:t>
            </a:r>
            <a:r>
              <a:rPr lang="pl-PL" dirty="0" err="1" smtClean="0"/>
              <a:t>curve</a:t>
            </a:r>
            <a:r>
              <a:rPr lang="pl-PL" dirty="0" smtClean="0"/>
              <a:t> of (259) </a:t>
            </a:r>
            <a:r>
              <a:rPr lang="pl-PL" dirty="0" err="1" smtClean="0"/>
              <a:t>Aletheia</a:t>
            </a:r>
            <a:r>
              <a:rPr lang="pl-PL" dirty="0" smtClean="0"/>
              <a:t> </a:t>
            </a:r>
            <a:r>
              <a:rPr lang="pl-PL" dirty="0" err="1" smtClean="0"/>
              <a:t>event</a:t>
            </a:r>
            <a:r>
              <a:rPr lang="pl-PL" dirty="0" smtClean="0"/>
              <a:t> </a:t>
            </a:r>
            <a:r>
              <a:rPr lang="pl-PL" dirty="0" err="1" smtClean="0"/>
              <a:t>obtained</a:t>
            </a:r>
            <a:r>
              <a:rPr lang="pl-PL" dirty="0" smtClean="0"/>
              <a:t> </a:t>
            </a:r>
            <a:r>
              <a:rPr lang="pl-PL" dirty="0" err="1" smtClean="0"/>
              <a:t>with</a:t>
            </a:r>
            <a:r>
              <a:rPr lang="pl-PL" dirty="0" smtClean="0"/>
              <a:t> </a:t>
            </a:r>
            <a:r>
              <a:rPr lang="pl-PL" dirty="0" err="1" smtClean="0"/>
              <a:t>Tangra</a:t>
            </a:r>
            <a:r>
              <a:rPr lang="pl-PL" dirty="0" smtClean="0"/>
              <a:t> software.</a:t>
            </a:r>
          </a:p>
          <a:p>
            <a:pPr algn="ctr"/>
            <a:r>
              <a:rPr lang="pl-PL" b="1" dirty="0" err="1" smtClean="0"/>
              <a:t>Measured</a:t>
            </a:r>
            <a:r>
              <a:rPr lang="pl-PL" b="1" dirty="0" smtClean="0"/>
              <a:t> </a:t>
            </a:r>
            <a:r>
              <a:rPr lang="pl-PL" b="1" dirty="0" err="1" smtClean="0"/>
              <a:t>magnitude</a:t>
            </a:r>
            <a:r>
              <a:rPr lang="pl-PL" b="1" dirty="0" smtClean="0"/>
              <a:t> drop was 1.30 mag</a:t>
            </a:r>
            <a:endParaRPr lang="pl-PL"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(259) </a:t>
            </a:r>
            <a:r>
              <a:rPr lang="pl-PL" sz="4000" b="1" dirty="0" err="1" smtClean="0"/>
              <a:t>Aletheia</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pic>
        <p:nvPicPr>
          <p:cNvPr id="6" name="Obraz 5" descr="AOTA_results.png"/>
          <p:cNvPicPr>
            <a:picLocks noChangeAspect="1"/>
          </p:cNvPicPr>
          <p:nvPr/>
        </p:nvPicPr>
        <p:blipFill>
          <a:blip r:embed="rId2"/>
          <a:stretch>
            <a:fillRect/>
          </a:stretch>
        </p:blipFill>
        <p:spPr>
          <a:xfrm>
            <a:off x="214282" y="785794"/>
            <a:ext cx="8644522" cy="4609848"/>
          </a:xfrm>
          <a:prstGeom prst="rect">
            <a:avLst/>
          </a:prstGeom>
        </p:spPr>
      </p:pic>
      <p:sp>
        <p:nvSpPr>
          <p:cNvPr id="8" name="pole tekstowe 7"/>
          <p:cNvSpPr txBox="1"/>
          <p:nvPr/>
        </p:nvSpPr>
        <p:spPr>
          <a:xfrm>
            <a:off x="1428728" y="1714488"/>
            <a:ext cx="71438" cy="369332"/>
          </a:xfrm>
          <a:prstGeom prst="rect">
            <a:avLst/>
          </a:prstGeom>
          <a:noFill/>
        </p:spPr>
        <p:txBody>
          <a:bodyPr wrap="square" rtlCol="0">
            <a:spAutoFit/>
          </a:bodyPr>
          <a:lstStyle/>
          <a:p>
            <a:endParaRPr lang="pl-PL" dirty="0"/>
          </a:p>
        </p:txBody>
      </p:sp>
      <p:sp>
        <p:nvSpPr>
          <p:cNvPr id="9" name="pole tekstowe 8"/>
          <p:cNvSpPr txBox="1"/>
          <p:nvPr/>
        </p:nvSpPr>
        <p:spPr>
          <a:xfrm>
            <a:off x="0" y="5500702"/>
            <a:ext cx="9144000" cy="1200329"/>
          </a:xfrm>
          <a:prstGeom prst="rect">
            <a:avLst/>
          </a:prstGeom>
          <a:noFill/>
        </p:spPr>
        <p:txBody>
          <a:bodyPr wrap="square" rtlCol="0">
            <a:spAutoFit/>
          </a:bodyPr>
          <a:lstStyle/>
          <a:p>
            <a:pPr algn="ctr"/>
            <a:r>
              <a:rPr lang="en-US" dirty="0" smtClean="0"/>
              <a:t>Lossless recording observation</a:t>
            </a:r>
            <a:r>
              <a:rPr lang="pl-PL" dirty="0" smtClean="0"/>
              <a:t> </a:t>
            </a:r>
            <a:r>
              <a:rPr lang="en-US" dirty="0" smtClean="0"/>
              <a:t>file in AVI format has been read by the </a:t>
            </a:r>
            <a:r>
              <a:rPr lang="en-US" dirty="0" err="1" smtClean="0"/>
              <a:t>Tangra</a:t>
            </a:r>
            <a:r>
              <a:rPr lang="en-US" dirty="0" smtClean="0"/>
              <a:t> program. </a:t>
            </a:r>
            <a:r>
              <a:rPr lang="pl-PL" dirty="0" smtClean="0"/>
              <a:t/>
            </a:r>
            <a:br>
              <a:rPr lang="pl-PL" dirty="0" smtClean="0"/>
            </a:br>
            <a:r>
              <a:rPr lang="en-US" dirty="0" smtClean="0"/>
              <a:t>As a result, a CSV file ('comma separated value') was obtained, which then </a:t>
            </a:r>
            <a:r>
              <a:rPr lang="pl-PL" dirty="0" smtClean="0"/>
              <a:t>was </a:t>
            </a:r>
            <a:r>
              <a:rPr lang="en-US" dirty="0" smtClean="0"/>
              <a:t>import</a:t>
            </a:r>
            <a:r>
              <a:rPr lang="pl-PL" dirty="0" err="1" smtClean="0"/>
              <a:t>ed</a:t>
            </a:r>
            <a:r>
              <a:rPr lang="en-US" dirty="0" smtClean="0"/>
              <a:t> into AOTA</a:t>
            </a:r>
            <a:r>
              <a:rPr lang="pl-PL" dirty="0" smtClean="0"/>
              <a:t>, </a:t>
            </a:r>
            <a:r>
              <a:rPr lang="pl-PL" dirty="0" err="1" smtClean="0"/>
              <a:t>the</a:t>
            </a:r>
            <a:r>
              <a:rPr lang="pl-PL" dirty="0" smtClean="0"/>
              <a:t> </a:t>
            </a:r>
            <a:r>
              <a:rPr lang="en-US" dirty="0" smtClean="0"/>
              <a:t>Occult</a:t>
            </a:r>
            <a:r>
              <a:rPr lang="pl-PL" dirty="0" smtClean="0"/>
              <a:t>’s </a:t>
            </a:r>
            <a:r>
              <a:rPr lang="en-US" dirty="0" smtClean="0"/>
              <a:t>component</a:t>
            </a:r>
            <a:r>
              <a:rPr lang="pl-PL" dirty="0" smtClean="0"/>
              <a:t>. </a:t>
            </a:r>
            <a:r>
              <a:rPr lang="pl-PL" dirty="0" err="1" smtClean="0"/>
              <a:t>The</a:t>
            </a:r>
            <a:r>
              <a:rPr lang="pl-PL" dirty="0" smtClean="0"/>
              <a:t> </a:t>
            </a:r>
            <a:r>
              <a:rPr lang="en-US" dirty="0" smtClean="0"/>
              <a:t>AOTA will provide the final </a:t>
            </a:r>
            <a:r>
              <a:rPr lang="pl-PL" dirty="0" smtClean="0"/>
              <a:t>timing</a:t>
            </a:r>
            <a:r>
              <a:rPr lang="en-US" dirty="0" smtClean="0"/>
              <a:t>s of </a:t>
            </a:r>
            <a:r>
              <a:rPr lang="pl-PL" dirty="0" err="1" smtClean="0"/>
              <a:t>event</a:t>
            </a:r>
            <a:r>
              <a:rPr lang="pl-PL" dirty="0" smtClean="0"/>
              <a:t> </a:t>
            </a:r>
            <a:r>
              <a:rPr lang="pl-PL" dirty="0" err="1" smtClean="0"/>
              <a:t>with</a:t>
            </a:r>
            <a:r>
              <a:rPr lang="pl-PL" dirty="0" smtClean="0"/>
              <a:t> </a:t>
            </a:r>
            <a:r>
              <a:rPr lang="en-US" dirty="0" smtClean="0"/>
              <a:t>uncertainties </a:t>
            </a:r>
            <a:r>
              <a:rPr lang="pl-PL" dirty="0" err="1" smtClean="0"/>
              <a:t>due</a:t>
            </a:r>
            <a:r>
              <a:rPr lang="pl-PL" dirty="0" smtClean="0"/>
              <a:t> to </a:t>
            </a:r>
            <a:r>
              <a:rPr lang="pl-PL" dirty="0" err="1" smtClean="0"/>
              <a:t>used</a:t>
            </a:r>
            <a:r>
              <a:rPr lang="en-US" dirty="0" smtClean="0"/>
              <a:t> camera and </a:t>
            </a:r>
            <a:r>
              <a:rPr lang="pl-PL" dirty="0" err="1" smtClean="0"/>
              <a:t>its</a:t>
            </a:r>
            <a:r>
              <a:rPr lang="pl-PL" dirty="0" smtClean="0"/>
              <a:t> </a:t>
            </a:r>
            <a:r>
              <a:rPr lang="pl-PL" dirty="0" err="1" smtClean="0"/>
              <a:t>integration</a:t>
            </a:r>
            <a:r>
              <a:rPr lang="pl-PL" dirty="0" smtClean="0"/>
              <a:t> </a:t>
            </a:r>
            <a:r>
              <a:rPr lang="pl-PL" dirty="0" err="1" smtClean="0"/>
              <a:t>mode</a:t>
            </a:r>
            <a:r>
              <a:rPr lang="pl-PL" dirty="0" smtClean="0"/>
              <a:t>.</a:t>
            </a:r>
            <a:endParaRPr lang="pl-PL"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aletheia_final_results.png"/>
          <p:cNvPicPr>
            <a:picLocks noChangeAspect="1"/>
          </p:cNvPicPr>
          <p:nvPr/>
        </p:nvPicPr>
        <p:blipFill>
          <a:blip r:embed="rId2"/>
          <a:stretch>
            <a:fillRect/>
          </a:stretch>
        </p:blipFill>
        <p:spPr>
          <a:xfrm>
            <a:off x="285720" y="714356"/>
            <a:ext cx="8643998" cy="5874925"/>
          </a:xfrm>
          <a:prstGeom prst="rect">
            <a:avLst/>
          </a:prstGeom>
        </p:spPr>
      </p:pic>
      <p:sp>
        <p:nvSpPr>
          <p:cNvPr id="2" name="Tytuł 1"/>
          <p:cNvSpPr>
            <a:spLocks noGrp="1"/>
          </p:cNvSpPr>
          <p:nvPr>
            <p:ph type="title"/>
          </p:nvPr>
        </p:nvSpPr>
        <p:spPr>
          <a:xfrm>
            <a:off x="214282" y="285728"/>
            <a:ext cx="8786874" cy="2000264"/>
          </a:xfrm>
        </p:spPr>
        <p:txBody>
          <a:bodyPr>
            <a:normAutofit fontScale="90000"/>
          </a:bodyPr>
          <a:lstStyle/>
          <a:p>
            <a:r>
              <a:rPr lang="pl-PL" sz="4000" b="1" dirty="0" smtClean="0"/>
              <a:t>(259) </a:t>
            </a:r>
            <a:r>
              <a:rPr lang="pl-PL" sz="4000" b="1" dirty="0" err="1" smtClean="0"/>
              <a:t>Aletheia</a:t>
            </a:r>
            <a:r>
              <a:rPr lang="pl-PL" sz="4000" b="1" dirty="0" smtClean="0"/>
              <a:t> </a:t>
            </a:r>
            <a:r>
              <a:rPr lang="pl-PL" sz="4000" b="1" dirty="0" err="1" smtClean="0"/>
              <a:t>occultation</a:t>
            </a:r>
            <a:r>
              <a:rPr lang="pl-PL" sz="4000" b="1" dirty="0" smtClean="0"/>
              <a:t> </a:t>
            </a:r>
            <a:r>
              <a:rPr lang="pl-PL" sz="4000" b="1" dirty="0" err="1" smtClean="0"/>
              <a:t>results</a:t>
            </a:r>
            <a:r>
              <a:rPr lang="pl-PL" sz="4000" b="1" dirty="0" smtClean="0"/>
              <a:t/>
            </a:r>
            <a:br>
              <a:rPr lang="pl-PL" sz="4000" b="1" dirty="0" smtClean="0"/>
            </a:br>
            <a:r>
              <a:rPr lang="pl-PL" sz="4000" b="1" dirty="0" smtClean="0"/>
              <a:t> </a:t>
            </a:r>
            <a:br>
              <a:rPr lang="pl-PL" sz="4000" b="1" dirty="0" smtClean="0"/>
            </a:br>
            <a:r>
              <a:rPr lang="pl-PL" dirty="0" smtClean="0"/>
              <a:t/>
            </a:r>
            <a:br>
              <a:rPr lang="pl-PL" dirty="0" smtClean="0"/>
            </a:br>
            <a:endParaRPr lang="pl-PL" dirty="0"/>
          </a:p>
        </p:txBody>
      </p:sp>
      <p:sp>
        <p:nvSpPr>
          <p:cNvPr id="8" name="pole tekstowe 7"/>
          <p:cNvSpPr txBox="1"/>
          <p:nvPr/>
        </p:nvSpPr>
        <p:spPr>
          <a:xfrm>
            <a:off x="1428728" y="1714488"/>
            <a:ext cx="71438" cy="369332"/>
          </a:xfrm>
          <a:prstGeom prst="rect">
            <a:avLst/>
          </a:prstGeom>
          <a:noFill/>
        </p:spPr>
        <p:txBody>
          <a:bodyPr wrap="square" rtlCol="0">
            <a:spAutoFit/>
          </a:bodyPr>
          <a:lstStyle/>
          <a:p>
            <a:endParaRPr lang="pl-PL" dirty="0"/>
          </a:p>
        </p:txBody>
      </p:sp>
      <p:sp>
        <p:nvSpPr>
          <p:cNvPr id="9" name="pole tekstowe 8"/>
          <p:cNvSpPr txBox="1"/>
          <p:nvPr/>
        </p:nvSpPr>
        <p:spPr>
          <a:xfrm>
            <a:off x="6072198" y="5715016"/>
            <a:ext cx="2571768" cy="646331"/>
          </a:xfrm>
          <a:prstGeom prst="rect">
            <a:avLst/>
          </a:prstGeom>
          <a:noFill/>
        </p:spPr>
        <p:txBody>
          <a:bodyPr wrap="square" rtlCol="0">
            <a:spAutoFit/>
          </a:bodyPr>
          <a:lstStyle/>
          <a:p>
            <a:pPr algn="ctr"/>
            <a:r>
              <a:rPr lang="pl-PL" b="1" dirty="0" smtClean="0">
                <a:solidFill>
                  <a:srgbClr val="FF0000"/>
                </a:solidFill>
              </a:rPr>
              <a:t>All 5 </a:t>
            </a:r>
            <a:r>
              <a:rPr lang="pl-PL" b="1" dirty="0" err="1" smtClean="0">
                <a:solidFill>
                  <a:srgbClr val="FF0000"/>
                </a:solidFill>
              </a:rPr>
              <a:t>observations</a:t>
            </a:r>
            <a:r>
              <a:rPr lang="pl-PL" b="1" dirty="0" smtClean="0">
                <a:solidFill>
                  <a:srgbClr val="FF0000"/>
                </a:solidFill>
              </a:rPr>
              <a:t> </a:t>
            </a:r>
            <a:r>
              <a:rPr lang="pl-PL" b="1" dirty="0" err="1" smtClean="0">
                <a:solidFill>
                  <a:srgbClr val="FF0000"/>
                </a:solidFill>
              </a:rPr>
              <a:t>come</a:t>
            </a:r>
            <a:r>
              <a:rPr lang="pl-PL" b="1" dirty="0" smtClean="0">
                <a:solidFill>
                  <a:srgbClr val="FF0000"/>
                </a:solidFill>
              </a:rPr>
              <a:t>  </a:t>
            </a:r>
            <a:r>
              <a:rPr lang="pl-PL" b="1" dirty="0" err="1" smtClean="0">
                <a:solidFill>
                  <a:srgbClr val="FF0000"/>
                </a:solidFill>
              </a:rPr>
              <a:t>only</a:t>
            </a:r>
            <a:r>
              <a:rPr lang="pl-PL" b="1" dirty="0" smtClean="0">
                <a:solidFill>
                  <a:srgbClr val="FF0000"/>
                </a:solidFill>
              </a:rPr>
              <a:t> </a:t>
            </a:r>
            <a:r>
              <a:rPr lang="pl-PL" b="1" dirty="0" err="1" smtClean="0">
                <a:solidFill>
                  <a:srgbClr val="FF0000"/>
                </a:solidFill>
              </a:rPr>
              <a:t>from</a:t>
            </a:r>
            <a:r>
              <a:rPr lang="pl-PL" b="1" dirty="0" smtClean="0">
                <a:solidFill>
                  <a:srgbClr val="FF0000"/>
                </a:solidFill>
              </a:rPr>
              <a:t> Poland.</a:t>
            </a:r>
            <a:endParaRPr lang="pl-PL" b="1" dirty="0">
              <a:solidFill>
                <a:srgbClr val="FF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2844" y="785794"/>
            <a:ext cx="8786874" cy="1143000"/>
          </a:xfrm>
        </p:spPr>
        <p:txBody>
          <a:bodyPr>
            <a:normAutofit fontScale="90000"/>
          </a:bodyPr>
          <a:lstStyle/>
          <a:p>
            <a:r>
              <a:rPr lang="pl-PL" sz="4000" b="1" dirty="0" err="1" smtClean="0"/>
              <a:t>Future</a:t>
            </a:r>
            <a:r>
              <a:rPr lang="pl-PL" sz="4000" b="1" dirty="0" smtClean="0"/>
              <a:t> </a:t>
            </a:r>
            <a:r>
              <a:rPr lang="pl-PL" sz="4000" b="1" dirty="0" err="1" smtClean="0"/>
              <a:t>lunar</a:t>
            </a:r>
            <a:r>
              <a:rPr lang="pl-PL" sz="4000" b="1" dirty="0" smtClean="0"/>
              <a:t> </a:t>
            </a:r>
            <a:r>
              <a:rPr lang="pl-PL" sz="4000" b="1" dirty="0" err="1" smtClean="0"/>
              <a:t>grazes</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7.4 mag</a:t>
            </a:r>
            <a:br>
              <a:rPr lang="pl-PL" sz="4000" b="1" dirty="0" smtClean="0"/>
            </a:br>
            <a:r>
              <a:rPr lang="pl-PL" sz="4000" b="1" dirty="0" smtClean="0"/>
              <a:t/>
            </a:r>
            <a:br>
              <a:rPr lang="pl-PL" sz="4000" b="1" dirty="0" smtClean="0"/>
            </a:br>
            <a:r>
              <a:rPr lang="pl-PL" dirty="0" smtClean="0"/>
              <a:t/>
            </a:r>
            <a:br>
              <a:rPr lang="pl-PL" dirty="0" smtClean="0"/>
            </a:br>
            <a:endParaRPr lang="pl-PL" dirty="0"/>
          </a:p>
        </p:txBody>
      </p:sp>
      <p:pic>
        <p:nvPicPr>
          <p:cNvPr id="5" name="Obraz 4" descr="future_graze.JPG"/>
          <p:cNvPicPr>
            <a:picLocks noChangeAspect="1"/>
          </p:cNvPicPr>
          <p:nvPr/>
        </p:nvPicPr>
        <p:blipFill>
          <a:blip r:embed="rId2"/>
          <a:stretch>
            <a:fillRect/>
          </a:stretch>
        </p:blipFill>
        <p:spPr>
          <a:xfrm>
            <a:off x="142844" y="785794"/>
            <a:ext cx="5482455" cy="5934353"/>
          </a:xfrm>
          <a:prstGeom prst="rect">
            <a:avLst/>
          </a:prstGeom>
        </p:spPr>
      </p:pic>
      <p:pic>
        <p:nvPicPr>
          <p:cNvPr id="7" name="Obraz 6" descr="grazes_2019.jpg"/>
          <p:cNvPicPr>
            <a:picLocks noChangeAspect="1"/>
          </p:cNvPicPr>
          <p:nvPr/>
        </p:nvPicPr>
        <p:blipFill>
          <a:blip r:embed="rId3"/>
          <a:stretch>
            <a:fillRect/>
          </a:stretch>
        </p:blipFill>
        <p:spPr>
          <a:xfrm>
            <a:off x="5643570" y="857232"/>
            <a:ext cx="3286125" cy="3257550"/>
          </a:xfrm>
          <a:prstGeom prst="rect">
            <a:avLst/>
          </a:prstGeom>
        </p:spPr>
      </p:pic>
      <p:sp>
        <p:nvSpPr>
          <p:cNvPr id="8" name="pole tekstowe 7"/>
          <p:cNvSpPr txBox="1"/>
          <p:nvPr/>
        </p:nvSpPr>
        <p:spPr>
          <a:xfrm>
            <a:off x="5572132" y="4143380"/>
            <a:ext cx="3799133" cy="2585323"/>
          </a:xfrm>
          <a:prstGeom prst="rect">
            <a:avLst/>
          </a:prstGeom>
          <a:noFill/>
        </p:spPr>
        <p:txBody>
          <a:bodyPr wrap="square" rtlCol="0">
            <a:spAutoFit/>
          </a:bodyPr>
          <a:lstStyle/>
          <a:p>
            <a:r>
              <a:rPr lang="pl-PL" dirty="0" err="1" smtClean="0"/>
              <a:t>Jun</a:t>
            </a:r>
            <a:r>
              <a:rPr lang="pl-PL" dirty="0" smtClean="0"/>
              <a:t> 7  - 6.9 mag, Bydgoszcz</a:t>
            </a:r>
          </a:p>
          <a:p>
            <a:r>
              <a:rPr lang="pl-PL" dirty="0" smtClean="0"/>
              <a:t>Sep 23 – 7.3 mag, Poznań</a:t>
            </a:r>
          </a:p>
          <a:p>
            <a:r>
              <a:rPr lang="pl-PL" dirty="0" err="1" smtClean="0"/>
              <a:t>Oct</a:t>
            </a:r>
            <a:r>
              <a:rPr lang="pl-PL" dirty="0" smtClean="0"/>
              <a:t> 19 – 7.0 mag, Częstochowa</a:t>
            </a:r>
          </a:p>
          <a:p>
            <a:r>
              <a:rPr lang="pl-PL" dirty="0" err="1" smtClean="0"/>
              <a:t>Oct</a:t>
            </a:r>
            <a:r>
              <a:rPr lang="pl-PL" dirty="0" smtClean="0"/>
              <a:t> 20 – 7.4 mag, Częstochowa</a:t>
            </a:r>
          </a:p>
          <a:p>
            <a:r>
              <a:rPr lang="pl-PL" dirty="0" err="1" smtClean="0"/>
              <a:t>Oct</a:t>
            </a:r>
            <a:r>
              <a:rPr lang="pl-PL" dirty="0" smtClean="0"/>
              <a:t> 21 – 7.0 mag, Warszawa, Poznań</a:t>
            </a:r>
          </a:p>
          <a:p>
            <a:r>
              <a:rPr lang="pl-PL" dirty="0" err="1" smtClean="0"/>
              <a:t>Nov</a:t>
            </a:r>
            <a:r>
              <a:rPr lang="pl-PL" dirty="0" smtClean="0"/>
              <a:t> 7, 6.9 mag, Łódź</a:t>
            </a:r>
          </a:p>
          <a:p>
            <a:r>
              <a:rPr lang="pl-PL" dirty="0" err="1" smtClean="0"/>
              <a:t>Nov</a:t>
            </a:r>
            <a:r>
              <a:rPr lang="pl-PL" dirty="0" smtClean="0"/>
              <a:t> 16 – 6.0 mag, Poznań, Bydgoszcz</a:t>
            </a:r>
          </a:p>
          <a:p>
            <a:r>
              <a:rPr lang="pl-PL" dirty="0" err="1" smtClean="0"/>
              <a:t>Nov</a:t>
            </a:r>
            <a:r>
              <a:rPr lang="pl-PL" dirty="0" smtClean="0"/>
              <a:t> 19 – 7.1 mag,  Bydgoszcz, Łódź</a:t>
            </a:r>
          </a:p>
          <a:p>
            <a:r>
              <a:rPr lang="pl-PL" dirty="0" smtClean="0"/>
              <a:t>Dec 21 – 5.7 mag, Suwałki</a:t>
            </a:r>
            <a:endParaRPr lang="pl-PL"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4" name="Obraz 3" descr="2019_08_14 163 Erigone.jpg"/>
          <p:cNvPicPr>
            <a:picLocks noChangeAspect="1"/>
          </p:cNvPicPr>
          <p:nvPr/>
        </p:nvPicPr>
        <p:blipFill>
          <a:blip r:embed="rId2"/>
          <a:stretch>
            <a:fillRect/>
          </a:stretch>
        </p:blipFill>
        <p:spPr>
          <a:xfrm>
            <a:off x="714348" y="1000108"/>
            <a:ext cx="7810500" cy="557212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5" name="Obraz 4" descr="2019_09_14 734 Benda.jpg"/>
          <p:cNvPicPr>
            <a:picLocks noChangeAspect="1"/>
          </p:cNvPicPr>
          <p:nvPr/>
        </p:nvPicPr>
        <p:blipFill>
          <a:blip r:embed="rId2"/>
          <a:stretch>
            <a:fillRect/>
          </a:stretch>
        </p:blipFill>
        <p:spPr>
          <a:xfrm>
            <a:off x="642910" y="928670"/>
            <a:ext cx="7810500" cy="55721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214290"/>
            <a:ext cx="8786842" cy="1285884"/>
          </a:xfrm>
        </p:spPr>
        <p:txBody>
          <a:bodyPr>
            <a:noAutofit/>
          </a:bodyPr>
          <a:lstStyle/>
          <a:p>
            <a:pPr algn="ctr">
              <a:buNone/>
            </a:pPr>
            <a:r>
              <a:rPr lang="pl-PL" sz="1800" b="1" dirty="0" smtClean="0">
                <a:solidFill>
                  <a:srgbClr val="FF0000"/>
                </a:solidFill>
              </a:rPr>
              <a:t>      </a:t>
            </a:r>
            <a:r>
              <a:rPr lang="pl-PL" sz="2400" b="1" dirty="0" smtClean="0">
                <a:solidFill>
                  <a:srgbClr val="00B050"/>
                </a:solidFill>
              </a:rPr>
              <a:t>37-th </a:t>
            </a:r>
            <a:r>
              <a:rPr lang="pl-PL" sz="2400" b="1" dirty="0" err="1" smtClean="0">
                <a:solidFill>
                  <a:srgbClr val="00B050"/>
                </a:solidFill>
              </a:rPr>
              <a:t>European</a:t>
            </a:r>
            <a:r>
              <a:rPr lang="pl-PL" sz="2400" b="1" dirty="0" smtClean="0">
                <a:solidFill>
                  <a:srgbClr val="00B050"/>
                </a:solidFill>
              </a:rPr>
              <a:t> </a:t>
            </a:r>
            <a:r>
              <a:rPr lang="pl-PL" sz="2400" b="1" dirty="0" err="1" smtClean="0">
                <a:solidFill>
                  <a:srgbClr val="00B050"/>
                </a:solidFill>
              </a:rPr>
              <a:t>Symposium</a:t>
            </a:r>
            <a:r>
              <a:rPr lang="pl-PL" sz="2400" b="1" dirty="0" smtClean="0">
                <a:solidFill>
                  <a:srgbClr val="00B050"/>
                </a:solidFill>
              </a:rPr>
              <a:t> on </a:t>
            </a:r>
            <a:r>
              <a:rPr lang="pl-PL" sz="2400" b="1" dirty="0" err="1" smtClean="0">
                <a:solidFill>
                  <a:srgbClr val="00B050"/>
                </a:solidFill>
              </a:rPr>
              <a:t>Occultation</a:t>
            </a:r>
            <a:r>
              <a:rPr lang="pl-PL" sz="2400" b="1" dirty="0" smtClean="0">
                <a:solidFill>
                  <a:srgbClr val="00B050"/>
                </a:solidFill>
              </a:rPr>
              <a:t> </a:t>
            </a:r>
            <a:r>
              <a:rPr lang="pl-PL" sz="2400" b="1" dirty="0" err="1" smtClean="0">
                <a:solidFill>
                  <a:srgbClr val="00B050"/>
                </a:solidFill>
              </a:rPr>
              <a:t>Projects</a:t>
            </a:r>
            <a:r>
              <a:rPr lang="pl-PL" sz="2400" b="1" dirty="0" smtClean="0">
                <a:solidFill>
                  <a:srgbClr val="00B050"/>
                </a:solidFill>
              </a:rPr>
              <a:t> (ESOP)</a:t>
            </a:r>
            <a:br>
              <a:rPr lang="pl-PL" sz="2400" b="1" dirty="0" smtClean="0">
                <a:solidFill>
                  <a:srgbClr val="00B050"/>
                </a:solidFill>
              </a:rPr>
            </a:br>
            <a:r>
              <a:rPr lang="pl-PL" sz="3600" b="1" dirty="0" smtClean="0">
                <a:solidFill>
                  <a:srgbClr val="00B050"/>
                </a:solidFill>
              </a:rPr>
              <a:t/>
            </a:r>
            <a:br>
              <a:rPr lang="pl-PL" sz="3600" b="1" dirty="0" smtClean="0">
                <a:solidFill>
                  <a:srgbClr val="00B050"/>
                </a:solidFill>
              </a:rPr>
            </a:br>
            <a:r>
              <a:rPr lang="pl-PL" sz="2400" b="1" dirty="0" smtClean="0">
                <a:solidFill>
                  <a:srgbClr val="FF0000"/>
                </a:solidFill>
              </a:rPr>
              <a:t> 24-29 VIII 2018 – </a:t>
            </a:r>
            <a:r>
              <a:rPr lang="pl-PL" sz="2400" b="1" dirty="0" err="1" smtClean="0">
                <a:solidFill>
                  <a:srgbClr val="FF0000"/>
                </a:solidFill>
              </a:rPr>
              <a:t>Rokycany</a:t>
            </a:r>
            <a:r>
              <a:rPr lang="pl-PL" sz="2400" b="1" dirty="0" smtClean="0">
                <a:solidFill>
                  <a:srgbClr val="FF0000"/>
                </a:solidFill>
              </a:rPr>
              <a:t> near </a:t>
            </a:r>
            <a:r>
              <a:rPr lang="pl-PL" sz="2400" b="1" dirty="0" err="1" smtClean="0">
                <a:solidFill>
                  <a:srgbClr val="FF0000"/>
                </a:solidFill>
              </a:rPr>
              <a:t>Pilsen</a:t>
            </a:r>
            <a:r>
              <a:rPr lang="pl-PL" sz="2400" b="1" dirty="0" smtClean="0">
                <a:solidFill>
                  <a:srgbClr val="FF0000"/>
                </a:solidFill>
              </a:rPr>
              <a:t>, Czech Republic</a:t>
            </a:r>
            <a:r>
              <a:rPr lang="pl-PL" sz="3600" b="1" dirty="0" smtClean="0">
                <a:solidFill>
                  <a:srgbClr val="00B050"/>
                </a:solidFill>
              </a:rPr>
              <a:t/>
            </a:r>
            <a:br>
              <a:rPr lang="pl-PL" sz="3600" b="1" dirty="0" smtClean="0">
                <a:solidFill>
                  <a:srgbClr val="00B050"/>
                </a:solidFill>
              </a:rPr>
            </a:br>
            <a:r>
              <a:rPr lang="pl-PL" sz="3600" b="1" dirty="0" smtClean="0">
                <a:solidFill>
                  <a:srgbClr val="FF0000"/>
                </a:solidFill>
              </a:rPr>
              <a:t/>
            </a:r>
            <a:br>
              <a:rPr lang="pl-PL" sz="3600" b="1" dirty="0" smtClean="0">
                <a:solidFill>
                  <a:srgbClr val="FF0000"/>
                </a:solidFill>
              </a:rPr>
            </a:br>
            <a:r>
              <a:rPr lang="pl-PL" sz="2000" b="1" dirty="0" smtClean="0">
                <a:solidFill>
                  <a:srgbClr val="FF0000"/>
                </a:solidFill>
              </a:rPr>
              <a:t/>
            </a:r>
            <a:br>
              <a:rPr lang="pl-PL" sz="2000" b="1" dirty="0" smtClean="0">
                <a:solidFill>
                  <a:srgbClr val="FF0000"/>
                </a:solidFill>
              </a:rPr>
            </a:br>
            <a:r>
              <a:rPr lang="pl-PL" sz="2000" dirty="0" smtClean="0"/>
              <a:t/>
            </a:r>
            <a:br>
              <a:rPr lang="pl-PL" sz="2000" dirty="0" smtClean="0"/>
            </a:br>
            <a:endParaRPr lang="pl-PL" sz="2000" b="1" i="1" dirty="0" smtClean="0">
              <a:solidFill>
                <a:srgbClr val="0070C0"/>
              </a:solidFill>
            </a:endParaRPr>
          </a:p>
          <a:p>
            <a:pPr algn="ctr">
              <a:buNone/>
            </a:pPr>
            <a:endParaRPr lang="pl-PL" sz="2000" b="1" dirty="0" smtClean="0">
              <a:solidFill>
                <a:srgbClr val="0070C0"/>
              </a:solidFill>
            </a:endParaRPr>
          </a:p>
        </p:txBody>
      </p:sp>
      <p:pic>
        <p:nvPicPr>
          <p:cNvPr id="8" name="Obraz 7" descr="ESOP_jpg.jpg"/>
          <p:cNvPicPr>
            <a:picLocks noChangeAspect="1"/>
          </p:cNvPicPr>
          <p:nvPr/>
        </p:nvPicPr>
        <p:blipFill>
          <a:blip r:embed="rId2"/>
          <a:stretch>
            <a:fillRect/>
          </a:stretch>
        </p:blipFill>
        <p:spPr>
          <a:xfrm>
            <a:off x="714348" y="1714488"/>
            <a:ext cx="7706401" cy="4996173"/>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5" name="Obraz 4" descr="2019_09_24 113 Amalthea.jpg"/>
          <p:cNvPicPr>
            <a:picLocks noChangeAspect="1"/>
          </p:cNvPicPr>
          <p:nvPr/>
        </p:nvPicPr>
        <p:blipFill>
          <a:blip r:embed="rId2"/>
          <a:stretch>
            <a:fillRect/>
          </a:stretch>
        </p:blipFill>
        <p:spPr>
          <a:xfrm>
            <a:off x="642910" y="857232"/>
            <a:ext cx="7810500" cy="557212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5" name="Obraz 4" descr="2019_10_02 795 Fini.jpg"/>
          <p:cNvPicPr>
            <a:picLocks noChangeAspect="1"/>
          </p:cNvPicPr>
          <p:nvPr/>
        </p:nvPicPr>
        <p:blipFill>
          <a:blip r:embed="rId2"/>
          <a:stretch>
            <a:fillRect/>
          </a:stretch>
        </p:blipFill>
        <p:spPr>
          <a:xfrm>
            <a:off x="714348" y="928670"/>
            <a:ext cx="7810500" cy="557212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5" name="Obraz 4" descr="2019_10_29 87 Sylvia.jpg"/>
          <p:cNvPicPr>
            <a:picLocks noChangeAspect="1"/>
          </p:cNvPicPr>
          <p:nvPr/>
        </p:nvPicPr>
        <p:blipFill>
          <a:blip r:embed="rId2"/>
          <a:stretch>
            <a:fillRect/>
          </a:stretch>
        </p:blipFill>
        <p:spPr>
          <a:xfrm>
            <a:off x="714348" y="928670"/>
            <a:ext cx="7810500" cy="557212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5" name="Obraz 4" descr="2019_11_04 567 Eleutheria.jpg"/>
          <p:cNvPicPr>
            <a:picLocks noChangeAspect="1"/>
          </p:cNvPicPr>
          <p:nvPr/>
        </p:nvPicPr>
        <p:blipFill>
          <a:blip r:embed="rId2"/>
          <a:stretch>
            <a:fillRect/>
          </a:stretch>
        </p:blipFill>
        <p:spPr>
          <a:xfrm>
            <a:off x="642910" y="928670"/>
            <a:ext cx="7810500" cy="557212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5" name="Obraz 4" descr="2019_11_05 416 Vaticana.jpg"/>
          <p:cNvPicPr>
            <a:picLocks noChangeAspect="1"/>
          </p:cNvPicPr>
          <p:nvPr/>
        </p:nvPicPr>
        <p:blipFill>
          <a:blip r:embed="rId2"/>
          <a:stretch>
            <a:fillRect/>
          </a:stretch>
        </p:blipFill>
        <p:spPr>
          <a:xfrm>
            <a:off x="714348" y="928670"/>
            <a:ext cx="7810500" cy="557212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5" name="Obraz 4" descr="2019_11_13 1153 Wallenbergia.jpg"/>
          <p:cNvPicPr>
            <a:picLocks noChangeAspect="1"/>
          </p:cNvPicPr>
          <p:nvPr/>
        </p:nvPicPr>
        <p:blipFill>
          <a:blip r:embed="rId2"/>
          <a:stretch>
            <a:fillRect/>
          </a:stretch>
        </p:blipFill>
        <p:spPr>
          <a:xfrm>
            <a:off x="714348" y="928670"/>
            <a:ext cx="7810500" cy="557212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5" name="Obraz 4" descr="2019_11_22 2382 Nonie.jpg"/>
          <p:cNvPicPr>
            <a:picLocks noChangeAspect="1"/>
          </p:cNvPicPr>
          <p:nvPr/>
        </p:nvPicPr>
        <p:blipFill>
          <a:blip r:embed="rId2"/>
          <a:stretch>
            <a:fillRect/>
          </a:stretch>
        </p:blipFill>
        <p:spPr>
          <a:xfrm>
            <a:off x="714348" y="928670"/>
            <a:ext cx="7810500" cy="557212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85794"/>
            <a:ext cx="9144000" cy="714380"/>
          </a:xfrm>
        </p:spPr>
        <p:txBody>
          <a:bodyPr>
            <a:normAutofit fontScale="90000"/>
          </a:bodyPr>
          <a:lstStyle/>
          <a:p>
            <a:r>
              <a:rPr lang="pl-PL" sz="4000" b="1" dirty="0" err="1" smtClean="0"/>
              <a:t>Future</a:t>
            </a:r>
            <a:r>
              <a:rPr lang="pl-PL" sz="4000" b="1" dirty="0" smtClean="0"/>
              <a:t> </a:t>
            </a:r>
            <a:r>
              <a:rPr lang="pl-PL" sz="4000" b="1" dirty="0" err="1" smtClean="0"/>
              <a:t>asteroidal</a:t>
            </a:r>
            <a:r>
              <a:rPr lang="pl-PL" sz="4000" b="1" dirty="0" smtClean="0"/>
              <a:t> </a:t>
            </a:r>
            <a:r>
              <a:rPr lang="pl-PL" sz="4000" b="1" dirty="0" err="1" smtClean="0"/>
              <a:t>occultation</a:t>
            </a:r>
            <a:r>
              <a:rPr lang="pl-PL" sz="4000" b="1" dirty="0" smtClean="0"/>
              <a:t> </a:t>
            </a:r>
            <a:r>
              <a:rPr lang="pl-PL" sz="4000" b="1" dirty="0" err="1" smtClean="0"/>
              <a:t>up</a:t>
            </a:r>
            <a:r>
              <a:rPr lang="pl-PL" sz="4000" b="1" dirty="0" smtClean="0"/>
              <a:t> to 11.0 mag </a:t>
            </a:r>
            <a:br>
              <a:rPr lang="pl-PL" sz="4000" b="1" dirty="0" smtClean="0"/>
            </a:br>
            <a:r>
              <a:rPr lang="pl-PL" dirty="0" smtClean="0"/>
              <a:t/>
            </a:r>
            <a:br>
              <a:rPr lang="pl-PL" dirty="0" smtClean="0"/>
            </a:br>
            <a:endParaRPr lang="pl-PL" dirty="0"/>
          </a:p>
        </p:txBody>
      </p:sp>
      <p:pic>
        <p:nvPicPr>
          <p:cNvPr id="5" name="Obraz 4" descr="2019_11_27 2239 Paracelsus.jpg"/>
          <p:cNvPicPr>
            <a:picLocks noChangeAspect="1"/>
          </p:cNvPicPr>
          <p:nvPr/>
        </p:nvPicPr>
        <p:blipFill>
          <a:blip r:embed="rId2"/>
          <a:stretch>
            <a:fillRect/>
          </a:stretch>
        </p:blipFill>
        <p:spPr>
          <a:xfrm>
            <a:off x="642910" y="928670"/>
            <a:ext cx="7810500" cy="557212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428604"/>
            <a:ext cx="8715436" cy="642942"/>
          </a:xfrm>
        </p:spPr>
        <p:txBody>
          <a:bodyPr>
            <a:noAutofit/>
          </a:bodyPr>
          <a:lstStyle/>
          <a:p>
            <a:r>
              <a:rPr lang="pl-PL" b="1" dirty="0" smtClean="0"/>
              <a:t/>
            </a:r>
            <a:br>
              <a:rPr lang="pl-PL" b="1" dirty="0" smtClean="0"/>
            </a:br>
            <a:r>
              <a:rPr lang="pl-PL" sz="3600" b="1" dirty="0" smtClean="0"/>
              <a:t>ESOP XXXIX </a:t>
            </a:r>
            <a:r>
              <a:rPr lang="pl-PL" sz="3600" b="1" dirty="0" err="1" smtClean="0"/>
              <a:t>in</a:t>
            </a:r>
            <a:r>
              <a:rPr lang="pl-PL" sz="3600" b="1" dirty="0" smtClean="0"/>
              <a:t> Poland – </a:t>
            </a:r>
            <a:r>
              <a:rPr lang="pl-PL" sz="3600" b="1" dirty="0" err="1" smtClean="0"/>
              <a:t>Bialystok</a:t>
            </a:r>
            <a:r>
              <a:rPr lang="pl-PL" sz="3600" b="1" dirty="0" smtClean="0"/>
              <a:t/>
            </a:r>
            <a:br>
              <a:rPr lang="pl-PL" sz="3600" b="1" dirty="0" smtClean="0"/>
            </a:br>
            <a:r>
              <a:rPr lang="pl-PL" sz="2800" b="1" dirty="0" smtClean="0">
                <a:solidFill>
                  <a:srgbClr val="00B050"/>
                </a:solidFill>
              </a:rPr>
              <a:t>28 VIII – 2 IX 2020</a:t>
            </a:r>
            <a:r>
              <a:rPr lang="pl-PL" b="1" dirty="0" smtClean="0"/>
              <a:t/>
            </a:r>
            <a:br>
              <a:rPr lang="pl-PL" b="1" dirty="0" smtClean="0"/>
            </a:br>
            <a:r>
              <a:rPr lang="pl-PL" b="1" dirty="0" smtClean="0"/>
              <a:t>  </a:t>
            </a:r>
            <a:r>
              <a:rPr lang="pl-PL" sz="2800" b="1" dirty="0" smtClean="0"/>
              <a:t/>
            </a:r>
            <a:br>
              <a:rPr lang="pl-PL" sz="2800" b="1" dirty="0" smtClean="0"/>
            </a:br>
            <a:endParaRPr lang="pl-PL" sz="2800" b="1" dirty="0"/>
          </a:p>
        </p:txBody>
      </p:sp>
      <p:pic>
        <p:nvPicPr>
          <p:cNvPr id="4" name="Obraz 3" descr="uwb_fizyka.jpg"/>
          <p:cNvPicPr>
            <a:picLocks noChangeAspect="1"/>
          </p:cNvPicPr>
          <p:nvPr/>
        </p:nvPicPr>
        <p:blipFill>
          <a:blip r:embed="rId2"/>
          <a:stretch>
            <a:fillRect/>
          </a:stretch>
        </p:blipFill>
        <p:spPr>
          <a:xfrm>
            <a:off x="714348" y="1643050"/>
            <a:ext cx="7620000" cy="5076825"/>
          </a:xfrm>
          <a:prstGeom prst="rect">
            <a:avLst/>
          </a:prstGeom>
        </p:spPr>
      </p:pic>
      <p:sp>
        <p:nvSpPr>
          <p:cNvPr id="6" name="pole tekstowe 5"/>
          <p:cNvSpPr txBox="1"/>
          <p:nvPr/>
        </p:nvSpPr>
        <p:spPr>
          <a:xfrm>
            <a:off x="1571604" y="1142984"/>
            <a:ext cx="5923353" cy="400110"/>
          </a:xfrm>
          <a:prstGeom prst="rect">
            <a:avLst/>
          </a:prstGeom>
          <a:noFill/>
        </p:spPr>
        <p:txBody>
          <a:bodyPr wrap="none" rtlCol="0">
            <a:spAutoFit/>
          </a:bodyPr>
          <a:lstStyle/>
          <a:p>
            <a:r>
              <a:rPr lang="en-US" sz="2000" b="1" dirty="0" smtClean="0">
                <a:solidFill>
                  <a:srgbClr val="FF0000"/>
                </a:solidFill>
              </a:rPr>
              <a:t>Campus of the University of Bialystok</a:t>
            </a:r>
            <a:r>
              <a:rPr lang="pl-PL" sz="2000" b="1" dirty="0" smtClean="0">
                <a:solidFill>
                  <a:srgbClr val="FF0000"/>
                </a:solidFill>
              </a:rPr>
              <a:t>– </a:t>
            </a:r>
            <a:r>
              <a:rPr lang="pl-PL" sz="2000" b="1" dirty="0" err="1" smtClean="0">
                <a:solidFill>
                  <a:srgbClr val="FF0000"/>
                </a:solidFill>
              </a:rPr>
              <a:t>Physics</a:t>
            </a:r>
            <a:r>
              <a:rPr lang="pl-PL" sz="2000" b="1" dirty="0" smtClean="0">
                <a:solidFill>
                  <a:srgbClr val="FF0000"/>
                </a:solidFill>
              </a:rPr>
              <a:t> </a:t>
            </a:r>
            <a:r>
              <a:rPr lang="pl-PL" sz="2000" b="1" dirty="0" err="1" smtClean="0">
                <a:solidFill>
                  <a:srgbClr val="FF0000"/>
                </a:solidFill>
              </a:rPr>
              <a:t>Faculty</a:t>
            </a:r>
            <a:endParaRPr lang="pl-PL" sz="2000" b="1" dirty="0">
              <a:solidFill>
                <a:srgbClr val="FF00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5784" y="214290"/>
            <a:ext cx="9429784" cy="785818"/>
          </a:xfrm>
        </p:spPr>
        <p:txBody>
          <a:bodyPr>
            <a:noAutofit/>
          </a:bodyPr>
          <a:lstStyle/>
          <a:p>
            <a:r>
              <a:rPr lang="pl-PL" b="1" dirty="0" smtClean="0"/>
              <a:t/>
            </a:r>
            <a:br>
              <a:rPr lang="pl-PL" b="1" dirty="0" smtClean="0"/>
            </a:br>
            <a:r>
              <a:rPr lang="pl-PL" sz="3600" b="1" dirty="0" err="1" smtClean="0"/>
              <a:t>Thank</a:t>
            </a:r>
            <a:r>
              <a:rPr lang="pl-PL" sz="3600" b="1" dirty="0" smtClean="0"/>
              <a:t> </a:t>
            </a:r>
            <a:r>
              <a:rPr lang="pl-PL" sz="3600" b="1" dirty="0" err="1" smtClean="0"/>
              <a:t>you</a:t>
            </a:r>
            <a:r>
              <a:rPr lang="pl-PL" sz="3600" b="1" dirty="0" smtClean="0"/>
              <a:t> for </a:t>
            </a:r>
            <a:r>
              <a:rPr lang="pl-PL" sz="3600" b="1" dirty="0" err="1" smtClean="0"/>
              <a:t>your</a:t>
            </a:r>
            <a:r>
              <a:rPr lang="pl-PL" sz="3600" b="1" dirty="0" smtClean="0"/>
              <a:t> </a:t>
            </a:r>
            <a:r>
              <a:rPr lang="pl-PL" sz="3600" b="1" dirty="0" err="1" smtClean="0"/>
              <a:t>attention</a:t>
            </a:r>
            <a:r>
              <a:rPr lang="pl-PL" sz="3600" b="1" dirty="0" smtClean="0"/>
              <a:t> </a:t>
            </a:r>
            <a:r>
              <a:rPr lang="pl-PL" sz="3600" b="1" dirty="0" smtClean="0">
                <a:sym typeface="Wingdings" pitchFamily="2" charset="2"/>
              </a:rPr>
              <a:t></a:t>
            </a:r>
            <a:r>
              <a:rPr lang="pl-PL" b="1" dirty="0" smtClean="0"/>
              <a:t/>
            </a:r>
            <a:br>
              <a:rPr lang="pl-PL" b="1" dirty="0" smtClean="0"/>
            </a:br>
            <a:r>
              <a:rPr lang="pl-PL" sz="3600" b="1" dirty="0" smtClean="0"/>
              <a:t>Any </a:t>
            </a:r>
            <a:r>
              <a:rPr lang="pl-PL" sz="3600" b="1" dirty="0" err="1" smtClean="0"/>
              <a:t>questions</a:t>
            </a:r>
            <a:r>
              <a:rPr lang="pl-PL" sz="3600" b="1" dirty="0" smtClean="0"/>
              <a:t> ?</a:t>
            </a:r>
            <a:r>
              <a:rPr lang="pl-PL" sz="2800" b="1" dirty="0" smtClean="0"/>
              <a:t/>
            </a:r>
            <a:br>
              <a:rPr lang="pl-PL" sz="2800" b="1" dirty="0" smtClean="0"/>
            </a:br>
            <a:endParaRPr lang="pl-PL" sz="2800" b="1" dirty="0"/>
          </a:p>
        </p:txBody>
      </p:sp>
      <p:pic>
        <p:nvPicPr>
          <p:cNvPr id="4" name="Obraz 3" descr="maja_12kwie.jpg"/>
          <p:cNvPicPr>
            <a:picLocks noChangeAspect="1"/>
          </p:cNvPicPr>
          <p:nvPr/>
        </p:nvPicPr>
        <p:blipFill>
          <a:blip r:embed="rId2"/>
          <a:stretch>
            <a:fillRect/>
          </a:stretch>
        </p:blipFill>
        <p:spPr>
          <a:xfrm>
            <a:off x="1142976" y="1428736"/>
            <a:ext cx="6991346" cy="5239107"/>
          </a:xfrm>
          <a:prstGeom prst="rect">
            <a:avLst/>
          </a:prstGeom>
        </p:spPr>
      </p:pic>
      <p:sp>
        <p:nvSpPr>
          <p:cNvPr id="6" name="pole tekstowe 5"/>
          <p:cNvSpPr txBox="1"/>
          <p:nvPr/>
        </p:nvSpPr>
        <p:spPr>
          <a:xfrm>
            <a:off x="4071934" y="5715016"/>
            <a:ext cx="3643338" cy="923330"/>
          </a:xfrm>
          <a:prstGeom prst="rect">
            <a:avLst/>
          </a:prstGeom>
          <a:noFill/>
        </p:spPr>
        <p:txBody>
          <a:bodyPr wrap="square" rtlCol="0">
            <a:spAutoFit/>
          </a:bodyPr>
          <a:lstStyle/>
          <a:p>
            <a:pPr algn="ctr"/>
            <a:r>
              <a:rPr lang="en-US" dirty="0" smtClean="0">
                <a:solidFill>
                  <a:srgbClr val="FFFF00"/>
                </a:solidFill>
              </a:rPr>
              <a:t>Maya (7yo) during attempt to beat the faintest grazing occultation </a:t>
            </a:r>
            <a:r>
              <a:rPr lang="pl-PL" dirty="0" smtClean="0">
                <a:solidFill>
                  <a:srgbClr val="FFFF00"/>
                </a:solidFill>
              </a:rPr>
              <a:t>„</a:t>
            </a:r>
            <a:r>
              <a:rPr lang="pl-PL" dirty="0" err="1" smtClean="0">
                <a:solidFill>
                  <a:srgbClr val="FFFF00"/>
                </a:solidFill>
              </a:rPr>
              <a:t>world</a:t>
            </a:r>
            <a:r>
              <a:rPr lang="pl-PL" dirty="0" smtClean="0">
                <a:solidFill>
                  <a:srgbClr val="FFFF00"/>
                </a:solidFill>
              </a:rPr>
              <a:t> </a:t>
            </a:r>
            <a:r>
              <a:rPr lang="pl-PL" dirty="0" err="1" smtClean="0">
                <a:solidFill>
                  <a:srgbClr val="FFFF00"/>
                </a:solidFill>
              </a:rPr>
              <a:t>record</a:t>
            </a:r>
            <a:r>
              <a:rPr lang="pl-PL" dirty="0" smtClean="0">
                <a:solidFill>
                  <a:srgbClr val="FFFF00"/>
                </a:solidFill>
              </a:rPr>
              <a:t>” on </a:t>
            </a:r>
            <a:r>
              <a:rPr lang="pl-PL" dirty="0" err="1" smtClean="0">
                <a:solidFill>
                  <a:srgbClr val="FFFF00"/>
                </a:solidFill>
              </a:rPr>
              <a:t>April</a:t>
            </a:r>
            <a:r>
              <a:rPr lang="pl-PL" dirty="0" smtClean="0">
                <a:solidFill>
                  <a:srgbClr val="FFFF00"/>
                </a:solidFill>
              </a:rPr>
              <a:t> 12th, 2019</a:t>
            </a:r>
            <a:endParaRPr lang="pl-PL"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428604"/>
            <a:ext cx="8786842" cy="928694"/>
          </a:xfrm>
        </p:spPr>
        <p:txBody>
          <a:bodyPr>
            <a:noAutofit/>
          </a:bodyPr>
          <a:lstStyle/>
          <a:p>
            <a:pPr algn="ctr">
              <a:buNone/>
            </a:pPr>
            <a:r>
              <a:rPr lang="pl-PL" sz="2000" b="1" dirty="0" smtClean="0">
                <a:solidFill>
                  <a:srgbClr val="00B050"/>
                </a:solidFill>
              </a:rPr>
              <a:t>37-th </a:t>
            </a:r>
            <a:r>
              <a:rPr lang="pl-PL" sz="2000" b="1" dirty="0" err="1" smtClean="0">
                <a:solidFill>
                  <a:srgbClr val="00B050"/>
                </a:solidFill>
              </a:rPr>
              <a:t>European</a:t>
            </a:r>
            <a:r>
              <a:rPr lang="pl-PL" sz="2000" b="1" dirty="0" smtClean="0">
                <a:solidFill>
                  <a:srgbClr val="00B050"/>
                </a:solidFill>
              </a:rPr>
              <a:t> </a:t>
            </a:r>
            <a:r>
              <a:rPr lang="pl-PL" sz="2000" b="1" dirty="0" err="1" smtClean="0">
                <a:solidFill>
                  <a:srgbClr val="00B050"/>
                </a:solidFill>
              </a:rPr>
              <a:t>Symposium</a:t>
            </a:r>
            <a:r>
              <a:rPr lang="pl-PL" sz="2000" b="1" dirty="0" smtClean="0">
                <a:solidFill>
                  <a:srgbClr val="00B050"/>
                </a:solidFill>
              </a:rPr>
              <a:t> on </a:t>
            </a:r>
            <a:r>
              <a:rPr lang="pl-PL" sz="2000" b="1" dirty="0" err="1" smtClean="0">
                <a:solidFill>
                  <a:srgbClr val="00B050"/>
                </a:solidFill>
              </a:rPr>
              <a:t>Occultation</a:t>
            </a:r>
            <a:r>
              <a:rPr lang="pl-PL" sz="2000" b="1" dirty="0" smtClean="0">
                <a:solidFill>
                  <a:srgbClr val="00B050"/>
                </a:solidFill>
              </a:rPr>
              <a:t> </a:t>
            </a:r>
            <a:r>
              <a:rPr lang="pl-PL" sz="2000" b="1" dirty="0" err="1" smtClean="0">
                <a:solidFill>
                  <a:srgbClr val="00B050"/>
                </a:solidFill>
              </a:rPr>
              <a:t>Projects</a:t>
            </a:r>
            <a:r>
              <a:rPr lang="pl-PL" sz="2000" b="1" dirty="0" smtClean="0">
                <a:solidFill>
                  <a:srgbClr val="00B050"/>
                </a:solidFill>
              </a:rPr>
              <a:t> (ESOP)</a:t>
            </a:r>
            <a:r>
              <a:rPr lang="pl-PL" sz="3600" b="1" dirty="0" smtClean="0">
                <a:solidFill>
                  <a:srgbClr val="00B050"/>
                </a:solidFill>
              </a:rPr>
              <a:t/>
            </a:r>
            <a:br>
              <a:rPr lang="pl-PL" sz="3600" b="1" dirty="0" smtClean="0">
                <a:solidFill>
                  <a:srgbClr val="00B050"/>
                </a:solidFill>
              </a:rPr>
            </a:br>
            <a:r>
              <a:rPr lang="pl-PL" sz="2000" b="1" dirty="0" smtClean="0"/>
              <a:t>W. Burzyński - </a:t>
            </a:r>
            <a:r>
              <a:rPr lang="pl-PL" sz="2000" b="1" dirty="0" smtClean="0">
                <a:solidFill>
                  <a:srgbClr val="0070C0"/>
                </a:solidFill>
              </a:rPr>
              <a:t>„</a:t>
            </a:r>
            <a:r>
              <a:rPr lang="en-US" sz="2000" b="1" i="1" dirty="0" smtClean="0">
                <a:solidFill>
                  <a:srgbClr val="0070C0"/>
                </a:solidFill>
              </a:rPr>
              <a:t>Highlights of occultation observations</a:t>
            </a:r>
            <a:r>
              <a:rPr lang="pl-PL" sz="2000" b="1" i="1" dirty="0" smtClean="0">
                <a:solidFill>
                  <a:srgbClr val="0070C0"/>
                </a:solidFill>
              </a:rPr>
              <a:t> </a:t>
            </a:r>
            <a:r>
              <a:rPr lang="en-US" sz="2000" b="1" i="1" dirty="0" smtClean="0">
                <a:solidFill>
                  <a:srgbClr val="0070C0"/>
                </a:solidFill>
              </a:rPr>
              <a:t>in Poland 2018</a:t>
            </a:r>
            <a:r>
              <a:rPr lang="pl-PL" sz="2000" b="1" i="1" dirty="0" smtClean="0">
                <a:solidFill>
                  <a:srgbClr val="0070C0"/>
                </a:solidFill>
              </a:rPr>
              <a:t>”</a:t>
            </a:r>
            <a:endParaRPr lang="pl-PL" sz="2000" dirty="0" smtClean="0"/>
          </a:p>
          <a:p>
            <a:pPr algn="ctr">
              <a:buNone/>
            </a:pPr>
            <a:r>
              <a:rPr lang="pl-PL" sz="3600" b="1" dirty="0" smtClean="0">
                <a:solidFill>
                  <a:srgbClr val="FF0000"/>
                </a:solidFill>
              </a:rPr>
              <a:t/>
            </a:r>
            <a:br>
              <a:rPr lang="pl-PL" sz="3600" b="1" dirty="0" smtClean="0">
                <a:solidFill>
                  <a:srgbClr val="FF0000"/>
                </a:solidFill>
              </a:rPr>
            </a:br>
            <a:r>
              <a:rPr lang="pl-PL" sz="2000" b="1" dirty="0" smtClean="0">
                <a:solidFill>
                  <a:srgbClr val="FF0000"/>
                </a:solidFill>
              </a:rPr>
              <a:t/>
            </a:r>
            <a:br>
              <a:rPr lang="pl-PL" sz="2000" b="1" dirty="0" smtClean="0">
                <a:solidFill>
                  <a:srgbClr val="FF0000"/>
                </a:solidFill>
              </a:rPr>
            </a:br>
            <a:r>
              <a:rPr lang="pl-PL" sz="2000" dirty="0" smtClean="0"/>
              <a:t/>
            </a:r>
            <a:br>
              <a:rPr lang="pl-PL" sz="2000" dirty="0" smtClean="0"/>
            </a:br>
            <a:endParaRPr lang="pl-PL" sz="2000" b="1" i="1" dirty="0" smtClean="0">
              <a:solidFill>
                <a:srgbClr val="0070C0"/>
              </a:solidFill>
            </a:endParaRPr>
          </a:p>
          <a:p>
            <a:pPr algn="ctr">
              <a:buNone/>
            </a:pPr>
            <a:endParaRPr lang="pl-PL" sz="2000" b="1" dirty="0" smtClean="0">
              <a:solidFill>
                <a:srgbClr val="0070C0"/>
              </a:solidFill>
            </a:endParaRPr>
          </a:p>
        </p:txBody>
      </p:sp>
      <p:pic>
        <p:nvPicPr>
          <p:cNvPr id="5" name="Obraz 4" descr="burzynski.jpg"/>
          <p:cNvPicPr>
            <a:picLocks noChangeAspect="1"/>
          </p:cNvPicPr>
          <p:nvPr/>
        </p:nvPicPr>
        <p:blipFill>
          <a:blip r:embed="rId2"/>
          <a:stretch>
            <a:fillRect/>
          </a:stretch>
        </p:blipFill>
        <p:spPr>
          <a:xfrm>
            <a:off x="857224" y="1214422"/>
            <a:ext cx="7429552" cy="543236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285728"/>
            <a:ext cx="9144000" cy="4429156"/>
          </a:xfrm>
        </p:spPr>
        <p:txBody>
          <a:bodyPr>
            <a:noAutofit/>
          </a:bodyPr>
          <a:lstStyle/>
          <a:p>
            <a:pPr algn="ctr">
              <a:buNone/>
            </a:pPr>
            <a:r>
              <a:rPr lang="pl-PL" sz="1800" b="1" dirty="0" smtClean="0">
                <a:solidFill>
                  <a:srgbClr val="FF0000"/>
                </a:solidFill>
              </a:rPr>
              <a:t>  </a:t>
            </a:r>
            <a:r>
              <a:rPr lang="en-US" b="1" dirty="0" smtClean="0">
                <a:solidFill>
                  <a:srgbClr val="00B050"/>
                </a:solidFill>
              </a:rPr>
              <a:t>European Planetary Science Congress 2018</a:t>
            </a:r>
            <a:r>
              <a:rPr lang="pl-PL" b="1" dirty="0" smtClean="0">
                <a:solidFill>
                  <a:srgbClr val="00B050"/>
                </a:solidFill>
              </a:rPr>
              <a:t/>
            </a:r>
            <a:br>
              <a:rPr lang="pl-PL" b="1" dirty="0" smtClean="0">
                <a:solidFill>
                  <a:srgbClr val="00B050"/>
                </a:solidFill>
              </a:rPr>
            </a:br>
            <a:r>
              <a:rPr lang="pl-PL" sz="2000" b="1" dirty="0" smtClean="0">
                <a:solidFill>
                  <a:srgbClr val="FF0000"/>
                </a:solidFill>
              </a:rPr>
              <a:t/>
            </a:r>
            <a:br>
              <a:rPr lang="pl-PL" sz="2000" b="1" dirty="0" smtClean="0">
                <a:solidFill>
                  <a:srgbClr val="FF0000"/>
                </a:solidFill>
              </a:rPr>
            </a:br>
            <a:r>
              <a:rPr lang="pl-PL" sz="2000" b="1" dirty="0" smtClean="0">
                <a:solidFill>
                  <a:srgbClr val="FF0000"/>
                </a:solidFill>
              </a:rPr>
              <a:t>16-21 IX 2018 – </a:t>
            </a:r>
            <a:r>
              <a:rPr lang="pl-PL" sz="2000" b="1" dirty="0" err="1" smtClean="0">
                <a:solidFill>
                  <a:srgbClr val="FF0000"/>
                </a:solidFill>
              </a:rPr>
              <a:t>Technische</a:t>
            </a:r>
            <a:r>
              <a:rPr lang="pl-PL" sz="2000" b="1" dirty="0" smtClean="0">
                <a:solidFill>
                  <a:srgbClr val="FF0000"/>
                </a:solidFill>
              </a:rPr>
              <a:t> </a:t>
            </a:r>
            <a:r>
              <a:rPr lang="pl-PL" sz="2000" b="1" dirty="0" err="1" smtClean="0">
                <a:solidFill>
                  <a:srgbClr val="FF0000"/>
                </a:solidFill>
              </a:rPr>
              <a:t>Universität</a:t>
            </a:r>
            <a:r>
              <a:rPr lang="pl-PL" sz="2000" b="1" dirty="0" smtClean="0">
                <a:solidFill>
                  <a:srgbClr val="FF0000"/>
                </a:solidFill>
              </a:rPr>
              <a:t> Berlin,  Germany</a:t>
            </a:r>
            <a:br>
              <a:rPr lang="pl-PL" sz="2000" b="1" dirty="0" smtClean="0">
                <a:solidFill>
                  <a:srgbClr val="FF0000"/>
                </a:solidFill>
              </a:rPr>
            </a:br>
            <a:r>
              <a:rPr lang="pl-PL" sz="2000" dirty="0" smtClean="0"/>
              <a:t/>
            </a:r>
            <a:br>
              <a:rPr lang="pl-PL" sz="2000" dirty="0" smtClean="0"/>
            </a:br>
            <a:r>
              <a:rPr lang="pl-PL" sz="2000" b="1" dirty="0" smtClean="0"/>
              <a:t>G. Murawski - </a:t>
            </a:r>
            <a:r>
              <a:rPr lang="pl-PL" sz="2000" b="1" dirty="0" smtClean="0">
                <a:solidFill>
                  <a:srgbClr val="0070C0"/>
                </a:solidFill>
              </a:rPr>
              <a:t>„ </a:t>
            </a:r>
            <a:r>
              <a:rPr lang="en-US" sz="2000" b="1" dirty="0" smtClean="0">
                <a:solidFill>
                  <a:srgbClr val="0070C0"/>
                </a:solidFill>
              </a:rPr>
              <a:t>Use of CMOS cameras in </a:t>
            </a:r>
            <a:r>
              <a:rPr lang="en-US" sz="2000" b="1" dirty="0" err="1" smtClean="0">
                <a:solidFill>
                  <a:srgbClr val="0070C0"/>
                </a:solidFill>
              </a:rPr>
              <a:t>exoplanet</a:t>
            </a:r>
            <a:r>
              <a:rPr lang="en-US" sz="2000" b="1" dirty="0" smtClean="0">
                <a:solidFill>
                  <a:srgbClr val="0070C0"/>
                </a:solidFill>
              </a:rPr>
              <a:t> transit photometry</a:t>
            </a:r>
            <a:r>
              <a:rPr lang="pl-PL" sz="2000" b="1" dirty="0" smtClean="0">
                <a:solidFill>
                  <a:srgbClr val="0070C0"/>
                </a:solidFill>
              </a:rPr>
              <a:t>”</a:t>
            </a:r>
          </a:p>
        </p:txBody>
      </p:sp>
      <p:pic>
        <p:nvPicPr>
          <p:cNvPr id="5" name="Obraz 4" descr="murawski.jpg"/>
          <p:cNvPicPr>
            <a:picLocks noChangeAspect="1"/>
          </p:cNvPicPr>
          <p:nvPr/>
        </p:nvPicPr>
        <p:blipFill>
          <a:blip r:embed="rId2"/>
          <a:stretch>
            <a:fillRect/>
          </a:stretch>
        </p:blipFill>
        <p:spPr>
          <a:xfrm>
            <a:off x="785786" y="2143116"/>
            <a:ext cx="7715304" cy="455413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100834</TotalTime>
  <Words>1738</Words>
  <Application>Microsoft Office PowerPoint</Application>
  <PresentationFormat>Pokaz na ekranie (4:3)</PresentationFormat>
  <Paragraphs>318</Paragraphs>
  <Slides>79</Slides>
  <Notes>0</Notes>
  <HiddenSlides>0</HiddenSlides>
  <MMClips>0</MMClips>
  <ScaleCrop>false</ScaleCrop>
  <HeadingPairs>
    <vt:vector size="4" baseType="variant">
      <vt:variant>
        <vt:lpstr>Motyw</vt:lpstr>
      </vt:variant>
      <vt:variant>
        <vt:i4>1</vt:i4>
      </vt:variant>
      <vt:variant>
        <vt:lpstr>Tytuły slajdów</vt:lpstr>
      </vt:variant>
      <vt:variant>
        <vt:i4>79</vt:i4>
      </vt:variant>
    </vt:vector>
  </HeadingPairs>
  <TitlesOfParts>
    <vt:vector size="80" baseType="lpstr">
      <vt:lpstr>Motyw pakietu Office</vt:lpstr>
      <vt:lpstr>Occultation phenomena  Current standards and latest news 2018/2019</vt:lpstr>
      <vt:lpstr>Journal of Occultation Astronomy (JOA)</vt:lpstr>
      <vt:lpstr>The Astronomical Reports</vt:lpstr>
      <vt:lpstr>Presence at occultation conferences</vt:lpstr>
      <vt:lpstr>Slajd 5</vt:lpstr>
      <vt:lpstr>Solar Eclipse Conference 2018, 2-5 VIII 2018</vt:lpstr>
      <vt:lpstr>Slajd 7</vt:lpstr>
      <vt:lpstr>Slajd 8</vt:lpstr>
      <vt:lpstr>Slajd 9</vt:lpstr>
      <vt:lpstr>Slajd 10</vt:lpstr>
      <vt:lpstr>GPS system rollover</vt:lpstr>
      <vt:lpstr>GPS system rollover</vt:lpstr>
      <vt:lpstr>Another copy of „smopi VTI” </vt:lpstr>
      <vt:lpstr>Another copy of „smopi VTI” </vt:lpstr>
      <vt:lpstr>Digital Video Time Inserter</vt:lpstr>
      <vt:lpstr>Digital Video Time Inserter</vt:lpstr>
      <vt:lpstr>Digital Video Time Inserter</vt:lpstr>
      <vt:lpstr>Digital Video Time Inserter</vt:lpstr>
      <vt:lpstr>Digital Video Time Inserter</vt:lpstr>
      <vt:lpstr>Digital Video Time Inserter</vt:lpstr>
      <vt:lpstr>Digital Video Time Inserter – 2nd prototype</vt:lpstr>
      <vt:lpstr>Digital Video Time Inserter – firmware</vt:lpstr>
      <vt:lpstr>Astrometric catalogs – the Gaia DR2 for Guide 9 and Cartes du Ciel planetarium type software</vt:lpstr>
      <vt:lpstr>Mike Kretlow’s asteroidal occultations predictions</vt:lpstr>
      <vt:lpstr>EURASTER – new rules for the publication of asteroidal occultations results</vt:lpstr>
      <vt:lpstr>The EURASTER database – new appearance</vt:lpstr>
      <vt:lpstr>EURASTER  database statistic: 1997-2018</vt:lpstr>
      <vt:lpstr>„Occult” software – news and improvements </vt:lpstr>
      <vt:lpstr> Total lunar eclipse – 27 VII 2018   </vt:lpstr>
      <vt:lpstr>  Total lunar eclipse – 27 VII 2018   </vt:lpstr>
      <vt:lpstr>  Total lunar eclipse – 21 I 2019   </vt:lpstr>
      <vt:lpstr>Partial solar eclipse – 11 VIII 2018    1.45 %, several mins. before maximum phase</vt:lpstr>
      <vt:lpstr>Saturn occultation by the Moon – 2 II 2019   </vt:lpstr>
      <vt:lpstr>Asteroid astrometry and photometry</vt:lpstr>
      <vt:lpstr>Asteroid astrometry and photometry</vt:lpstr>
      <vt:lpstr>Asteroid astrometry and photometry</vt:lpstr>
      <vt:lpstr>Exoplanets co-discoveries     </vt:lpstr>
      <vt:lpstr>Lunar graze occultation observations 2018/19    </vt:lpstr>
      <vt:lpstr>Lunar graze occultation observations 2018/19    </vt:lpstr>
      <vt:lpstr>         </vt:lpstr>
      <vt:lpstr>         </vt:lpstr>
      <vt:lpstr>Lunar graze occultation results – ZC 895    </vt:lpstr>
      <vt:lpstr>Lunar graze occultation results – ZC 1923    </vt:lpstr>
      <vt:lpstr>Lunar graze occultation results – ZC 1923    </vt:lpstr>
      <vt:lpstr>Graze of XZ 89611 – the faintest world graze ?    </vt:lpstr>
      <vt:lpstr>Graze of XZ 89611 – the faintest world graze ?    </vt:lpstr>
      <vt:lpstr>Graze of XZ 89611 – the faintest world graze ?    </vt:lpstr>
      <vt:lpstr>Graze of XZ 89611 – the faintest world graze ?    </vt:lpstr>
      <vt:lpstr>Graze of XZ 89611 – the faintest world graze ?    </vt:lpstr>
      <vt:lpstr>Grazes of XZ 89611 &amp; XZ 89957 results  </vt:lpstr>
      <vt:lpstr>Graze of XZ 89611 – the faintest world graze ?    </vt:lpstr>
      <vt:lpstr>Grazing occultation of XZ 89957 – 11.1 mag    </vt:lpstr>
      <vt:lpstr>Asteroidal occultation observations 2018     </vt:lpstr>
      <vt:lpstr>(476) Hedwig occultation results    </vt:lpstr>
      <vt:lpstr>(476) Hedwig occultation results    </vt:lpstr>
      <vt:lpstr>(476) Hedwig occultation results    </vt:lpstr>
      <vt:lpstr>(2258) Viipuri occultation results    </vt:lpstr>
      <vt:lpstr>(2258) Viipuri occultation results    </vt:lpstr>
      <vt:lpstr>(2258) Viipuri occultation results    </vt:lpstr>
      <vt:lpstr>(2258) Viipuri occultation 2013 - USA    </vt:lpstr>
      <vt:lpstr>Asteroidal occultation observations 2019     </vt:lpstr>
      <vt:lpstr>(663) Gerlinde occultation results    </vt:lpstr>
      <vt:lpstr>(663) Gerlinde occultation results    </vt:lpstr>
      <vt:lpstr>(259) Aletheia occultation results    </vt:lpstr>
      <vt:lpstr>(259) Aletheia occultation results    </vt:lpstr>
      <vt:lpstr>(259) Aletheia occultation results    </vt:lpstr>
      <vt:lpstr>Future lunar grazes occultation up to 7.4 mag   </vt:lpstr>
      <vt:lpstr>Future asteroidal occultation up to 11.0 mag   </vt:lpstr>
      <vt:lpstr>Future asteroidal occultation up to 11.0 mag   </vt:lpstr>
      <vt:lpstr>Future asteroidal occultation up to 11.0 mag   </vt:lpstr>
      <vt:lpstr>Future asteroidal occultation up to 11.0 mag   </vt:lpstr>
      <vt:lpstr>Future asteroidal occultation up to 11.0 mag   </vt:lpstr>
      <vt:lpstr>Future asteroidal occultation up to 11.0 mag   </vt:lpstr>
      <vt:lpstr>Future asteroidal occultation up to 11.0 mag   </vt:lpstr>
      <vt:lpstr>Future asteroidal occultation up to 11.0 mag   </vt:lpstr>
      <vt:lpstr>Future asteroidal occultation up to 11.0 mag   </vt:lpstr>
      <vt:lpstr>Future asteroidal occultation up to 11.0 mag   </vt:lpstr>
      <vt:lpstr> ESOP XXXIX in Poland – Bialystok 28 VIII – 2 IX 2020    </vt:lpstr>
      <vt:lpstr> Thank you for your attention  Any questions ?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Obserwacje zjawisk zakryciowych.  Aktualne standardy, nowości i trendy</dc:title>
  <dc:creator>PTMA_BIAŁYSTOK</dc:creator>
  <cp:lastModifiedBy>OBPTMA</cp:lastModifiedBy>
  <cp:revision>971</cp:revision>
  <dcterms:created xsi:type="dcterms:W3CDTF">2017-02-26T12:30:43Z</dcterms:created>
  <dcterms:modified xsi:type="dcterms:W3CDTF">2019-04-26T08:48:15Z</dcterms:modified>
</cp:coreProperties>
</file>