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18" r:id="rId2"/>
    <p:sldId id="421" r:id="rId3"/>
    <p:sldId id="422" r:id="rId4"/>
    <p:sldId id="423" r:id="rId5"/>
    <p:sldId id="424" r:id="rId6"/>
    <p:sldId id="425" r:id="rId7"/>
    <p:sldId id="426" r:id="rId8"/>
    <p:sldId id="428" r:id="rId9"/>
    <p:sldId id="427" r:id="rId10"/>
    <p:sldId id="353" r:id="rId11"/>
    <p:sldId id="416" r:id="rId12"/>
    <p:sldId id="411" r:id="rId13"/>
    <p:sldId id="429" r:id="rId14"/>
    <p:sldId id="430" r:id="rId15"/>
    <p:sldId id="431" r:id="rId16"/>
    <p:sldId id="437" r:id="rId17"/>
    <p:sldId id="432" r:id="rId18"/>
    <p:sldId id="433" r:id="rId19"/>
    <p:sldId id="434" r:id="rId20"/>
    <p:sldId id="435" r:id="rId21"/>
    <p:sldId id="436" r:id="rId22"/>
    <p:sldId id="413" r:id="rId23"/>
    <p:sldId id="438" r:id="rId24"/>
    <p:sldId id="414" r:id="rId25"/>
    <p:sldId id="324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4993" autoAdjust="0"/>
    <p:restoredTop sz="92832" autoAdjust="0"/>
  </p:normalViewPr>
  <p:slideViewPr>
    <p:cSldViewPr>
      <p:cViewPr>
        <p:scale>
          <a:sx n="70" d="100"/>
          <a:sy n="70" d="100"/>
        </p:scale>
        <p:origin x="-202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379B2-67E4-4A75-87E3-6D7F3DD93F3F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56A5C-7ABF-4406-AB7F-36456BF90F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80583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94233-254A-4ABD-8A96-3277AC9D4018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B87F4-392B-465F-926A-0348EA400A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4157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2019-04-30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58232" cy="1500198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SOPIZ PTMA </a:t>
            </a:r>
            <a:r>
              <a:rPr lang="pl-PL" sz="4000" b="1" dirty="0" err="1" smtClean="0"/>
              <a:t>in</a:t>
            </a:r>
            <a:r>
              <a:rPr lang="pl-PL" sz="4000" b="1" dirty="0" smtClean="0"/>
              <a:t> 1979-2019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3600" dirty="0" err="1" smtClean="0"/>
              <a:t>Statistic</a:t>
            </a:r>
            <a:r>
              <a:rPr lang="pl-PL" sz="3600" dirty="0" smtClean="0"/>
              <a:t> data</a:t>
            </a:r>
            <a:endParaRPr lang="pl-PL" sz="36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8715436" cy="1428736"/>
          </a:xfrm>
        </p:spPr>
        <p:txBody>
          <a:bodyPr>
            <a:noAutofit/>
          </a:bodyPr>
          <a:lstStyle/>
          <a:p>
            <a:r>
              <a:rPr lang="pl-PL" sz="2200" b="1" dirty="0" smtClean="0">
                <a:solidFill>
                  <a:srgbClr val="FF0000"/>
                </a:solidFill>
              </a:rPr>
              <a:t>XXIX </a:t>
            </a:r>
            <a:r>
              <a:rPr lang="pl-PL" sz="2200" b="1" dirty="0" err="1" smtClean="0">
                <a:solidFill>
                  <a:srgbClr val="FF0000"/>
                </a:solidFill>
              </a:rPr>
              <a:t>SOPiZ</a:t>
            </a:r>
            <a:r>
              <a:rPr lang="pl-PL" sz="2200" b="1" dirty="0" smtClean="0">
                <a:solidFill>
                  <a:srgbClr val="FF0000"/>
                </a:solidFill>
              </a:rPr>
              <a:t> PTMA </a:t>
            </a:r>
            <a:r>
              <a:rPr lang="pl-PL" sz="2200" b="1" dirty="0" err="1" smtClean="0">
                <a:solidFill>
                  <a:srgbClr val="FF0000"/>
                </a:solidFill>
              </a:rPr>
              <a:t>Conference</a:t>
            </a:r>
            <a:r>
              <a:rPr lang="pl-PL" sz="2200" b="1" dirty="0" smtClean="0">
                <a:solidFill>
                  <a:srgbClr val="FF0000"/>
                </a:solidFill>
              </a:rPr>
              <a:t> (40-th </a:t>
            </a:r>
            <a:r>
              <a:rPr lang="pl-PL" sz="2200" b="1" dirty="0" err="1" smtClean="0">
                <a:solidFill>
                  <a:srgbClr val="FF0000"/>
                </a:solidFill>
              </a:rPr>
              <a:t>Anniversary</a:t>
            </a:r>
            <a:r>
              <a:rPr lang="pl-PL" sz="2200" b="1" dirty="0" smtClean="0">
                <a:solidFill>
                  <a:srgbClr val="FF0000"/>
                </a:solidFill>
              </a:rPr>
              <a:t>)</a:t>
            </a:r>
            <a:br>
              <a:rPr lang="pl-PL" sz="2200" b="1" dirty="0" smtClean="0">
                <a:solidFill>
                  <a:srgbClr val="FF0000"/>
                </a:solidFill>
              </a:rPr>
            </a:br>
            <a:r>
              <a:rPr lang="pl-PL" sz="2200" b="1" dirty="0" err="1" smtClean="0">
                <a:solidFill>
                  <a:srgbClr val="FF0000"/>
                </a:solidFill>
              </a:rPr>
              <a:t>April</a:t>
            </a:r>
            <a:r>
              <a:rPr lang="pl-PL" sz="2200" b="1" dirty="0" smtClean="0">
                <a:solidFill>
                  <a:srgbClr val="FF0000"/>
                </a:solidFill>
              </a:rPr>
              <a:t> 27-28th, 2019 - Warsaw</a:t>
            </a:r>
          </a:p>
          <a:p>
            <a:r>
              <a:rPr lang="pl-PL" sz="2200" dirty="0" smtClean="0"/>
              <a:t>Wojciech Burzyński, M. </a:t>
            </a:r>
            <a:r>
              <a:rPr lang="pl-PL" sz="2200" dirty="0" err="1" smtClean="0"/>
              <a:t>Eng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pic>
        <p:nvPicPr>
          <p:cNvPr id="4" name="Obraz 3" descr="logo_SOPiZ_now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785926"/>
            <a:ext cx="4053668" cy="3714776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01080" cy="796908"/>
          </a:xfrm>
        </p:spPr>
        <p:txBody>
          <a:bodyPr>
            <a:normAutofit/>
          </a:bodyPr>
          <a:lstStyle/>
          <a:p>
            <a:r>
              <a:rPr lang="pl-PL" sz="3600" b="1" dirty="0" err="1" smtClean="0"/>
              <a:t>Asteroidal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occultation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reports</a:t>
            </a:r>
            <a:r>
              <a:rPr lang="pl-PL" sz="3600" b="1" dirty="0" smtClean="0"/>
              <a:t> 1988 -1999</a:t>
            </a:r>
            <a:endParaRPr lang="pl-PL" sz="3600" b="1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4007815"/>
              </p:ext>
            </p:extLst>
          </p:nvPr>
        </p:nvGraphicFramePr>
        <p:xfrm>
          <a:off x="251520" y="1340768"/>
          <a:ext cx="856895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543"/>
                <a:gridCol w="1649501"/>
                <a:gridCol w="1199637"/>
                <a:gridCol w="1124659"/>
                <a:gridCol w="38346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YEAR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TOTAL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NEGATIVE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POSITIVE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REMARKS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1988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J. </a:t>
                      </a:r>
                      <a:r>
                        <a:rPr lang="pl-PL" dirty="0" err="1" smtClean="0"/>
                        <a:t>Speil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1989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W. Piskorz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(30) Urania event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01080" cy="796908"/>
          </a:xfrm>
        </p:spPr>
        <p:txBody>
          <a:bodyPr>
            <a:normAutofit/>
          </a:bodyPr>
          <a:lstStyle/>
          <a:p>
            <a:r>
              <a:rPr lang="pl-PL" sz="3600" b="1" dirty="0" err="1" smtClean="0"/>
              <a:t>Asteroidal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occultation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reports</a:t>
            </a:r>
            <a:r>
              <a:rPr lang="pl-PL" sz="3600" b="1" dirty="0" smtClean="0"/>
              <a:t> 2000 - 2009</a:t>
            </a:r>
            <a:endParaRPr lang="pl-PL" sz="3600" b="1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1906359"/>
              </p:ext>
            </p:extLst>
          </p:nvPr>
        </p:nvGraphicFramePr>
        <p:xfrm>
          <a:off x="285720" y="1071546"/>
          <a:ext cx="8643998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446"/>
                <a:gridCol w="1004038"/>
                <a:gridCol w="946493"/>
                <a:gridCol w="1581179"/>
                <a:gridCol w="42148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YEAR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TOTAL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NEG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REMARKS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27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27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50 </a:t>
                      </a:r>
                      <a:br>
                        <a:rPr lang="pl-PL" b="1" dirty="0" smtClean="0">
                          <a:solidFill>
                            <a:srgbClr val="00B050"/>
                          </a:solidFill>
                        </a:rPr>
                      </a:br>
                      <a:endParaRPr lang="pl-PL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50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pl-PL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(IOTA)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13 </a:t>
                      </a:r>
                      <a:r>
                        <a:rPr lang="pl-PL" b="1" dirty="0" err="1" smtClean="0">
                          <a:solidFill>
                            <a:srgbClr val="00B050"/>
                          </a:solidFill>
                        </a:rPr>
                        <a:t>negatives</a:t>
                      </a:r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 in one </a:t>
                      </a:r>
                      <a:r>
                        <a:rPr lang="pl-PL" b="1" dirty="0" err="1" smtClean="0">
                          <a:solidFill>
                            <a:srgbClr val="00B050"/>
                          </a:solidFill>
                        </a:rPr>
                        <a:t>event</a:t>
                      </a:r>
                      <a:r>
                        <a:rPr lang="pl-PL" b="1" baseline="0" dirty="0" smtClean="0">
                          <a:solidFill>
                            <a:srgbClr val="00B050"/>
                          </a:solidFill>
                        </a:rPr>
                        <a:t> – </a:t>
                      </a:r>
                      <a:br>
                        <a:rPr lang="pl-PL" b="1" baseline="0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pl-PL" b="1" baseline="0" dirty="0" smtClean="0">
                          <a:solidFill>
                            <a:srgbClr val="00B050"/>
                          </a:solidFill>
                        </a:rPr>
                        <a:t>(2525) </a:t>
                      </a:r>
                      <a:r>
                        <a:rPr lang="pl-PL" b="1" baseline="0" dirty="0" err="1" smtClean="0">
                          <a:solidFill>
                            <a:srgbClr val="00B050"/>
                          </a:solidFill>
                        </a:rPr>
                        <a:t>O’Stean</a:t>
                      </a:r>
                      <a:r>
                        <a:rPr lang="pl-PL" b="1" baseline="0" dirty="0" smtClean="0">
                          <a:solidFill>
                            <a:srgbClr val="00B050"/>
                          </a:solidFill>
                        </a:rPr>
                        <a:t> on May, 8</a:t>
                      </a:r>
                      <a:endParaRPr lang="pl-PL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2072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23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22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1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(+2,</a:t>
                      </a:r>
                      <a:r>
                        <a:rPr lang="pl-PL" baseline="0" dirty="0" smtClean="0">
                          <a:solidFill>
                            <a:srgbClr val="FF0000"/>
                          </a:solidFill>
                        </a:rPr>
                        <a:t> IOTA)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 smtClean="0"/>
                        <a:t>Tethys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event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observed</a:t>
                      </a:r>
                      <a:r>
                        <a:rPr lang="pl-PL" dirty="0" smtClean="0"/>
                        <a:t> by W. </a:t>
                      </a:r>
                      <a:r>
                        <a:rPr lang="pl-PL" dirty="0" smtClean="0"/>
                        <a:t>Burzyński</a:t>
                      </a:r>
                      <a:endParaRPr lang="pl-PL" dirty="0" smtClean="0"/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32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23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r>
                        <a:rPr lang="pl-PL" dirty="0" smtClean="0"/>
                        <a:t> </a:t>
                      </a:r>
                      <a:br>
                        <a:rPr lang="pl-PL" dirty="0" smtClean="0"/>
                      </a:b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(8</a:t>
                      </a:r>
                      <a:r>
                        <a:rPr lang="pl-PL" baseline="0" dirty="0" smtClean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IOTA)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 smtClean="0">
                          <a:solidFill>
                            <a:srgbClr val="00B050"/>
                          </a:solidFill>
                        </a:rPr>
                        <a:t>Bertholda</a:t>
                      </a:r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 = 5 </a:t>
                      </a:r>
                      <a:r>
                        <a:rPr lang="pl-PL" b="1" dirty="0" err="1" smtClean="0">
                          <a:solidFill>
                            <a:srgbClr val="00B050"/>
                          </a:solidFill>
                        </a:rPr>
                        <a:t>positives</a:t>
                      </a:r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 +</a:t>
                      </a:r>
                      <a:r>
                        <a:rPr lang="pl-PL" b="1" baseline="0" dirty="0" smtClean="0">
                          <a:solidFill>
                            <a:srgbClr val="00B050"/>
                          </a:solidFill>
                        </a:rPr>
                        <a:t> 13 </a:t>
                      </a:r>
                      <a:r>
                        <a:rPr lang="pl-PL" b="1" baseline="0" dirty="0" err="1" smtClean="0">
                          <a:solidFill>
                            <a:srgbClr val="00B050"/>
                          </a:solidFill>
                        </a:rPr>
                        <a:t>negatives</a:t>
                      </a:r>
                      <a:endParaRPr lang="pl-PL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18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 </a:t>
                      </a:r>
                      <a:br>
                        <a:rPr lang="pl-PL" dirty="0" smtClean="0"/>
                      </a:b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(3</a:t>
                      </a:r>
                      <a:r>
                        <a:rPr lang="pl-PL" baseline="0" dirty="0" smtClean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IOTA)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31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796908"/>
          </a:xfrm>
        </p:spPr>
        <p:txBody>
          <a:bodyPr>
            <a:normAutofit/>
          </a:bodyPr>
          <a:lstStyle/>
          <a:p>
            <a:r>
              <a:rPr lang="pl-PL" sz="3600" b="1" dirty="0" err="1" smtClean="0"/>
              <a:t>Asteroidal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occultation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reports</a:t>
            </a:r>
            <a:r>
              <a:rPr lang="pl-PL" sz="3600" b="1" dirty="0" smtClean="0"/>
              <a:t> 2010 - 2019</a:t>
            </a:r>
            <a:endParaRPr lang="pl-PL" sz="3600" b="1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5299943"/>
              </p:ext>
            </p:extLst>
          </p:nvPr>
        </p:nvGraphicFramePr>
        <p:xfrm>
          <a:off x="214282" y="857232"/>
          <a:ext cx="8786874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905"/>
                <a:gridCol w="974905"/>
                <a:gridCol w="1418044"/>
                <a:gridCol w="1329415"/>
                <a:gridCol w="40896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YEAR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TOTAL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NEG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REMARKS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all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events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observed</a:t>
                      </a:r>
                      <a:r>
                        <a:rPr lang="pl-PL" dirty="0" smtClean="0"/>
                        <a:t> by M. Filipek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 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(2,IOTA)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all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events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observed</a:t>
                      </a:r>
                      <a:r>
                        <a:rPr lang="pl-PL" dirty="0" smtClean="0"/>
                        <a:t> by M. Filipek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(2,IOTA)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(4,IOTA)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 (Pluto)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(+2,</a:t>
                      </a:r>
                      <a:r>
                        <a:rPr lang="pl-PL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IOTA)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Pluto </a:t>
                      </a:r>
                      <a:r>
                        <a:rPr lang="pl-PL" dirty="0" err="1" smtClean="0"/>
                        <a:t>observed</a:t>
                      </a:r>
                      <a:r>
                        <a:rPr lang="pl-PL" dirty="0" smtClean="0"/>
                        <a:t> by G. Murawski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(7,IOTA)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 …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 …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 …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TOTAL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362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326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36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15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28sg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5929322" cy="4054085"/>
          </a:xfrm>
          <a:prstGeom prst="rect">
            <a:avLst/>
          </a:prstGeom>
        </p:spPr>
      </p:pic>
      <p:pic>
        <p:nvPicPr>
          <p:cNvPr id="6" name="Obraz 5" descr="sgr28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916392"/>
            <a:ext cx="5929322" cy="294160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92867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The </a:t>
            </a:r>
            <a:r>
              <a:rPr lang="en-US" sz="3200" b="1" dirty="0" smtClean="0"/>
              <a:t>Occultation </a:t>
            </a:r>
            <a:r>
              <a:rPr lang="en-US" sz="3200" b="1" dirty="0"/>
              <a:t>Section </a:t>
            </a:r>
            <a:r>
              <a:rPr lang="pl-PL" sz="3200" b="1" dirty="0" smtClean="0"/>
              <a:t>of the PAAS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857232"/>
            <a:ext cx="8640960" cy="4782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00B050"/>
                </a:solidFill>
              </a:rPr>
              <a:t>PLANETARY OCCULTATION:</a:t>
            </a:r>
          </a:p>
          <a:p>
            <a:pPr>
              <a:buNone/>
            </a:pPr>
            <a:r>
              <a:rPr lang="pl-PL" sz="2000" dirty="0" smtClean="0"/>
              <a:t>      </a:t>
            </a:r>
            <a:r>
              <a:rPr lang="en-US" sz="2000" dirty="0" smtClean="0"/>
              <a:t>On July 4, 1989 observations of the </a:t>
            </a:r>
            <a:r>
              <a:rPr lang="en-US" sz="2000" b="1" dirty="0" smtClean="0">
                <a:solidFill>
                  <a:srgbClr val="FF0000"/>
                </a:solidFill>
              </a:rPr>
              <a:t>occultation of 28 Sgr by Titan </a:t>
            </a:r>
            <a:r>
              <a:rPr lang="en-US" sz="2000" dirty="0" smtClean="0"/>
              <a:t>were made in </a:t>
            </a:r>
            <a:r>
              <a:rPr lang="pl-PL" sz="2000" dirty="0" smtClean="0"/>
              <a:t>central and south-eastern Poland by 10 observers in total</a:t>
            </a:r>
            <a:r>
              <a:rPr lang="en-US" sz="2000" dirty="0" smtClean="0"/>
              <a:t>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Central flash was recorded</a:t>
            </a:r>
            <a:r>
              <a:rPr lang="pl-PL" sz="2000" dirty="0" smtClean="0">
                <a:solidFill>
                  <a:srgbClr val="FF0000"/>
                </a:solidFill>
              </a:rPr>
              <a:t> in Warsaw</a:t>
            </a:r>
            <a:r>
              <a:rPr lang="pl-PL" sz="2000" dirty="0" smtClean="0"/>
              <a:t>.</a:t>
            </a:r>
            <a:endParaRPr lang="pl-PL" sz="2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31157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92867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The </a:t>
            </a:r>
            <a:r>
              <a:rPr lang="en-US" sz="3200" b="1" dirty="0" smtClean="0"/>
              <a:t>Occultation </a:t>
            </a:r>
            <a:r>
              <a:rPr lang="en-US" sz="3200" b="1" dirty="0"/>
              <a:t>Section </a:t>
            </a:r>
            <a:r>
              <a:rPr lang="pl-PL" sz="3200" b="1" dirty="0" smtClean="0"/>
              <a:t>of the PAAS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857232"/>
            <a:ext cx="8640960" cy="4782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00B050"/>
                </a:solidFill>
              </a:rPr>
              <a:t>PLANETARY OCCULTATION: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endParaRPr lang="pl-PL" sz="2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OCCULTATION OF PPM 94676 BY TETHYS ON DEC 15th, 2002 by W. Burzynski (3)</a:t>
            </a:r>
          </a:p>
          <a:p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 </a:t>
            </a:r>
            <a:endParaRPr lang="pl-PL" sz="2000" dirty="0"/>
          </a:p>
        </p:txBody>
      </p:sp>
      <p:pic>
        <p:nvPicPr>
          <p:cNvPr id="4" name="Obraz 3" descr="tethys-eur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2285992"/>
            <a:ext cx="4190117" cy="4403731"/>
          </a:xfrm>
          <a:prstGeom prst="rect">
            <a:avLst/>
          </a:prstGeom>
        </p:spPr>
      </p:pic>
      <p:pic>
        <p:nvPicPr>
          <p:cNvPr id="5" name="Obraz 4" descr="tethys_best_f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7" y="2285992"/>
            <a:ext cx="4504021" cy="43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7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92867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The </a:t>
            </a:r>
            <a:r>
              <a:rPr lang="en-US" sz="3200" b="1" dirty="0" smtClean="0"/>
              <a:t>Occultation Section</a:t>
            </a:r>
            <a:r>
              <a:rPr lang="pl-PL" sz="3200" b="1" dirty="0" smtClean="0"/>
              <a:t> of the PAAS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49451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00B050"/>
                </a:solidFill>
              </a:rPr>
              <a:t>GRAZING LUNAR OCCULTATION:</a:t>
            </a:r>
            <a:endParaRPr lang="pl-PL" sz="2400" dirty="0" smtClean="0">
              <a:solidFill>
                <a:srgbClr val="00B050"/>
              </a:solidFill>
            </a:endParaRPr>
          </a:p>
          <a:p>
            <a:endParaRPr lang="pl-PL" sz="2000" dirty="0" smtClean="0"/>
          </a:p>
          <a:p>
            <a:pPr>
              <a:buNone/>
            </a:pPr>
            <a:r>
              <a:rPr lang="pl-PL" sz="2000" b="1" dirty="0" smtClean="0">
                <a:solidFill>
                  <a:srgbClr val="00B0F0"/>
                </a:solidFill>
              </a:rPr>
              <a:t>25 VIII1981  </a:t>
            </a:r>
            <a:r>
              <a:rPr lang="pl-PL" sz="2000" b="1" dirty="0" smtClean="0">
                <a:solidFill>
                  <a:srgbClr val="FF0000"/>
                </a:solidFill>
              </a:rPr>
              <a:t>First grazing occultation result from single station observer (M. Szulc)</a:t>
            </a: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</a:endParaRPr>
          </a:p>
          <a:p>
            <a:r>
              <a:rPr lang="pl-PL" sz="2000" b="1" dirty="0" smtClean="0"/>
              <a:t>SAO 78221 (8.6 mag), CA = 7.7, MF: -23%</a:t>
            </a:r>
          </a:p>
          <a:p>
            <a:r>
              <a:rPr lang="pl-PL" sz="2000" b="1" dirty="0" smtClean="0"/>
              <a:t>1 event (RD), OC = -1.76”</a:t>
            </a:r>
          </a:p>
          <a:p>
            <a:r>
              <a:rPr lang="pl-PL" sz="2000" b="1" dirty="0" smtClean="0"/>
              <a:t>8-cm telescope, 7 km S from the graze limit line</a:t>
            </a:r>
            <a:br>
              <a:rPr lang="pl-PL" sz="2000" b="1" dirty="0" smtClean="0"/>
            </a:b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6" name="Obraz 5" descr="szulc_19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0"/>
            <a:ext cx="9144000" cy="30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8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01080" cy="74003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The </a:t>
            </a:r>
            <a:r>
              <a:rPr lang="en-US" sz="3200" b="1" dirty="0" smtClean="0"/>
              <a:t>Occultation Section</a:t>
            </a:r>
            <a:r>
              <a:rPr lang="pl-PL" sz="3200" b="1" dirty="0" smtClean="0"/>
              <a:t> of the PAAS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071546"/>
            <a:ext cx="8678198" cy="507209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sz="4400" b="1" dirty="0" smtClean="0">
                <a:solidFill>
                  <a:srgbClr val="00B050"/>
                </a:solidFill>
              </a:rPr>
              <a:t>GRAZING LUNAR OCCULTATION</a:t>
            </a:r>
            <a:r>
              <a:rPr lang="pl-PL" sz="5100" b="1" dirty="0" smtClean="0">
                <a:solidFill>
                  <a:srgbClr val="00B050"/>
                </a:solidFill>
              </a:rPr>
              <a:t>:</a:t>
            </a:r>
            <a:endParaRPr lang="pl-PL" sz="5100" dirty="0" smtClean="0">
              <a:solidFill>
                <a:srgbClr val="00B050"/>
              </a:solidFill>
            </a:endParaRPr>
          </a:p>
          <a:p>
            <a:endParaRPr lang="pl-PL" sz="2000" dirty="0" smtClean="0"/>
          </a:p>
          <a:p>
            <a:pPr>
              <a:buNone/>
            </a:pPr>
            <a:r>
              <a:rPr lang="pl-PL" sz="4200" b="1" dirty="0" smtClean="0">
                <a:solidFill>
                  <a:srgbClr val="00B0F0"/>
                </a:solidFill>
              </a:rPr>
              <a:t>06 X 1984  </a:t>
            </a:r>
            <a:r>
              <a:rPr lang="pl-PL" sz="3600" b="1" dirty="0" smtClean="0">
                <a:solidFill>
                  <a:srgbClr val="FF0000"/>
                </a:solidFill>
              </a:rPr>
              <a:t>First collective grazing occultation expedition with positive results</a:t>
            </a:r>
            <a:r>
              <a:rPr lang="pl-PL" sz="3300" b="1" dirty="0" smtClean="0">
                <a:solidFill>
                  <a:srgbClr val="FF0000"/>
                </a:solidFill>
              </a:rPr>
              <a:t/>
            </a:r>
            <a:br>
              <a:rPr lang="pl-PL" sz="3300" b="1" dirty="0" smtClean="0">
                <a:solidFill>
                  <a:srgbClr val="FF0000"/>
                </a:solidFill>
              </a:rPr>
            </a:br>
            <a:endParaRPr lang="pl-PL" sz="3300" b="1" dirty="0" smtClean="0">
              <a:solidFill>
                <a:srgbClr val="FF0000"/>
              </a:solidFill>
            </a:endParaRPr>
          </a:p>
          <a:p>
            <a:endParaRPr lang="pl-PL" sz="3300" dirty="0" smtClean="0"/>
          </a:p>
          <a:p>
            <a:endParaRPr lang="pl-PL" sz="3300" dirty="0" smtClean="0"/>
          </a:p>
          <a:p>
            <a:r>
              <a:rPr lang="pl-PL" sz="3600" dirty="0" smtClean="0"/>
              <a:t>ZC 3349 (tau Aqu), 4.0 mag</a:t>
            </a:r>
          </a:p>
          <a:p>
            <a:pPr>
              <a:buNone/>
            </a:pPr>
            <a:endParaRPr lang="pl-PL" sz="3600" dirty="0" smtClean="0"/>
          </a:p>
          <a:p>
            <a:r>
              <a:rPr lang="pl-PL" sz="3600" dirty="0" smtClean="0"/>
              <a:t>CA = 2.8 N, </a:t>
            </a:r>
            <a:r>
              <a:rPr lang="pl-PL" sz="3600" b="1" dirty="0" smtClean="0"/>
              <a:t>MF = +91% !</a:t>
            </a:r>
            <a:endParaRPr lang="pl-PL" sz="3600" dirty="0" smtClean="0"/>
          </a:p>
          <a:p>
            <a:pPr>
              <a:buNone/>
            </a:pPr>
            <a:endParaRPr lang="pl-PL" sz="3600" dirty="0" smtClean="0"/>
          </a:p>
          <a:p>
            <a:r>
              <a:rPr lang="pl-PL" sz="3600" dirty="0" smtClean="0"/>
              <a:t>4 observers near Kowal,</a:t>
            </a:r>
          </a:p>
          <a:p>
            <a:pPr>
              <a:buNone/>
            </a:pPr>
            <a:r>
              <a:rPr lang="pl-PL" sz="3600" dirty="0" smtClean="0"/>
              <a:t>        central Poland</a:t>
            </a:r>
          </a:p>
          <a:p>
            <a:pPr>
              <a:buNone/>
            </a:pPr>
            <a:endParaRPr lang="pl-PL" sz="3600" dirty="0" smtClean="0"/>
          </a:p>
          <a:p>
            <a:r>
              <a:rPr lang="pl-PL" sz="3600" dirty="0" smtClean="0"/>
              <a:t>13 events recorded</a:t>
            </a:r>
          </a:p>
          <a:p>
            <a:pPr>
              <a:buNone/>
            </a:pP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 </a:t>
            </a:r>
          </a:p>
          <a:p>
            <a:pPr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2428868"/>
            <a:ext cx="5643570" cy="423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0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040" y="0"/>
            <a:ext cx="8640960" cy="1500174"/>
          </a:xfrm>
        </p:spPr>
        <p:txBody>
          <a:bodyPr>
            <a:normAutofit fontScale="92500" lnSpcReduction="20000"/>
          </a:bodyPr>
          <a:lstStyle/>
          <a:p>
            <a:endParaRPr lang="pl-PL" sz="2000" dirty="0" smtClean="0"/>
          </a:p>
          <a:p>
            <a:pPr>
              <a:buNone/>
            </a:pPr>
            <a:r>
              <a:rPr lang="pl-PL" sz="2000" b="1" dirty="0" smtClean="0">
                <a:solidFill>
                  <a:srgbClr val="00B0F0"/>
                </a:solidFill>
              </a:rPr>
              <a:t>06 X 1984  </a:t>
            </a:r>
            <a:r>
              <a:rPr lang="pl-PL" sz="2000" b="1" dirty="0" smtClean="0">
                <a:solidFill>
                  <a:srgbClr val="FF0000"/>
                </a:solidFill>
              </a:rPr>
              <a:t>First collective grazing occultation expedition with positive results</a:t>
            </a:r>
            <a:br>
              <a:rPr lang="pl-PL" sz="2000" b="1" dirty="0" smtClean="0">
                <a:solidFill>
                  <a:srgbClr val="FF0000"/>
                </a:solidFill>
              </a:rPr>
            </a:br>
            <a:endParaRPr lang="pl-PL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pic>
        <p:nvPicPr>
          <p:cNvPr id="7" name="Obraz 6" descr="kowal_prof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3143272"/>
          </a:xfrm>
          <a:prstGeom prst="rect">
            <a:avLst/>
          </a:prstGeom>
        </p:spPr>
      </p:pic>
      <p:pic>
        <p:nvPicPr>
          <p:cNvPr id="5" name="Obraz 4" descr="kow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9402"/>
            <a:ext cx="9144000" cy="29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6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92867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The </a:t>
            </a:r>
            <a:r>
              <a:rPr lang="en-US" sz="3200" b="1" dirty="0" smtClean="0"/>
              <a:t>Occultation Section</a:t>
            </a:r>
            <a:r>
              <a:rPr lang="pl-PL" sz="3200" b="1" dirty="0" smtClean="0"/>
              <a:t> </a:t>
            </a:r>
            <a:r>
              <a:rPr lang="en-US" sz="3200" b="1" dirty="0" smtClean="0"/>
              <a:t>of </a:t>
            </a:r>
            <a:r>
              <a:rPr lang="pl-PL" sz="3200" b="1" dirty="0" smtClean="0"/>
              <a:t>the PAAS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369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>
                <a:solidFill>
                  <a:srgbClr val="00B0F0"/>
                </a:solidFill>
              </a:rPr>
              <a:t>   12 VIII 1990  </a:t>
            </a:r>
            <a:r>
              <a:rPr lang="pl-PL" sz="2000" b="1" dirty="0" smtClean="0">
                <a:solidFill>
                  <a:srgbClr val="FF0000"/>
                </a:solidFill>
              </a:rPr>
              <a:t>Second collective grazing occultation expedition with positive results</a:t>
            </a:r>
            <a:br>
              <a:rPr lang="pl-PL" sz="2000" b="1" dirty="0" smtClean="0">
                <a:solidFill>
                  <a:srgbClr val="FF0000"/>
                </a:solidFill>
              </a:rPr>
            </a:br>
            <a:endParaRPr lang="pl-PL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000" dirty="0" smtClean="0"/>
              <a:t>      - 10 stations near Gdansk-Jasien, N Poland</a:t>
            </a:r>
          </a:p>
          <a:p>
            <a:pPr>
              <a:buNone/>
            </a:pPr>
            <a:r>
              <a:rPr lang="pl-PL" sz="2000" dirty="0" smtClean="0"/>
              <a:t>      - 10 </a:t>
            </a:r>
            <a:r>
              <a:rPr lang="pl-PL" sz="2000" dirty="0" err="1" smtClean="0"/>
              <a:t>observers</a:t>
            </a:r>
            <a:r>
              <a:rPr lang="pl-PL" sz="2000" dirty="0" smtClean="0"/>
              <a:t> </a:t>
            </a:r>
            <a:r>
              <a:rPr lang="pl-PL" sz="2000" dirty="0" err="1" smtClean="0"/>
              <a:t>from</a:t>
            </a:r>
            <a:r>
              <a:rPr lang="pl-PL" sz="2000" dirty="0" smtClean="0"/>
              <a:t>  </a:t>
            </a:r>
            <a:r>
              <a:rPr lang="pl-PL" sz="2000" dirty="0" err="1" smtClean="0"/>
              <a:t>Niepolomice</a:t>
            </a:r>
            <a:r>
              <a:rPr lang="pl-PL" sz="2000" dirty="0" smtClean="0"/>
              <a:t> </a:t>
            </a:r>
            <a:r>
              <a:rPr lang="pl-PL" sz="2000" dirty="0" err="1" smtClean="0"/>
              <a:t>Observatory</a:t>
            </a:r>
            <a:r>
              <a:rPr lang="pl-PL" sz="2000" dirty="0" smtClean="0"/>
              <a:t> </a:t>
            </a:r>
            <a:r>
              <a:rPr lang="pl-PL" sz="2000" dirty="0" err="1" smtClean="0"/>
              <a:t>had</a:t>
            </a:r>
            <a:r>
              <a:rPr lang="pl-PL" sz="2000" dirty="0" smtClean="0"/>
              <a:t> </a:t>
            </a:r>
            <a:r>
              <a:rPr lang="pl-PL" sz="2000" dirty="0" err="1" smtClean="0"/>
              <a:t>travelled</a:t>
            </a:r>
            <a:r>
              <a:rPr lang="pl-PL" sz="2000" dirty="0" smtClean="0"/>
              <a:t> </a:t>
            </a:r>
            <a:r>
              <a:rPr lang="pl-PL" sz="2000" b="1" dirty="0" smtClean="0">
                <a:solidFill>
                  <a:srgbClr val="00B050"/>
                </a:solidFill>
              </a:rPr>
              <a:t>by </a:t>
            </a:r>
            <a:r>
              <a:rPr lang="pl-PL" sz="2000" b="1" dirty="0" err="1" smtClean="0">
                <a:solidFill>
                  <a:srgbClr val="00B050"/>
                </a:solidFill>
              </a:rPr>
              <a:t>Antonov</a:t>
            </a:r>
            <a:r>
              <a:rPr lang="pl-PL" sz="2000" b="1" dirty="0" smtClean="0">
                <a:solidFill>
                  <a:srgbClr val="00B050"/>
                </a:solidFill>
              </a:rPr>
              <a:t> PLANE !!!      </a:t>
            </a:r>
            <a:br>
              <a:rPr lang="pl-PL" sz="2000" b="1" dirty="0" smtClean="0">
                <a:solidFill>
                  <a:srgbClr val="00B050"/>
                </a:solidFill>
              </a:rPr>
            </a:br>
            <a:r>
              <a:rPr lang="pl-PL" sz="2000" b="1" dirty="0" smtClean="0">
                <a:solidFill>
                  <a:srgbClr val="00B050"/>
                </a:solidFill>
              </a:rPr>
              <a:t>                                                                          </a:t>
            </a:r>
            <a:r>
              <a:rPr lang="pl-PL" sz="2000" dirty="0" err="1" smtClean="0"/>
              <a:t>over</a:t>
            </a:r>
            <a:r>
              <a:rPr lang="pl-PL" sz="2000" dirty="0" smtClean="0"/>
              <a:t> </a:t>
            </a:r>
            <a:r>
              <a:rPr lang="pl-PL" sz="2000" dirty="0" smtClean="0"/>
              <a:t>560 km </a:t>
            </a:r>
            <a:r>
              <a:rPr lang="pl-PL" sz="2000" dirty="0" err="1" smtClean="0"/>
              <a:t>from</a:t>
            </a:r>
            <a:r>
              <a:rPr lang="pl-PL" sz="2000" dirty="0" smtClean="0"/>
              <a:t> </a:t>
            </a:r>
            <a:r>
              <a:rPr lang="pl-PL" sz="2000" dirty="0" err="1" smtClean="0"/>
              <a:t>Cracow-Balice</a:t>
            </a:r>
            <a:r>
              <a:rPr lang="pl-PL" sz="2000" dirty="0" smtClean="0"/>
              <a:t> </a:t>
            </a:r>
            <a:r>
              <a:rPr lang="pl-PL" sz="2000" dirty="0" err="1" smtClean="0"/>
              <a:t>airport</a:t>
            </a:r>
            <a:r>
              <a:rPr lang="pl-PL" sz="2000" dirty="0" smtClean="0"/>
              <a:t> !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- </a:t>
            </a:r>
            <a:r>
              <a:rPr lang="pl-PL" sz="2000" b="1" dirty="0" smtClean="0"/>
              <a:t>42 </a:t>
            </a:r>
            <a:r>
              <a:rPr lang="pl-PL" sz="2000" b="1" dirty="0" err="1" smtClean="0"/>
              <a:t>events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recorded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total</a:t>
            </a:r>
            <a:endParaRPr lang="pl-PL" sz="2000" b="1" dirty="0" smtClean="0"/>
          </a:p>
          <a:p>
            <a:endParaRPr lang="pl-PL" sz="2000" dirty="0" smtClean="0"/>
          </a:p>
          <a:p>
            <a:pPr>
              <a:buNone/>
            </a:pPr>
            <a:endParaRPr lang="pl-PL" sz="2000" dirty="0"/>
          </a:p>
        </p:txBody>
      </p:sp>
      <p:pic>
        <p:nvPicPr>
          <p:cNvPr id="7" name="Obraz 6" descr="jesien_gra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1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8401080" cy="92867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The </a:t>
            </a:r>
            <a:r>
              <a:rPr lang="en-US" sz="3200" b="1" dirty="0" smtClean="0"/>
              <a:t>Occultation Section</a:t>
            </a:r>
            <a:r>
              <a:rPr lang="pl-PL" sz="3200" b="1" dirty="0" smtClean="0"/>
              <a:t> </a:t>
            </a:r>
            <a:r>
              <a:rPr lang="en-US" sz="3200" b="1" dirty="0" smtClean="0"/>
              <a:t>of </a:t>
            </a:r>
            <a:r>
              <a:rPr lang="pl-PL" sz="3200" b="1" dirty="0" smtClean="0"/>
              <a:t>the PAAS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1553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>
                <a:solidFill>
                  <a:srgbClr val="00B0F0"/>
                </a:solidFill>
              </a:rPr>
              <a:t> 28.04.1998 </a:t>
            </a:r>
            <a:r>
              <a:rPr lang="pl-PL" sz="2000" dirty="0" smtClean="0"/>
              <a:t>   </a:t>
            </a:r>
            <a:r>
              <a:rPr lang="pl-PL" sz="2000" b="1" dirty="0" smtClean="0">
                <a:solidFill>
                  <a:srgbClr val="FF0000"/>
                </a:solidFill>
              </a:rPr>
              <a:t>The greatest grazing occultation expedition in Poland ever (Aldebaran)</a:t>
            </a:r>
            <a:br>
              <a:rPr lang="pl-PL" sz="2000" b="1" dirty="0" smtClean="0">
                <a:solidFill>
                  <a:srgbClr val="FF0000"/>
                </a:solidFill>
              </a:rPr>
            </a:br>
            <a:endParaRPr lang="pl-PL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000" dirty="0" smtClean="0"/>
              <a:t> - 29 stations near Lodz, central Poland</a:t>
            </a:r>
            <a:br>
              <a:rPr lang="pl-PL" sz="2000" dirty="0" smtClean="0"/>
            </a:br>
            <a:r>
              <a:rPr lang="pl-PL" sz="2000" dirty="0" smtClean="0"/>
              <a:t> - 42 observers (9 were from Czech Republic and Slovakia)</a:t>
            </a:r>
            <a:br>
              <a:rPr lang="pl-PL" sz="2000" dirty="0" smtClean="0"/>
            </a:br>
            <a:r>
              <a:rPr lang="pl-PL" sz="2000" dirty="0" smtClean="0"/>
              <a:t> - </a:t>
            </a:r>
            <a:r>
              <a:rPr lang="pl-PL" sz="2000" b="1" dirty="0" smtClean="0"/>
              <a:t>140 events recorded !</a:t>
            </a:r>
            <a:br>
              <a:rPr lang="pl-PL" sz="2000" b="1" dirty="0" smtClean="0"/>
            </a:br>
            <a:r>
              <a:rPr lang="pl-PL" sz="2000" dirty="0" smtClean="0"/>
              <a:t> - mean residual of events: - 0.019" ± 0.098"</a:t>
            </a:r>
          </a:p>
        </p:txBody>
      </p:sp>
      <p:pic>
        <p:nvPicPr>
          <p:cNvPr id="5" name="Obraz 4" descr="aldebaran_gra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9144000" cy="36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7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01080" cy="92867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The </a:t>
            </a:r>
            <a:r>
              <a:rPr lang="en-US" sz="3600" b="1" dirty="0" smtClean="0"/>
              <a:t>Occultation </a:t>
            </a:r>
            <a:r>
              <a:rPr lang="en-US" sz="3600" b="1" dirty="0"/>
              <a:t>Section </a:t>
            </a:r>
            <a:r>
              <a:rPr lang="pl-PL" sz="3600" b="1" dirty="0" smtClean="0"/>
              <a:t>                                                                </a:t>
            </a:r>
            <a:r>
              <a:rPr lang="en-US" sz="3600" b="1" dirty="0" smtClean="0"/>
              <a:t>of </a:t>
            </a:r>
            <a:r>
              <a:rPr lang="pl-PL" sz="3600" b="1" dirty="0" smtClean="0"/>
              <a:t>the </a:t>
            </a:r>
            <a:r>
              <a:rPr lang="en-US" sz="3600" b="1" dirty="0" smtClean="0"/>
              <a:t>Polish </a:t>
            </a:r>
            <a:r>
              <a:rPr lang="en-US" sz="3600" b="1" dirty="0"/>
              <a:t>Amateur Astronomers </a:t>
            </a:r>
            <a:r>
              <a:rPr lang="en-US" sz="3600" b="1" dirty="0" smtClean="0"/>
              <a:t>Society</a:t>
            </a:r>
            <a:r>
              <a:rPr lang="pl-PL" sz="3600" b="1" dirty="0" smtClean="0"/>
              <a:t> 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fontScale="92500"/>
          </a:bodyPr>
          <a:lstStyle/>
          <a:p>
            <a:r>
              <a:rPr lang="pl-PL" sz="2000" dirty="0" smtClean="0"/>
              <a:t>The </a:t>
            </a:r>
            <a:r>
              <a:rPr lang="en-US" sz="2000" dirty="0" smtClean="0"/>
              <a:t>Occultation </a:t>
            </a:r>
            <a:r>
              <a:rPr lang="en-US" sz="2000" dirty="0"/>
              <a:t>Section </a:t>
            </a:r>
            <a:r>
              <a:rPr lang="en-US" sz="2000" dirty="0" smtClean="0"/>
              <a:t>of </a:t>
            </a:r>
            <a:r>
              <a:rPr lang="pl-PL" sz="2000" dirty="0" smtClean="0"/>
              <a:t>the </a:t>
            </a:r>
            <a:r>
              <a:rPr lang="en-US" sz="2000" dirty="0" smtClean="0"/>
              <a:t>Polish </a:t>
            </a:r>
            <a:r>
              <a:rPr lang="en-US" sz="2000" dirty="0"/>
              <a:t>Amateur Astronomers Society</a:t>
            </a:r>
            <a:r>
              <a:rPr lang="pl-PL" sz="2000" dirty="0"/>
              <a:t> </a:t>
            </a:r>
            <a:r>
              <a:rPr lang="pl-PL" sz="2000" dirty="0" smtClean="0"/>
              <a:t>                       (</a:t>
            </a:r>
            <a:r>
              <a:rPr lang="pl-PL" sz="2000" i="1" dirty="0" smtClean="0"/>
              <a:t>pol. SOPiZ PTMA</a:t>
            </a:r>
            <a:r>
              <a:rPr lang="pl-PL" sz="2000" dirty="0" smtClean="0"/>
              <a:t>) was founded in 29th April 1979. </a:t>
            </a:r>
          </a:p>
          <a:p>
            <a:pPr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       IOTA was born in May 1975, IOTA/ES in June 1976.</a:t>
            </a:r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2000" dirty="0" smtClean="0"/>
              <a:t>„</a:t>
            </a:r>
            <a:r>
              <a:rPr lang="pl-PL" sz="2000" b="1" dirty="0" smtClean="0">
                <a:solidFill>
                  <a:srgbClr val="FFC000"/>
                </a:solidFill>
              </a:rPr>
              <a:t>Golden Ages</a:t>
            </a:r>
            <a:r>
              <a:rPr lang="pl-PL" sz="2000" dirty="0" smtClean="0"/>
              <a:t>” between 1991 and 2001 when over 40 members were been able to observe over 600 total lunar occultations per year – it was  6-9 % of global observations. Grazing expeditions in 90’s have had over dozen people.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„</a:t>
            </a:r>
            <a:r>
              <a:rPr lang="pl-PL" sz="2000" b="1" dirty="0" smtClean="0"/>
              <a:t>Dark Ages</a:t>
            </a:r>
            <a:r>
              <a:rPr lang="pl-PL" sz="2000" dirty="0" smtClean="0"/>
              <a:t>” from 2005 to 2015 – internal discussions on the further form of the Section and the ILOC announcement to stop collecting total lunar occultation observations since March 2009 caused strong weakening of observers activity. </a:t>
            </a:r>
            <a:br>
              <a:rPr lang="pl-PL" sz="2000" dirty="0" smtClean="0"/>
            </a:br>
            <a:endParaRPr lang="pl-PL" sz="2000" dirty="0" smtClean="0"/>
          </a:p>
          <a:p>
            <a:r>
              <a:rPr lang="pl-PL" sz="2000" dirty="0" smtClean="0"/>
              <a:t>Unfortunately</a:t>
            </a:r>
            <a:r>
              <a:rPr lang="pl-PL" sz="2100" dirty="0" smtClean="0"/>
              <a:t> </a:t>
            </a:r>
            <a:r>
              <a:rPr lang="pl-PL" sz="2000" dirty="0" smtClean="0"/>
              <a:t>between 2012 and 2015 our most active and charismatic members have passed away. The biggest problem now is the lack of new members and the aging of those </a:t>
            </a:r>
            <a:r>
              <a:rPr lang="pl-PL" sz="2000" dirty="0" err="1" smtClean="0"/>
              <a:t>present</a:t>
            </a:r>
            <a:r>
              <a:rPr lang="pl-PL" sz="2000" dirty="0" smtClean="0"/>
              <a:t>.</a:t>
            </a:r>
            <a:br>
              <a:rPr lang="pl-PL" sz="2000" dirty="0" smtClean="0"/>
            </a:br>
            <a:endParaRPr lang="pl-PL" sz="2000" dirty="0" smtClean="0"/>
          </a:p>
          <a:p>
            <a:r>
              <a:rPr lang="pl-PL" sz="2000" dirty="0" err="1" smtClean="0"/>
              <a:t>Since</a:t>
            </a:r>
            <a:r>
              <a:rPr lang="pl-PL" sz="2000" dirty="0" smtClean="0"/>
              <a:t> 2015…. - </a:t>
            </a:r>
            <a:r>
              <a:rPr lang="pl-PL" sz="2000" dirty="0" err="1" smtClean="0"/>
              <a:t>revival</a:t>
            </a:r>
            <a:r>
              <a:rPr lang="pl-PL" sz="2000" dirty="0" smtClean="0"/>
              <a:t> ?</a:t>
            </a:r>
          </a:p>
          <a:p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5032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858280" cy="92867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 smtClean="0"/>
              <a:t>The </a:t>
            </a:r>
            <a:r>
              <a:rPr lang="pl-PL" sz="3600" b="1" dirty="0" err="1" smtClean="0"/>
              <a:t>latest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collective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activity</a:t>
            </a:r>
            <a:r>
              <a:rPr lang="pl-PL" sz="3600" b="1" dirty="0" smtClean="0"/>
              <a:t> – Aldebaran </a:t>
            </a:r>
            <a:r>
              <a:rPr lang="pl-PL" sz="3600" b="1" dirty="0" err="1" smtClean="0"/>
              <a:t>grazing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occultation</a:t>
            </a:r>
            <a:r>
              <a:rPr lang="pl-PL" sz="3600" b="1" dirty="0" smtClean="0"/>
              <a:t>, 21 April 2015</a:t>
            </a:r>
            <a:endParaRPr lang="pl-PL" sz="36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285860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</a:rPr>
              <a:t> Nowinka, NE Poland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</a:rPr>
              <a:t> 8 observers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</a:rPr>
              <a:t> 64 events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</a:rPr>
              <a:t> mean residual of events: - 0.006" ± 0.045"</a:t>
            </a:r>
          </a:p>
          <a:p>
            <a:pPr>
              <a:buFont typeface="Arial" pitchFamily="34" charset="0"/>
              <a:buChar char="•"/>
            </a:pPr>
            <a:endParaRPr lang="pl-PL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dirty="0" smtClean="0">
              <a:solidFill>
                <a:prstClr val="black"/>
              </a:solidFill>
            </a:endParaRPr>
          </a:p>
        </p:txBody>
      </p:sp>
      <p:pic>
        <p:nvPicPr>
          <p:cNvPr id="6" name="Obraz 5" descr="aldebaran_2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9144000" cy="4143380"/>
          </a:xfrm>
          <a:prstGeom prst="rect">
            <a:avLst/>
          </a:prstGeom>
        </p:spPr>
      </p:pic>
      <p:pic>
        <p:nvPicPr>
          <p:cNvPr id="5" name="Obraz 4" descr="aldeb_2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857232"/>
            <a:ext cx="2714644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2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The </a:t>
            </a:r>
            <a:r>
              <a:rPr lang="pl-PL" sz="3600" b="1" dirty="0" err="1" smtClean="0"/>
              <a:t>latest</a:t>
            </a:r>
            <a:r>
              <a:rPr lang="pl-PL" sz="3600" b="1" dirty="0" smtClean="0"/>
              <a:t>  </a:t>
            </a:r>
            <a:r>
              <a:rPr lang="pl-PL" sz="3600" b="1" dirty="0" err="1" smtClean="0"/>
              <a:t>collective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activity</a:t>
            </a:r>
            <a:r>
              <a:rPr lang="pl-PL" sz="3600" b="1" dirty="0" smtClean="0"/>
              <a:t> – lunar </a:t>
            </a:r>
            <a:r>
              <a:rPr lang="pl-PL" sz="3600" b="1" dirty="0" err="1" smtClean="0"/>
              <a:t>grazing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occultation</a:t>
            </a:r>
            <a:r>
              <a:rPr lang="pl-PL" sz="3600" b="1" dirty="0"/>
              <a:t> </a:t>
            </a:r>
            <a:r>
              <a:rPr lang="pl-PL" sz="3600" b="1" dirty="0" smtClean="0"/>
              <a:t>on 15th </a:t>
            </a:r>
            <a:r>
              <a:rPr lang="pl-PL" sz="3600" b="1" dirty="0" err="1" smtClean="0"/>
              <a:t>Aug</a:t>
            </a:r>
            <a:r>
              <a:rPr lang="pl-PL" sz="3600" b="1" dirty="0" smtClean="0"/>
              <a:t>, 2017</a:t>
            </a:r>
            <a:endParaRPr lang="pl-PL" sz="3600" b="1" dirty="0"/>
          </a:p>
        </p:txBody>
      </p:sp>
      <p:pic>
        <p:nvPicPr>
          <p:cNvPr id="5" name="Obraz 4" descr="graze6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6154873" cy="500063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86512" y="2500306"/>
            <a:ext cx="1928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</a:rPr>
              <a:t> 6 observers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</a:rPr>
              <a:t> 58 events</a:t>
            </a:r>
          </a:p>
          <a:p>
            <a:endParaRPr lang="pl-PL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</a:rPr>
              <a:t> mean residual                              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  of events: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  0.007" ± 0.039"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7" name="Obraz 6" descr="deb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327214"/>
            <a:ext cx="4286248" cy="253078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15075" y="1428736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In 2017, 3 of 18 reported global grazing occultation were observed in Poland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6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err="1" smtClean="0"/>
              <a:t>Grazing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lunar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occultations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expeditions</a:t>
            </a:r>
            <a:r>
              <a:rPr lang="pl-PL" sz="3600" b="1" dirty="0" smtClean="0"/>
              <a:t> </a:t>
            </a:r>
            <a:br>
              <a:rPr lang="pl-PL" sz="3600" b="1" dirty="0" smtClean="0"/>
            </a:br>
            <a:r>
              <a:rPr lang="pl-PL" sz="3600" b="1" dirty="0" smtClean="0"/>
              <a:t>1990 -1999</a:t>
            </a:r>
            <a:endParaRPr lang="pl-PL" sz="3600" b="1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2314794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864096"/>
                <a:gridCol w="1152128"/>
                <a:gridCol w="1080120"/>
                <a:gridCol w="4330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YEAR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TOTAL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NEGATIVE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POSITIVE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REMARKS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Aldebaran</a:t>
                      </a:r>
                      <a:r>
                        <a:rPr lang="pl-PL" dirty="0" smtClean="0"/>
                        <a:t> „</a:t>
                      </a:r>
                      <a:r>
                        <a:rPr lang="pl-PL" dirty="0" err="1" smtClean="0"/>
                        <a:t>great</a:t>
                      </a:r>
                      <a:r>
                        <a:rPr lang="pl-PL" dirty="0" smtClean="0"/>
                        <a:t>” </a:t>
                      </a:r>
                      <a:r>
                        <a:rPr lang="pl-PL" dirty="0" err="1" smtClean="0"/>
                        <a:t>graze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1999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84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err="1" smtClean="0"/>
              <a:t>Grazing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lunar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occultations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expeditions</a:t>
            </a:r>
            <a:r>
              <a:rPr lang="pl-PL" sz="3600" b="1" dirty="0" smtClean="0"/>
              <a:t> </a:t>
            </a:r>
            <a:br>
              <a:rPr lang="pl-PL" sz="3600" b="1" dirty="0" smtClean="0"/>
            </a:br>
            <a:r>
              <a:rPr lang="pl-PL" sz="3600" b="1" dirty="0" smtClean="0"/>
              <a:t>2000 - 2009</a:t>
            </a:r>
            <a:endParaRPr lang="pl-PL" sz="3600" b="1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3184008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864096"/>
                <a:gridCol w="1152128"/>
                <a:gridCol w="1080120"/>
                <a:gridCol w="4330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YEAR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TOTAL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NEGATIVE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POSITIVE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REMARKS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2000</a:t>
                      </a:r>
                      <a:endParaRPr lang="pl-PL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18</a:t>
                      </a:r>
                      <a:endParaRPr lang="pl-PL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pl-PL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pl-PL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best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year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ever</a:t>
                      </a:r>
                      <a:r>
                        <a:rPr lang="pl-PL" dirty="0" smtClean="0"/>
                        <a:t> !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54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01080" cy="796908"/>
          </a:xfrm>
        </p:spPr>
        <p:txBody>
          <a:bodyPr>
            <a:normAutofit fontScale="90000"/>
          </a:bodyPr>
          <a:lstStyle/>
          <a:p>
            <a:r>
              <a:rPr lang="pl-PL" sz="3600" b="1" dirty="0" err="1" smtClean="0"/>
              <a:t>Grazing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lunar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occultations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expeditions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 2010-2019</a:t>
            </a:r>
            <a:endParaRPr lang="pl-PL" sz="3600" b="1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3450107"/>
              </p:ext>
            </p:extLst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864096"/>
                <a:gridCol w="1152128"/>
                <a:gridCol w="1080120"/>
                <a:gridCol w="4330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YEAR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TOTAL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NEGATIVE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POSITIVE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REMARKS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 …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r>
                        <a:rPr lang="pl-PL" baseline="0" dirty="0" smtClean="0"/>
                        <a:t> …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 …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the </a:t>
                      </a:r>
                      <a:r>
                        <a:rPr lang="pl-PL" dirty="0" err="1" smtClean="0"/>
                        <a:t>faintest</a:t>
                      </a:r>
                      <a:r>
                        <a:rPr lang="pl-PL" dirty="0" smtClean="0"/>
                        <a:t> </a:t>
                      </a:r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WORLD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graze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smtClean="0"/>
                        <a:t>? </a:t>
                      </a:r>
                      <a:r>
                        <a:rPr lang="pl-PL" dirty="0" smtClean="0"/>
                        <a:t> (11.46 </a:t>
                      </a:r>
                      <a:r>
                        <a:rPr lang="pl-PL" dirty="0" smtClean="0"/>
                        <a:t>mag </a:t>
                      </a:r>
                      <a:r>
                        <a:rPr lang="pl-PL" dirty="0" smtClean="0"/>
                        <a:t>?)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162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110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16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5784" y="214290"/>
            <a:ext cx="9429784" cy="928694"/>
          </a:xfrm>
        </p:spPr>
        <p:txBody>
          <a:bodyPr>
            <a:noAutofit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err="1" smtClean="0"/>
              <a:t>Thank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you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all</a:t>
            </a:r>
            <a:r>
              <a:rPr lang="pl-PL" sz="3600" b="1" dirty="0" smtClean="0"/>
              <a:t> </a:t>
            </a:r>
            <a:r>
              <a:rPr lang="pl-PL" sz="3600" b="1" dirty="0" smtClean="0">
                <a:sym typeface="Wingdings" pitchFamily="2" charset="2"/>
              </a:rPr>
              <a:t>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400" b="1" dirty="0" err="1" smtClean="0">
                <a:solidFill>
                  <a:srgbClr val="FF0000"/>
                </a:solidFill>
              </a:rPr>
              <a:t>Good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err="1" smtClean="0">
                <a:solidFill>
                  <a:srgbClr val="FF0000"/>
                </a:solidFill>
              </a:rPr>
              <a:t>job</a:t>
            </a:r>
            <a:r>
              <a:rPr lang="pl-PL" sz="2400" b="1" dirty="0" smtClean="0">
                <a:solidFill>
                  <a:srgbClr val="FF0000"/>
                </a:solidFill>
              </a:rPr>
              <a:t> and </a:t>
            </a:r>
            <a:r>
              <a:rPr lang="pl-PL" sz="2400" b="1" dirty="0" err="1" smtClean="0">
                <a:solidFill>
                  <a:srgbClr val="FF0000"/>
                </a:solidFill>
              </a:rPr>
              <a:t>keep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err="1" smtClean="0">
                <a:solidFill>
                  <a:srgbClr val="FF0000"/>
                </a:solidFill>
              </a:rPr>
              <a:t>going</a:t>
            </a:r>
            <a:r>
              <a:rPr lang="pl-PL" sz="2400" b="1" dirty="0" smtClean="0">
                <a:solidFill>
                  <a:srgbClr val="FF0000"/>
                </a:solidFill>
              </a:rPr>
              <a:t> !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endParaRPr lang="pl-PL" sz="2800" b="1" dirty="0"/>
          </a:p>
        </p:txBody>
      </p:sp>
      <p:pic>
        <p:nvPicPr>
          <p:cNvPr id="5" name="Obraz 4" descr="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7656131" cy="525303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000628" y="2000240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„</a:t>
            </a:r>
            <a:r>
              <a:rPr lang="pl-PL" sz="2400" b="1" dirty="0" err="1" smtClean="0">
                <a:solidFill>
                  <a:srgbClr val="FFFF00"/>
                </a:solidFill>
              </a:rPr>
              <a:t>Eye-and</a:t>
            </a:r>
            <a:r>
              <a:rPr lang="pl-PL" sz="2400" b="1" dirty="0" err="1" smtClean="0">
                <a:solidFill>
                  <a:srgbClr val="FFFF00"/>
                </a:solidFill>
              </a:rPr>
              <a:t>-</a:t>
            </a:r>
            <a:r>
              <a:rPr lang="pl-PL" sz="2400" b="1" dirty="0" err="1" smtClean="0">
                <a:solidFill>
                  <a:srgbClr val="FFFF00"/>
                </a:solidFill>
              </a:rPr>
              <a:t>Ear</a:t>
            </a:r>
            <a:r>
              <a:rPr lang="pl-PL" sz="2400" b="1" dirty="0" smtClean="0">
                <a:solidFill>
                  <a:srgbClr val="FFFF00"/>
                </a:solidFill>
              </a:rPr>
              <a:t>” </a:t>
            </a:r>
            <a:r>
              <a:rPr lang="pl-PL" sz="2400" b="1" dirty="0" err="1" smtClean="0">
                <a:solidFill>
                  <a:srgbClr val="FFFF00"/>
                </a:solidFill>
              </a:rPr>
              <a:t>methode</a:t>
            </a:r>
            <a:r>
              <a:rPr lang="pl-PL" sz="2400" b="1" dirty="0" smtClean="0">
                <a:solidFill>
                  <a:srgbClr val="FFFF00"/>
                </a:solidFill>
              </a:rPr>
              <a:t> by 4 </a:t>
            </a:r>
            <a:r>
              <a:rPr lang="pl-PL" sz="2400" b="1" dirty="0" err="1" smtClean="0">
                <a:solidFill>
                  <a:srgbClr val="FFFF00"/>
                </a:solidFill>
              </a:rPr>
              <a:t>yo</a:t>
            </a:r>
            <a:r>
              <a:rPr lang="pl-PL" sz="2400" b="1" dirty="0" smtClean="0">
                <a:solidFill>
                  <a:srgbClr val="FFFF00"/>
                </a:solidFill>
              </a:rPr>
              <a:t> </a:t>
            </a:r>
            <a:r>
              <a:rPr lang="pl-PL" sz="2400" b="1" dirty="0" err="1" smtClean="0">
                <a:solidFill>
                  <a:srgbClr val="FFFF00"/>
                </a:solidFill>
              </a:rPr>
              <a:t>volunteer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01080" cy="92867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The </a:t>
            </a:r>
            <a:r>
              <a:rPr lang="en-US" sz="3600" b="1" dirty="0" smtClean="0"/>
              <a:t>Occultation Section</a:t>
            </a:r>
            <a:r>
              <a:rPr lang="pl-PL" sz="3600" b="1" dirty="0" smtClean="0"/>
              <a:t> </a:t>
            </a:r>
            <a:r>
              <a:rPr lang="en-US" sz="3600" b="1" dirty="0" smtClean="0"/>
              <a:t>of </a:t>
            </a:r>
            <a:r>
              <a:rPr lang="pl-PL" sz="3600" b="1" dirty="0" smtClean="0"/>
              <a:t>the </a:t>
            </a:r>
            <a:r>
              <a:rPr lang="en-US" sz="3600" b="1" dirty="0" smtClean="0"/>
              <a:t>P</a:t>
            </a:r>
            <a:r>
              <a:rPr lang="pl-PL" sz="3600" b="1" dirty="0" smtClean="0"/>
              <a:t>AAS                                                                - developmental</a:t>
            </a:r>
            <a:r>
              <a:rPr lang="pl-PL" sz="3600" dirty="0" smtClean="0"/>
              <a:t> </a:t>
            </a:r>
            <a:r>
              <a:rPr lang="pl-PL" sz="3600" b="1" dirty="0" smtClean="0"/>
              <a:t>milestones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5214974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1980</a:t>
            </a:r>
            <a:r>
              <a:rPr lang="pl-PL" sz="2000" dirty="0" smtClean="0"/>
              <a:t> – The Electronic Time Recorder (</a:t>
            </a:r>
            <a:r>
              <a:rPr lang="pl-PL" sz="2000" i="1" dirty="0" smtClean="0"/>
              <a:t>pol. „ERC”</a:t>
            </a:r>
            <a:r>
              <a:rPr lang="pl-PL" sz="2000" dirty="0" smtClean="0"/>
              <a:t>) made by R. Fangor</a:t>
            </a:r>
          </a:p>
          <a:p>
            <a:r>
              <a:rPr lang="pl-PL" sz="2000" b="1" dirty="0" smtClean="0"/>
              <a:t>1</a:t>
            </a:r>
            <a:r>
              <a:rPr lang="tr-TR" sz="2000" b="1" dirty="0" smtClean="0"/>
              <a:t>9</a:t>
            </a:r>
            <a:r>
              <a:rPr lang="pl-PL" sz="2000" b="1" dirty="0" smtClean="0"/>
              <a:t>82</a:t>
            </a:r>
            <a:r>
              <a:rPr lang="pl-PL" sz="2000" dirty="0" smtClean="0"/>
              <a:t> – first use of electronic stopwatch for occultation work</a:t>
            </a:r>
          </a:p>
          <a:p>
            <a:r>
              <a:rPr lang="pl-PL" sz="2000" b="1" dirty="0" smtClean="0"/>
              <a:t>1985</a:t>
            </a:r>
            <a:r>
              <a:rPr lang="pl-PL" sz="2000" dirty="0" smtClean="0"/>
              <a:t> – first use of photomultiplier for occultation work</a:t>
            </a:r>
          </a:p>
          <a:p>
            <a:r>
              <a:rPr lang="pl-PL" sz="2000" b="1" dirty="0" smtClean="0"/>
              <a:t>1986</a:t>
            </a:r>
            <a:r>
              <a:rPr lang="pl-PL" sz="2000" dirty="0" smtClean="0"/>
              <a:t> – first occultation software for ZX Spectrum computers have been written by </a:t>
            </a:r>
          </a:p>
          <a:p>
            <a:pPr>
              <a:buNone/>
            </a:pPr>
            <a:r>
              <a:rPr lang="pl-PL" sz="2000" dirty="0" smtClean="0"/>
              <a:t>                   M.Zawiski, R. Fangor, J. Wiland, et al.</a:t>
            </a:r>
          </a:p>
          <a:p>
            <a:r>
              <a:rPr lang="pl-PL" sz="2000" b="1" dirty="0" smtClean="0"/>
              <a:t>1989</a:t>
            </a:r>
            <a:r>
              <a:rPr lang="pl-PL" sz="2000" dirty="0" smtClean="0"/>
              <a:t> – „ERC READ DATA” – the software for reading audio casette tapes</a:t>
            </a:r>
          </a:p>
          <a:p>
            <a:pPr>
              <a:buNone/>
            </a:pPr>
            <a:r>
              <a:rPr lang="pl-PL" sz="2000" dirty="0" smtClean="0"/>
              <a:t>                     has been written by J. Wiland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1990</a:t>
            </a:r>
            <a:r>
              <a:rPr lang="pl-PL" sz="2000" dirty="0" smtClean="0"/>
              <a:t> – first use of sensitive CCD TV camera for occultation work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1990</a:t>
            </a:r>
            <a:r>
              <a:rPr lang="pl-PL" sz="2000" dirty="0" smtClean="0"/>
              <a:t> – first use of the DCF module for occultation work – L. Benedyktowicz</a:t>
            </a:r>
          </a:p>
          <a:p>
            <a:r>
              <a:rPr lang="pl-PL" sz="2000" b="1" dirty="0" smtClean="0"/>
              <a:t>1993</a:t>
            </a:r>
            <a:r>
              <a:rPr lang="pl-PL" sz="2000" dirty="0" smtClean="0"/>
              <a:t> – use of blinking LED in the CCD’s field of view</a:t>
            </a:r>
          </a:p>
          <a:p>
            <a:r>
              <a:rPr lang="pl-PL" sz="2000" b="1" dirty="0" smtClean="0"/>
              <a:t>1993</a:t>
            </a:r>
            <a:r>
              <a:rPr lang="pl-PL" sz="2000" dirty="0" smtClean="0"/>
              <a:t> – The Microprocessor Time Recorder (</a:t>
            </a:r>
            <a:r>
              <a:rPr lang="pl-PL" sz="2000" i="1" dirty="0" smtClean="0"/>
              <a:t>pol. „MRC”</a:t>
            </a:r>
            <a:r>
              <a:rPr lang="pl-PL" sz="2000" dirty="0" smtClean="0"/>
              <a:t>) made by J. Wiland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1997</a:t>
            </a:r>
            <a:r>
              <a:rPr lang="pl-PL" sz="2000" dirty="0" smtClean="0"/>
              <a:t> – first video time inserter based on the DCF signal made by J. Wiland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1997</a:t>
            </a:r>
            <a:r>
              <a:rPr lang="pl-PL" sz="2000" dirty="0" smtClean="0"/>
              <a:t> – first use of the GPS handheld device (station coordinates meas.)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2013</a:t>
            </a:r>
            <a:r>
              <a:rPr lang="pl-PL" sz="2000" dirty="0" smtClean="0"/>
              <a:t> – first video time inserter based on the GPS signal made by T. Wezyk</a:t>
            </a:r>
          </a:p>
          <a:p>
            <a:r>
              <a:rPr lang="pl-PL" sz="2000" b="1" dirty="0" smtClean="0"/>
              <a:t>2015</a:t>
            </a:r>
            <a:r>
              <a:rPr lang="pl-PL" sz="2000" dirty="0" smtClean="0"/>
              <a:t> – the VTI based on the Arduino board (open source project) by P. Smolarz</a:t>
            </a:r>
          </a:p>
        </p:txBody>
      </p:sp>
    </p:spTree>
    <p:extLst>
      <p:ext uri="{BB962C8B-B14F-4D97-AF65-F5344CB8AC3E}">
        <p14:creationId xmlns:p14="http://schemas.microsoft.com/office/powerpoint/2010/main" xmlns="" val="8105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463" y="11219"/>
            <a:ext cx="8401080" cy="92867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The </a:t>
            </a:r>
            <a:r>
              <a:rPr lang="en-US" sz="3200" b="1" dirty="0" smtClean="0"/>
              <a:t>Occultation Section</a:t>
            </a:r>
            <a:r>
              <a:rPr lang="pl-PL" sz="3200" b="1" dirty="0" smtClean="0"/>
              <a:t> of the PAAS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3515" y="886966"/>
            <a:ext cx="8784976" cy="4369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err="1" smtClean="0"/>
              <a:t>Since</a:t>
            </a:r>
            <a:r>
              <a:rPr lang="pl-PL" sz="2000" dirty="0" smtClean="0"/>
              <a:t> </a:t>
            </a:r>
            <a:r>
              <a:rPr lang="pl-PL" sz="2000" dirty="0"/>
              <a:t>1984 </a:t>
            </a:r>
            <a:r>
              <a:rPr lang="pl-PL" sz="2000" dirty="0" err="1"/>
              <a:t>members</a:t>
            </a:r>
            <a:r>
              <a:rPr lang="pl-PL" sz="2000" dirty="0"/>
              <a:t> of </a:t>
            </a:r>
            <a:r>
              <a:rPr lang="pl-PL" sz="2000" dirty="0" smtClean="0"/>
              <a:t>PAAS </a:t>
            </a:r>
            <a:r>
              <a:rPr lang="pl-PL" sz="2000" dirty="0" err="1" smtClean="0"/>
              <a:t>Occultation</a:t>
            </a:r>
            <a:r>
              <a:rPr lang="pl-PL" sz="2000" dirty="0" smtClean="0"/>
              <a:t> </a:t>
            </a:r>
            <a:r>
              <a:rPr lang="pl-PL" sz="2000" dirty="0" err="1"/>
              <a:t>Section</a:t>
            </a:r>
            <a:r>
              <a:rPr lang="pl-PL" sz="2000" dirty="0"/>
              <a:t> </a:t>
            </a:r>
            <a:r>
              <a:rPr lang="pl-PL" sz="2000" dirty="0" err="1" smtClean="0"/>
              <a:t>have</a:t>
            </a:r>
            <a:r>
              <a:rPr lang="pl-PL" sz="2000" dirty="0" smtClean="0"/>
              <a:t> </a:t>
            </a:r>
            <a:r>
              <a:rPr lang="pl-PL" sz="2000" dirty="0" err="1" smtClean="0"/>
              <a:t>participated</a:t>
            </a:r>
            <a:r>
              <a:rPr lang="pl-PL" sz="2000" dirty="0" smtClean="0"/>
              <a:t> </a:t>
            </a:r>
            <a:r>
              <a:rPr lang="pl-PL" sz="2000" dirty="0"/>
              <a:t>in </a:t>
            </a:r>
            <a:r>
              <a:rPr lang="pl-PL" sz="2000" dirty="0" err="1"/>
              <a:t>European</a:t>
            </a:r>
            <a:r>
              <a:rPr lang="pl-PL" sz="2000" dirty="0"/>
              <a:t> </a:t>
            </a:r>
            <a:r>
              <a:rPr lang="pl-PL" sz="2000" dirty="0" err="1"/>
              <a:t>Symposium</a:t>
            </a:r>
            <a:r>
              <a:rPr lang="pl-PL" sz="2000" dirty="0"/>
              <a:t> on </a:t>
            </a:r>
            <a:r>
              <a:rPr lang="pl-PL" sz="2000" dirty="0" err="1"/>
              <a:t>Occultation</a:t>
            </a:r>
            <a:r>
              <a:rPr lang="pl-PL" sz="2000" dirty="0"/>
              <a:t> </a:t>
            </a:r>
            <a:r>
              <a:rPr lang="pl-PL" sz="2000" dirty="0" err="1"/>
              <a:t>Projects</a:t>
            </a:r>
            <a:r>
              <a:rPr lang="pl-PL" sz="2000" dirty="0"/>
              <a:t> (ESOP</a:t>
            </a:r>
            <a:r>
              <a:rPr lang="pl-PL" sz="2000" dirty="0" smtClean="0"/>
              <a:t>). </a:t>
            </a:r>
            <a:r>
              <a:rPr lang="pl-PL" sz="2000" dirty="0" err="1" smtClean="0"/>
              <a:t>Four</a:t>
            </a:r>
            <a:r>
              <a:rPr lang="pl-PL" sz="2000" dirty="0" smtClean="0"/>
              <a:t> </a:t>
            </a:r>
            <a:r>
              <a:rPr lang="pl-PL" sz="2000" dirty="0" err="1" smtClean="0"/>
              <a:t>ESOPs</a:t>
            </a:r>
            <a:r>
              <a:rPr lang="pl-PL" sz="2000" dirty="0" smtClean="0"/>
              <a:t> </a:t>
            </a:r>
            <a:r>
              <a:rPr lang="pl-PL" sz="2000" dirty="0" err="1" smtClean="0"/>
              <a:t>were</a:t>
            </a:r>
            <a:r>
              <a:rPr lang="pl-PL" sz="2000" dirty="0" smtClean="0"/>
              <a:t> </a:t>
            </a:r>
            <a:r>
              <a:rPr lang="pl-PL" sz="2000" dirty="0" err="1" smtClean="0"/>
              <a:t>organized</a:t>
            </a:r>
            <a:r>
              <a:rPr lang="pl-PL" sz="2000" dirty="0" smtClean="0"/>
              <a:t> in Poland:</a:t>
            </a:r>
            <a:br>
              <a:rPr lang="pl-PL" sz="2000" dirty="0" smtClean="0"/>
            </a:b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         1986: Warsaw / Lodz                     1994: Krakow</a:t>
            </a:r>
          </a:p>
          <a:p>
            <a:pPr>
              <a:buNone/>
            </a:pPr>
            <a:r>
              <a:rPr lang="pl-PL" sz="2000" dirty="0" smtClean="0"/>
              <a:t>          2000: Lodz                                       2009: Niepolomice near Krakow </a:t>
            </a:r>
            <a:r>
              <a:rPr lang="pl-PL" sz="1600" i="1" dirty="0" smtClean="0"/>
              <a:t>(photo below)</a:t>
            </a:r>
          </a:p>
          <a:p>
            <a:endParaRPr lang="pl-PL" sz="20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08920"/>
            <a:ext cx="9155994" cy="357187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714474" y="6331277"/>
            <a:ext cx="377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next</a:t>
            </a:r>
            <a:r>
              <a:rPr lang="pl-PL" b="1" dirty="0" smtClean="0">
                <a:solidFill>
                  <a:srgbClr val="FF0000"/>
                </a:solidFill>
              </a:rPr>
              <a:t>:     28.08 - 02.09. 2020,  </a:t>
            </a:r>
            <a:r>
              <a:rPr lang="pl-PL" b="1" dirty="0" err="1" smtClean="0">
                <a:solidFill>
                  <a:srgbClr val="FF0000"/>
                </a:solidFill>
              </a:rPr>
              <a:t>Bialystok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3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01080" cy="92867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The </a:t>
            </a:r>
            <a:r>
              <a:rPr lang="en-US" sz="3200" b="1" dirty="0" smtClean="0"/>
              <a:t>Occultation Section</a:t>
            </a:r>
            <a:r>
              <a:rPr lang="pl-PL" sz="3200" b="1" dirty="0" smtClean="0"/>
              <a:t> of the PAAS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55007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000" b="1" dirty="0" smtClean="0">
                <a:solidFill>
                  <a:srgbClr val="00B050"/>
                </a:solidFill>
              </a:rPr>
              <a:t>      </a:t>
            </a:r>
            <a:r>
              <a:rPr lang="pl-PL" sz="2600" b="1" dirty="0" smtClean="0">
                <a:solidFill>
                  <a:srgbClr val="00B050"/>
                </a:solidFill>
              </a:rPr>
              <a:t>ASTEROIDAL OCCULTATION</a:t>
            </a:r>
            <a:r>
              <a:rPr lang="pl-PL" sz="2000" b="1" dirty="0" smtClean="0">
                <a:solidFill>
                  <a:srgbClr val="00B0F0"/>
                </a:solidFill>
              </a:rPr>
              <a:t/>
            </a:r>
            <a:br>
              <a:rPr lang="pl-PL" sz="2000" b="1" dirty="0" smtClean="0">
                <a:solidFill>
                  <a:srgbClr val="00B0F0"/>
                </a:solidFill>
              </a:rPr>
            </a:br>
            <a:endParaRPr lang="pl-PL" sz="20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       </a:t>
            </a:r>
            <a:r>
              <a:rPr lang="en-US" sz="2000" b="1" dirty="0" smtClean="0">
                <a:solidFill>
                  <a:srgbClr val="FF0000"/>
                </a:solidFill>
              </a:rPr>
              <a:t>In 1988 first positive asteroidal occultations have been recorded</a:t>
            </a:r>
            <a:r>
              <a:rPr lang="pl-PL" sz="2000" dirty="0" smtClean="0">
                <a:solidFill>
                  <a:srgbClr val="FF0000"/>
                </a:solidFill>
              </a:rPr>
              <a:t>: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  <a:p>
            <a:r>
              <a:rPr lang="pl-PL" sz="2000" b="1" dirty="0" smtClean="0">
                <a:solidFill>
                  <a:srgbClr val="00B0F0"/>
                </a:solidFill>
              </a:rPr>
              <a:t>14 IV 1988  </a:t>
            </a:r>
            <a:r>
              <a:rPr lang="pl-PL" sz="2000" dirty="0" smtClean="0"/>
              <a:t>- S</a:t>
            </a:r>
            <a:r>
              <a:rPr lang="en-US" sz="2000" dirty="0" smtClean="0"/>
              <a:t>AO 120975</a:t>
            </a:r>
            <a:r>
              <a:rPr lang="pl-PL" sz="2000" dirty="0" smtClean="0"/>
              <a:t> – the 7.3 mag star </a:t>
            </a:r>
            <a:r>
              <a:rPr lang="en-US" sz="2000" dirty="0" smtClean="0"/>
              <a:t>and (772) T</a:t>
            </a:r>
            <a:r>
              <a:rPr lang="pl-PL" sz="2000" dirty="0" smtClean="0"/>
              <a:t>a</a:t>
            </a:r>
            <a:r>
              <a:rPr lang="en-US" sz="2000" dirty="0" smtClean="0"/>
              <a:t>n</a:t>
            </a:r>
            <a:r>
              <a:rPr lang="pl-PL" sz="2000" dirty="0" smtClean="0"/>
              <a:t>e</a:t>
            </a:r>
            <a:r>
              <a:rPr lang="en-US" sz="2000" dirty="0" smtClean="0"/>
              <a:t>te at Olsztyn</a:t>
            </a:r>
            <a:r>
              <a:rPr lang="pl-PL" sz="2000" dirty="0" smtClean="0"/>
              <a:t> Observatory,                       </a:t>
            </a:r>
          </a:p>
          <a:p>
            <a:pPr>
              <a:buNone/>
            </a:pPr>
            <a:r>
              <a:rPr lang="pl-PL" sz="2000" dirty="0" smtClean="0"/>
              <a:t>                              N Poland, </a:t>
            </a:r>
            <a:r>
              <a:rPr lang="en-US" sz="2000" dirty="0" smtClean="0"/>
              <a:t>by </a:t>
            </a:r>
            <a:r>
              <a:rPr lang="en-US" sz="2000" b="1" dirty="0" smtClean="0"/>
              <a:t>Jan </a:t>
            </a:r>
            <a:r>
              <a:rPr lang="en-US" sz="2000" b="1" dirty="0" err="1" smtClean="0"/>
              <a:t>Taty</a:t>
            </a:r>
            <a:r>
              <a:rPr lang="pl-PL" sz="2000" b="1" dirty="0" smtClean="0"/>
              <a:t>ż</a:t>
            </a:r>
            <a:r>
              <a:rPr lang="en-US" sz="2000" b="1" dirty="0" smtClean="0"/>
              <a:t>a</a:t>
            </a:r>
            <a:r>
              <a:rPr lang="pl-PL" sz="2000" b="1" dirty="0" smtClean="0"/>
              <a:t> </a:t>
            </a:r>
            <a:r>
              <a:rPr lang="en-US" sz="2000" dirty="0" smtClean="0"/>
              <a:t>(however without timing) </a:t>
            </a: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r>
              <a:rPr lang="pl-PL" sz="2800" b="1" dirty="0" smtClean="0">
                <a:solidFill>
                  <a:srgbClr val="00B0F0"/>
                </a:solidFill>
              </a:rPr>
              <a:t>09 VIII 1988 </a:t>
            </a:r>
            <a:r>
              <a:rPr lang="pl-PL" sz="2800" b="1" dirty="0" smtClean="0"/>
              <a:t>-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SAO 56117</a:t>
            </a:r>
            <a:r>
              <a:rPr lang="pl-PL" sz="2800" b="1" dirty="0" smtClean="0">
                <a:solidFill>
                  <a:srgbClr val="FF0000"/>
                </a:solidFill>
              </a:rPr>
              <a:t>, 7.5 mag star </a:t>
            </a:r>
            <a:r>
              <a:rPr lang="en-US" sz="2800" b="1" dirty="0" smtClean="0">
                <a:solidFill>
                  <a:srgbClr val="FF0000"/>
                </a:solidFill>
              </a:rPr>
              <a:t>and (626) Notburga </a:t>
            </a:r>
            <a:r>
              <a:rPr lang="pl-PL" sz="2800" b="1" dirty="0" smtClean="0">
                <a:solidFill>
                  <a:srgbClr val="FF0000"/>
                </a:solidFill>
              </a:rPr>
              <a:t>                      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at Ksi</a:t>
            </a:r>
            <a:r>
              <a:rPr lang="pl-PL" sz="2800" b="1" dirty="0" smtClean="0">
                <a:solidFill>
                  <a:srgbClr val="FF0000"/>
                </a:solidFill>
              </a:rPr>
              <a:t>az Castle, SW Poland, </a:t>
            </a:r>
            <a:r>
              <a:rPr lang="en-US" sz="2800" b="1" dirty="0" smtClean="0">
                <a:solidFill>
                  <a:srgbClr val="FF0000"/>
                </a:solidFill>
              </a:rPr>
              <a:t>by Jerzy Speil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pl-PL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800" b="1" i="1" dirty="0" smtClean="0">
                <a:solidFill>
                  <a:srgbClr val="FFC000"/>
                </a:solidFill>
              </a:rPr>
              <a:t>                              </a:t>
            </a:r>
            <a:r>
              <a:rPr lang="en-US" sz="2800" b="1" i="1" dirty="0" smtClean="0">
                <a:solidFill>
                  <a:srgbClr val="FFC000"/>
                </a:solidFill>
              </a:rPr>
              <a:t>(</a:t>
            </a:r>
            <a:r>
              <a:rPr lang="pl-PL" sz="2800" b="1" i="1" dirty="0" smtClean="0">
                <a:solidFill>
                  <a:srgbClr val="FFC000"/>
                </a:solidFill>
              </a:rPr>
              <a:t>also </a:t>
            </a:r>
            <a:r>
              <a:rPr lang="en-US" sz="2800" b="1" i="1" dirty="0" smtClean="0">
                <a:solidFill>
                  <a:srgbClr val="FFC000"/>
                </a:solidFill>
              </a:rPr>
              <a:t>missing near Lublin</a:t>
            </a:r>
            <a:r>
              <a:rPr lang="pl-PL" sz="2800" b="1" i="1" dirty="0" smtClean="0">
                <a:solidFill>
                  <a:srgbClr val="FFC000"/>
                </a:solidFill>
              </a:rPr>
              <a:t>, E Poland,</a:t>
            </a:r>
            <a:r>
              <a:rPr lang="en-US" sz="2800" b="1" i="1" dirty="0" smtClean="0">
                <a:solidFill>
                  <a:srgbClr val="FFC000"/>
                </a:solidFill>
              </a:rPr>
              <a:t> was </a:t>
            </a:r>
            <a:r>
              <a:rPr lang="pl-PL" sz="2800" b="1" i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pl-PL" sz="2800" b="1" i="1" dirty="0" smtClean="0">
                <a:solidFill>
                  <a:srgbClr val="FFC000"/>
                </a:solidFill>
              </a:rPr>
              <a:t>                              </a:t>
            </a:r>
            <a:r>
              <a:rPr lang="pl-PL" sz="2800" b="1" i="1" dirty="0" err="1" smtClean="0">
                <a:solidFill>
                  <a:srgbClr val="FFC000"/>
                </a:solidFill>
              </a:rPr>
              <a:t>observed</a:t>
            </a:r>
            <a:r>
              <a:rPr lang="pl-PL" sz="2800" b="1" i="1" dirty="0" smtClean="0">
                <a:solidFill>
                  <a:srgbClr val="FFC000"/>
                </a:solidFill>
              </a:rPr>
              <a:t> </a:t>
            </a:r>
            <a:r>
              <a:rPr lang="en-US" sz="2800" b="1" i="1" dirty="0" smtClean="0">
                <a:solidFill>
                  <a:srgbClr val="FFC000"/>
                </a:solidFill>
              </a:rPr>
              <a:t>by</a:t>
            </a:r>
            <a:r>
              <a:rPr lang="pl-PL" sz="2800" b="1" i="1" dirty="0" smtClean="0">
                <a:solidFill>
                  <a:srgbClr val="FFC000"/>
                </a:solidFill>
              </a:rPr>
              <a:t> </a:t>
            </a:r>
            <a:r>
              <a:rPr lang="en-US" sz="2800" b="1" i="1" dirty="0" smtClean="0">
                <a:solidFill>
                  <a:srgbClr val="FFC000"/>
                </a:solidFill>
              </a:rPr>
              <a:t>Mieczysław Paradowski)</a:t>
            </a:r>
            <a:endParaRPr lang="pl-PL" sz="2800" b="1" i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  <a:p>
            <a:r>
              <a:rPr lang="pl-PL" sz="2000" b="1" dirty="0" smtClean="0">
                <a:solidFill>
                  <a:srgbClr val="00B0F0"/>
                </a:solidFill>
              </a:rPr>
              <a:t> 01 I 1994 </a:t>
            </a:r>
            <a:r>
              <a:rPr lang="pl-PL" sz="2000" dirty="0" smtClean="0"/>
              <a:t>- PPM 96118,  8.2 mag star and (144) Vibilia - the </a:t>
            </a:r>
            <a:r>
              <a:rPr lang="en-GB" sz="2000" dirty="0" smtClean="0"/>
              <a:t>second successful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                           </a:t>
            </a:r>
            <a:r>
              <a:rPr lang="en-GB" sz="2000" dirty="0" smtClean="0"/>
              <a:t>asteroidal occultation by </a:t>
            </a:r>
            <a:r>
              <a:rPr lang="en-GB" sz="2000" b="1" dirty="0" smtClean="0"/>
              <a:t>Witold Piskorz</a:t>
            </a:r>
            <a:r>
              <a:rPr lang="pl-PL" sz="2000" b="1" dirty="0" smtClean="0"/>
              <a:t> </a:t>
            </a:r>
            <a:r>
              <a:rPr lang="pl-PL" sz="2000" dirty="0" smtClean="0"/>
              <a:t>at Niepolomice Observatory,                                                        </a:t>
            </a:r>
          </a:p>
          <a:p>
            <a:pPr>
              <a:buNone/>
            </a:pPr>
            <a:r>
              <a:rPr lang="pl-PL" sz="2000" dirty="0" smtClean="0"/>
              <a:t>                            S Poland (1st positive on the world in 1994!)</a:t>
            </a:r>
            <a:br>
              <a:rPr lang="pl-PL" sz="2000" dirty="0" smtClean="0"/>
            </a:br>
            <a:endParaRPr lang="pl-PL" sz="2000" dirty="0" smtClean="0"/>
          </a:p>
          <a:p>
            <a:pPr>
              <a:buNone/>
            </a:pP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79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01080" cy="81146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The </a:t>
            </a:r>
            <a:r>
              <a:rPr lang="en-US" sz="3200" b="1" dirty="0" smtClean="0"/>
              <a:t>Occultation Section</a:t>
            </a:r>
            <a:r>
              <a:rPr lang="pl-PL" sz="3200" b="1" dirty="0" smtClean="0"/>
              <a:t> of the PAAS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29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00B050"/>
                </a:solidFill>
              </a:rPr>
              <a:t>COLLECTIVE ASTEROIDAL OCCULTATION WITH POSITIVE RESULTS :</a:t>
            </a:r>
            <a:r>
              <a:rPr lang="pl-PL" sz="2000" b="1" dirty="0" smtClean="0">
                <a:solidFill>
                  <a:srgbClr val="00B0F0"/>
                </a:solidFill>
              </a:rPr>
              <a:t/>
            </a:r>
            <a:br>
              <a:rPr lang="pl-PL" sz="2000" b="1" dirty="0" smtClean="0">
                <a:solidFill>
                  <a:srgbClr val="00B0F0"/>
                </a:solidFill>
              </a:rPr>
            </a:br>
            <a:endParaRPr lang="pl-PL" sz="2000" b="1" dirty="0" smtClean="0">
              <a:solidFill>
                <a:srgbClr val="00B0F0"/>
              </a:solidFill>
            </a:endParaRPr>
          </a:p>
          <a:p>
            <a:r>
              <a:rPr lang="pl-PL" sz="2600" b="1" dirty="0" smtClean="0">
                <a:solidFill>
                  <a:srgbClr val="00B0F0"/>
                </a:solidFill>
              </a:rPr>
              <a:t>15 V </a:t>
            </a:r>
            <a:r>
              <a:rPr lang="en-US" sz="2600" b="1" dirty="0" smtClean="0">
                <a:solidFill>
                  <a:srgbClr val="00B0F0"/>
                </a:solidFill>
              </a:rPr>
              <a:t>1995</a:t>
            </a:r>
            <a:r>
              <a:rPr lang="pl-PL" sz="2600" b="1" dirty="0" smtClean="0">
                <a:solidFill>
                  <a:srgbClr val="00B0F0"/>
                </a:solidFill>
              </a:rPr>
              <a:t> </a:t>
            </a:r>
            <a:r>
              <a:rPr lang="pl-PL" sz="2600" dirty="0" smtClean="0"/>
              <a:t>-</a:t>
            </a:r>
            <a:r>
              <a:rPr lang="pl-PL" sz="2600" b="1" dirty="0" smtClean="0">
                <a:solidFill>
                  <a:srgbClr val="00B0F0"/>
                </a:solidFill>
              </a:rPr>
              <a:t> </a:t>
            </a:r>
            <a:r>
              <a:rPr lang="pl-PL" sz="2600" b="1" dirty="0" smtClean="0">
                <a:solidFill>
                  <a:srgbClr val="FF0000"/>
                </a:solidFill>
              </a:rPr>
              <a:t>(30) Urania  - the f</a:t>
            </a:r>
            <a:r>
              <a:rPr lang="en-US" sz="2600" b="1" dirty="0" smtClean="0">
                <a:solidFill>
                  <a:srgbClr val="FF0000"/>
                </a:solidFill>
              </a:rPr>
              <a:t>irst collective observation</a:t>
            </a:r>
            <a:r>
              <a:rPr lang="pl-PL" sz="2600" b="1" dirty="0" smtClean="0">
                <a:solidFill>
                  <a:srgbClr val="FF0000"/>
                </a:solidFill>
              </a:rPr>
              <a:t> ever, </a:t>
            </a:r>
          </a:p>
          <a:p>
            <a:pPr>
              <a:buNone/>
            </a:pPr>
            <a:r>
              <a:rPr lang="pl-PL" sz="2600" b="1" dirty="0" smtClean="0">
                <a:solidFill>
                  <a:srgbClr val="FF0000"/>
                </a:solidFill>
              </a:rPr>
              <a:t>                         - 5 observers, 5 POSITIVE !</a:t>
            </a: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</a:endParaRPr>
          </a:p>
          <a:p>
            <a:r>
              <a:rPr lang="pl-PL" sz="2000" dirty="0" smtClean="0"/>
              <a:t>26 III 1998 -  (578) Heppelia – 2 observers</a:t>
            </a:r>
          </a:p>
          <a:p>
            <a:r>
              <a:rPr lang="pl-PL" sz="2000" dirty="0" smtClean="0"/>
              <a:t>17 IX 2002 - (345) Tercidina – 2 observers had travelled to Slovakia</a:t>
            </a:r>
          </a:p>
          <a:p>
            <a:endParaRPr lang="pl-PL" sz="2000" dirty="0" smtClean="0"/>
          </a:p>
          <a:p>
            <a:r>
              <a:rPr lang="pl-PL" sz="2800" b="1" dirty="0" smtClean="0">
                <a:solidFill>
                  <a:srgbClr val="00B0F0"/>
                </a:solidFill>
              </a:rPr>
              <a:t>26 VIII 2003 </a:t>
            </a:r>
            <a:r>
              <a:rPr lang="pl-PL" sz="2800" dirty="0" smtClean="0"/>
              <a:t>-</a:t>
            </a:r>
            <a:r>
              <a:rPr lang="pl-PL" sz="2800" b="1" dirty="0" smtClean="0">
                <a:solidFill>
                  <a:srgbClr val="FF0000"/>
                </a:solidFill>
              </a:rPr>
              <a:t> (420) Bertholda – 5 observations POSITIVE 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                              and 12 MISS (135 observers in total !!)</a:t>
            </a: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</a:endParaRPr>
          </a:p>
          <a:p>
            <a:r>
              <a:rPr lang="pl-PL" sz="2000" dirty="0" smtClean="0"/>
              <a:t>22 XII 2003 - (925) Alphonsina – 4 observers</a:t>
            </a:r>
          </a:p>
          <a:p>
            <a:r>
              <a:rPr lang="pl-PL" sz="2000" dirty="0" smtClean="0"/>
              <a:t>07 VI 2011 - (173) Ino – 2 observers</a:t>
            </a:r>
          </a:p>
          <a:p>
            <a:r>
              <a:rPr lang="pl-PL" sz="2000" dirty="0" smtClean="0"/>
              <a:t>30 IX 2017 - (217) Eudora – 1 of 2 POSITIVE</a:t>
            </a:r>
          </a:p>
          <a:p>
            <a:r>
              <a:rPr lang="pl-PL" sz="2000" dirty="0" smtClean="0"/>
              <a:t>20 V 2018 - P5M06 </a:t>
            </a:r>
            <a:r>
              <a:rPr lang="pl-PL" sz="2000" dirty="0" err="1" smtClean="0"/>
              <a:t>Himalia</a:t>
            </a:r>
            <a:r>
              <a:rPr lang="pl-PL" sz="2000" dirty="0" smtClean="0"/>
              <a:t> – 3 of 4 POSITIVE</a:t>
            </a:r>
          </a:p>
          <a:p>
            <a:r>
              <a:rPr lang="pl-PL" sz="2000" b="1" dirty="0" smtClean="0"/>
              <a:t>31 III 2019 – (259) </a:t>
            </a:r>
            <a:r>
              <a:rPr lang="pl-PL" sz="2000" b="1" dirty="0" err="1" smtClean="0"/>
              <a:t>Aletheia</a:t>
            </a:r>
            <a:r>
              <a:rPr lang="pl-PL" sz="2000" b="1" dirty="0" smtClean="0"/>
              <a:t> – 1 of 5 POSITIVE</a:t>
            </a:r>
          </a:p>
          <a:p>
            <a:pPr>
              <a:buNone/>
            </a:pPr>
            <a:endParaRPr lang="pl-PL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2661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urania_19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89910"/>
            <a:ext cx="7701368" cy="586809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85786" y="285728"/>
            <a:ext cx="7293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prstClr val="black"/>
                </a:solidFill>
              </a:rPr>
              <a:t>   (30) Urania occultation – 5 positive obs. </a:t>
            </a:r>
            <a:endParaRPr lang="pl-PL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4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4282" y="214290"/>
            <a:ext cx="89001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prstClr val="black"/>
                </a:solidFill>
              </a:rPr>
              <a:t>Bertholda occultation - 17 of 135 were from Poland</a:t>
            </a:r>
            <a:r>
              <a:rPr lang="pl-PL" sz="3600" b="1" dirty="0" smtClean="0">
                <a:solidFill>
                  <a:prstClr val="black"/>
                </a:solidFill>
              </a:rPr>
              <a:t/>
            </a:r>
            <a:br>
              <a:rPr lang="pl-PL" sz="3600" b="1" dirty="0" smtClean="0">
                <a:solidFill>
                  <a:prstClr val="black"/>
                </a:solidFill>
              </a:rPr>
            </a:br>
            <a:r>
              <a:rPr lang="pl-PL" sz="3600" i="1" dirty="0" smtClean="0">
                <a:solidFill>
                  <a:prstClr val="black"/>
                </a:solidFill>
              </a:rPr>
              <a:t> </a:t>
            </a:r>
            <a:r>
              <a:rPr lang="pl-PL" sz="1600" i="1" dirty="0" smtClean="0">
                <a:solidFill>
                  <a:prstClr val="black"/>
                </a:solidFill>
              </a:rPr>
              <a:t>The 3rd place in number of observers recording asteroidal occultation ever... </a:t>
            </a:r>
            <a:br>
              <a:rPr lang="pl-PL" sz="1600" i="1" dirty="0" smtClean="0">
                <a:solidFill>
                  <a:prstClr val="black"/>
                </a:solidFill>
              </a:rPr>
            </a:br>
            <a:r>
              <a:rPr lang="pl-PL" sz="1600" i="1" dirty="0" smtClean="0">
                <a:solidFill>
                  <a:prstClr val="black"/>
                </a:solidFill>
              </a:rPr>
              <a:t>  ... and the winner is the occultation of (472) Roma in 2010 with 231 observers from Europe. </a:t>
            </a:r>
            <a:endParaRPr lang="pl-PL" sz="1600" i="1" dirty="0">
              <a:solidFill>
                <a:prstClr val="black"/>
              </a:solidFill>
            </a:endParaRPr>
          </a:p>
        </p:txBody>
      </p:sp>
      <p:pic>
        <p:nvPicPr>
          <p:cNvPr id="5" name="Obraz 4" descr="bertholda_2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14486"/>
            <a:ext cx="8719328" cy="52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7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tercidina_2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8629650" cy="547687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214290"/>
            <a:ext cx="8501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prstClr val="black"/>
                </a:solidFill>
              </a:rPr>
              <a:t>      </a:t>
            </a:r>
            <a:r>
              <a:rPr lang="pl-PL" sz="3200" b="1" dirty="0" smtClean="0">
                <a:solidFill>
                  <a:prstClr val="black"/>
                </a:solidFill>
              </a:rPr>
              <a:t>Tercidina occultation – expedition to Slovakia</a:t>
            </a:r>
            <a:endParaRPr lang="pl-PL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6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1096</Words>
  <Application>Microsoft Office PowerPoint</Application>
  <PresentationFormat>Pokaz na ekranie (4:3)</PresentationFormat>
  <Paragraphs>404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SOPIZ PTMA in 1979-2019   Statistic data</vt:lpstr>
      <vt:lpstr>The Occultation Section                                                                 of the Polish Amateur Astronomers Society </vt:lpstr>
      <vt:lpstr>The Occultation Section of the PAAS                                                                - developmental milestones</vt:lpstr>
      <vt:lpstr>The Occultation Section of the PAAS</vt:lpstr>
      <vt:lpstr>The Occultation Section of the PAAS</vt:lpstr>
      <vt:lpstr>The Occultation Section of the PAAS</vt:lpstr>
      <vt:lpstr>Slajd 7</vt:lpstr>
      <vt:lpstr>Slajd 8</vt:lpstr>
      <vt:lpstr>Slajd 9</vt:lpstr>
      <vt:lpstr>Asteroidal occultation reports 1988 -1999</vt:lpstr>
      <vt:lpstr>Asteroidal occultation reports 2000 - 2009</vt:lpstr>
      <vt:lpstr>Asteroidal occultation reports 2010 - 2019</vt:lpstr>
      <vt:lpstr>The Occultation Section of the PAAS</vt:lpstr>
      <vt:lpstr>The Occultation Section of the PAAS</vt:lpstr>
      <vt:lpstr>The Occultation Section of the PAAS</vt:lpstr>
      <vt:lpstr>The Occultation Section of the PAAS</vt:lpstr>
      <vt:lpstr>Slajd 17</vt:lpstr>
      <vt:lpstr>The Occultation Section of the PAAS</vt:lpstr>
      <vt:lpstr>The Occultation Section of the PAAS</vt:lpstr>
      <vt:lpstr>The latest collective activity – Aldebaran grazing occultation, 21 April 2015</vt:lpstr>
      <vt:lpstr>The latest  collective activity – lunar grazing occultation on 15th Aug, 2017</vt:lpstr>
      <vt:lpstr>Grazing lunar occultations expeditions  1990 -1999</vt:lpstr>
      <vt:lpstr>Grazing lunar occultations expeditions  2000 - 2009</vt:lpstr>
      <vt:lpstr>Grazing lunar occultations expeditions  2010-2019</vt:lpstr>
      <vt:lpstr> Thank you all  Good job and keep going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Obserwacje zjawisk zakryciowych.  Aktualne standardy, nowości i trendy</dc:title>
  <dc:creator>PTMA_BIAŁYSTOK</dc:creator>
  <cp:lastModifiedBy>OBPTMA</cp:lastModifiedBy>
  <cp:revision>799</cp:revision>
  <dcterms:created xsi:type="dcterms:W3CDTF">2017-02-26T12:30:43Z</dcterms:created>
  <dcterms:modified xsi:type="dcterms:W3CDTF">2019-04-30T05:08:04Z</dcterms:modified>
</cp:coreProperties>
</file>