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70" r:id="rId10"/>
    <p:sldId id="263" r:id="rId11"/>
    <p:sldId id="264" r:id="rId12"/>
    <p:sldId id="271" r:id="rId13"/>
    <p:sldId id="266" r:id="rId14"/>
    <p:sldId id="267" r:id="rId15"/>
    <p:sldId id="265" r:id="rId16"/>
    <p:sldId id="268" r:id="rId17"/>
    <p:sldId id="269" r:id="rId18"/>
    <p:sldId id="272" r:id="rId19"/>
    <p:sldId id="275" r:id="rId20"/>
    <p:sldId id="274" r:id="rId21"/>
    <p:sldId id="273" r:id="rId22"/>
    <p:sldId id="279" r:id="rId23"/>
    <p:sldId id="276" r:id="rId24"/>
    <p:sldId id="277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142EEC"/>
    <a:srgbClr val="0F23B9"/>
    <a:srgbClr val="0A1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95013" autoAdjust="0"/>
  </p:normalViewPr>
  <p:slideViewPr>
    <p:cSldViewPr snapToGrid="0" showGuides="1">
      <p:cViewPr varScale="1">
        <p:scale>
          <a:sx n="76" d="100"/>
          <a:sy n="76" d="100"/>
        </p:scale>
        <p:origin x="941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471D7E-E248-4867-A6F9-79253567E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BFC5231-E94A-41D0-BFFE-DEFD64A1D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207764-E71D-4496-B929-386C5E6EF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EAFC57-C1D1-491B-8D59-FAA24E4B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6C85F9E-971A-41B9-8EB1-18B72251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4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C5D65F-B13D-43F9-8A32-BE6E6B9E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0B6A077-75E6-498F-BEF8-60C36C29B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B8E0CB-C9F1-491D-AE4E-E2E06D5D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B81AF0-9013-4907-A308-EBF2D10A0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5A8D53-3A49-486B-8B8E-69A85462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3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8537864-E765-432E-92EE-45D28FCC4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FBD3461-066E-45C5-839A-38C507AE8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D4172E-2A0B-4FAA-8F12-73C7BF4F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7FBD11-C067-4525-9DD7-9E49880F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B77410-D527-4997-B41C-6C4B296C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4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062BDD-FBF1-4BA4-BC1C-5A7267570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EE4975-ABA3-47E2-9A7E-E9272700A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713BE9-7C19-4E67-B073-602B2F21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A4FE95-D164-42D1-8754-3CE1D0F9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D381B4-2DF0-448E-B00C-70C5BBEC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9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3BFA56-B761-4072-AB6C-A8D07AAF9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424F77-A899-40A8-B802-B85D479ED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42103F-E752-4057-99F9-8D992653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66A70D-1E05-4F57-A9BE-4E028A13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52BE0D-CC00-4295-A549-2A844BD0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36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E3EE50-5FB8-4F49-B4F6-6313A21F8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F2712-ADBE-4F93-8B2E-7BFA304C8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58CEBF3-A853-460E-BB5C-4EB86AD55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072673D-AEF8-4E85-B260-75F8434D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60F93E3-429F-4068-9973-EAE2606C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9FE462-E0B1-4915-8DB9-0753BBC0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BA4ED7-EE34-4522-BA36-3272305E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BAA6E7-E8F5-4642-9E01-B3FF1E7AA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98EB022-84A6-40AF-870C-7DEB3AED2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BDE9614-336F-4AF3-A310-F2035AEF7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0E1E05C-CD2C-4EBA-B21F-CE0C4E4B42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8514F58-1F4D-4BA8-9A34-7F521986B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4586B78-B25C-431C-B5CC-91C89997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6B23F87-21D3-4AC5-93A7-E5E0D2EA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563295-18A7-47E2-A8BA-C2043A9D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C4A3BF1-87CC-4187-B771-8A3597FD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E10696D-7199-4698-8282-24754339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D49182E-B7BD-4EF2-B30A-788347566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4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F5359A0-E357-4E62-B962-3C29AD0B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2794120-482A-490C-8DE5-324B553A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DE38F5-5A5D-4C78-86EF-C9618159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4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F7D393-63A4-46CF-B1FC-45F5BEF3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ED14D2-B082-4036-B91B-ECF3A30F3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6D48E42-37BC-492F-8577-722754F52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927702F-B5D3-43F9-841A-43D0D07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CEFCB28-ABEA-4C4C-A599-FCFEB8E4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C91C131-8CEE-42D8-89ED-4A8E93E4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3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2561B3-B01C-4105-A394-5799C264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8034C52-F95C-41CD-A549-851D068C2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0864EAD-47A9-4C81-A2FE-4E35AADF4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F465213-E4C4-40DE-8DF4-EE1C068B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2EA107-EB8C-46C2-86FF-68E669F2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32E37C3-857E-4F10-90E0-70E7E832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7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2EEC"/>
            </a:gs>
            <a:gs pos="100000">
              <a:schemeClr val="accent1">
                <a:lumMod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CB31D33-33EF-41A9-BFD1-71CE3512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BA8E39C-2914-406D-AD7B-BB440A45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04ABB6-1964-4D24-9ACB-6E886D97C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DBDC0-7A15-4590-92F3-EF97D008C27A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E57868-F91B-4BC3-94D7-DFA9FC8BB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3BDF17-7CAA-4D3E-A8C1-127FACC1D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B0489-D2DA-42E2-A81F-C3AE83D7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5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422D0B-3C90-4AEF-AB2C-877CADE71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1C7A5E-4598-4919-8319-7F11A13D9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0255" y="1970665"/>
            <a:ext cx="9144000" cy="1655762"/>
          </a:xfrm>
        </p:spPr>
        <p:txBody>
          <a:bodyPr>
            <a:norm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Jan Śniadecki</a:t>
            </a:r>
          </a:p>
          <a:p>
            <a:r>
              <a:rPr lang="pl-PL" sz="4400" dirty="0">
                <a:solidFill>
                  <a:schemeClr val="bg1"/>
                </a:solidFill>
              </a:rPr>
              <a:t>The </a:t>
            </a:r>
            <a:r>
              <a:rPr lang="pl-PL" sz="4400" dirty="0" err="1">
                <a:solidFill>
                  <a:schemeClr val="bg1"/>
                </a:solidFill>
              </a:rPr>
              <a:t>tireless</a:t>
            </a:r>
            <a:r>
              <a:rPr lang="pl-PL" sz="4400" dirty="0">
                <a:solidFill>
                  <a:schemeClr val="bg1"/>
                </a:solidFill>
              </a:rPr>
              <a:t> </a:t>
            </a:r>
            <a:r>
              <a:rPr lang="pl-PL" sz="4400" dirty="0" err="1">
                <a:solidFill>
                  <a:schemeClr val="bg1"/>
                </a:solidFill>
              </a:rPr>
              <a:t>Cracow</a:t>
            </a:r>
            <a:r>
              <a:rPr lang="pl-PL" sz="4400" dirty="0">
                <a:solidFill>
                  <a:schemeClr val="bg1"/>
                </a:solidFill>
              </a:rPr>
              <a:t> </a:t>
            </a:r>
            <a:r>
              <a:rPr lang="pl-PL" sz="4400" dirty="0" err="1">
                <a:solidFill>
                  <a:schemeClr val="bg1"/>
                </a:solidFill>
              </a:rPr>
              <a:t>astronomer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60B636C-BAD7-4D28-A613-A8CEF86D1A70}"/>
              </a:ext>
            </a:extLst>
          </p:cNvPr>
          <p:cNvSpPr txBox="1"/>
          <p:nvPr/>
        </p:nvSpPr>
        <p:spPr>
          <a:xfrm>
            <a:off x="1063690" y="5719665"/>
            <a:ext cx="10767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i="1" dirty="0" err="1">
                <a:solidFill>
                  <a:srgbClr val="FFFF00"/>
                </a:solidFill>
              </a:rPr>
              <a:t>See</a:t>
            </a:r>
            <a:r>
              <a:rPr lang="pl-PL" sz="2800" i="1" dirty="0">
                <a:solidFill>
                  <a:srgbClr val="FFFF00"/>
                </a:solidFill>
              </a:rPr>
              <a:t> the </a:t>
            </a:r>
            <a:r>
              <a:rPr lang="pl-PL" sz="2800" i="1" dirty="0" err="1">
                <a:solidFill>
                  <a:srgbClr val="FFFF00"/>
                </a:solidFill>
              </a:rPr>
              <a:t>full</a:t>
            </a:r>
            <a:r>
              <a:rPr lang="pl-PL" sz="2800" i="1" dirty="0">
                <a:solidFill>
                  <a:srgbClr val="FFFF00"/>
                </a:solidFill>
              </a:rPr>
              <a:t> </a:t>
            </a:r>
            <a:r>
              <a:rPr lang="pl-PL" sz="2800" i="1" dirty="0" err="1">
                <a:solidFill>
                  <a:srgbClr val="FFFF00"/>
                </a:solidFill>
              </a:rPr>
              <a:t>paper</a:t>
            </a:r>
            <a:r>
              <a:rPr lang="pl-PL" sz="2800" i="1" dirty="0">
                <a:solidFill>
                  <a:srgbClr val="FFFF00"/>
                </a:solidFill>
              </a:rPr>
              <a:t> in „Kwartalnik Historii Nauki”, </a:t>
            </a:r>
            <a:r>
              <a:rPr lang="pl-PL" sz="2800" i="1" dirty="0" err="1">
                <a:solidFill>
                  <a:srgbClr val="FFFF00"/>
                </a:solidFill>
              </a:rPr>
              <a:t>June</a:t>
            </a:r>
            <a:r>
              <a:rPr lang="pl-PL" sz="2800" i="1" dirty="0">
                <a:solidFill>
                  <a:srgbClr val="FFFF00"/>
                </a:solidFill>
              </a:rPr>
              <a:t> 2019, and </a:t>
            </a:r>
            <a:r>
              <a:rPr lang="pl-PL" sz="2800" i="1" dirty="0" err="1">
                <a:solidFill>
                  <a:srgbClr val="FFFF00"/>
                </a:solidFill>
              </a:rPr>
              <a:t>possibly</a:t>
            </a:r>
            <a:endParaRPr lang="pl-PL" sz="2800" i="1" dirty="0">
              <a:solidFill>
                <a:srgbClr val="FFFF00"/>
              </a:solidFill>
            </a:endParaRPr>
          </a:p>
          <a:p>
            <a:r>
              <a:rPr lang="pl-PL" sz="2800" i="1" dirty="0">
                <a:solidFill>
                  <a:srgbClr val="FFFF00"/>
                </a:solidFill>
              </a:rPr>
              <a:t>in „Urania” </a:t>
            </a:r>
            <a:r>
              <a:rPr lang="pl-PL" sz="2800" i="1" dirty="0" err="1">
                <a:solidFill>
                  <a:srgbClr val="FFFF00"/>
                </a:solidFill>
              </a:rPr>
              <a:t>this</a:t>
            </a:r>
            <a:r>
              <a:rPr lang="pl-PL" sz="2800" i="1" dirty="0">
                <a:solidFill>
                  <a:srgbClr val="FFFF00"/>
                </a:solidFill>
              </a:rPr>
              <a:t> </a:t>
            </a:r>
            <a:r>
              <a:rPr lang="pl-PL" sz="2800" i="1" dirty="0" err="1">
                <a:solidFill>
                  <a:srgbClr val="FFFF00"/>
                </a:solidFill>
              </a:rPr>
              <a:t>autumn</a:t>
            </a:r>
            <a:r>
              <a:rPr lang="pl-PL" sz="2800" i="1" dirty="0">
                <a:solidFill>
                  <a:srgbClr val="FFFF00"/>
                </a:solidFill>
              </a:rPr>
              <a:t>. </a:t>
            </a:r>
            <a:endParaRPr lang="en-US" sz="2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835A976-96C5-42F8-BF88-2F5714725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136" y="311728"/>
            <a:ext cx="8111403" cy="486684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EFFF399-C63E-448A-BA42-EA6C858E7A26}"/>
              </a:ext>
            </a:extLst>
          </p:cNvPr>
          <p:cNvSpPr txBox="1"/>
          <p:nvPr/>
        </p:nvSpPr>
        <p:spPr>
          <a:xfrm>
            <a:off x="2324267" y="5642264"/>
            <a:ext cx="7723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The </a:t>
            </a:r>
            <a:r>
              <a:rPr lang="pl-PL" sz="2800" dirty="0" err="1">
                <a:solidFill>
                  <a:schemeClr val="bg1"/>
                </a:solidFill>
              </a:rPr>
              <a:t>Aldebaran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occultation</a:t>
            </a:r>
            <a:r>
              <a:rPr lang="pl-PL" sz="2800" dirty="0">
                <a:solidFill>
                  <a:schemeClr val="bg1"/>
                </a:solidFill>
              </a:rPr>
              <a:t> on Mar 7, 1794 </a:t>
            </a:r>
            <a:r>
              <a:rPr lang="pl-PL" sz="2800" dirty="0" err="1">
                <a:solidFill>
                  <a:schemeClr val="bg1"/>
                </a:solidFill>
              </a:rPr>
              <a:t>recorded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21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DBB2D1C-1238-4E19-92BD-2294B71AE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10" y="66675"/>
            <a:ext cx="6553200" cy="672465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52DCAF9-06AB-4C85-BEF4-3AF488A78AE3}"/>
              </a:ext>
            </a:extLst>
          </p:cNvPr>
          <p:cNvSpPr/>
          <p:nvPr/>
        </p:nvSpPr>
        <p:spPr>
          <a:xfrm>
            <a:off x="7355067" y="1318659"/>
            <a:ext cx="271860" cy="5300350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178245-48CD-4125-9818-F1C3AC6AB10A}"/>
              </a:ext>
            </a:extLst>
          </p:cNvPr>
          <p:cNvSpPr txBox="1"/>
          <p:nvPr/>
        </p:nvSpPr>
        <p:spPr>
          <a:xfrm>
            <a:off x="8593282" y="2234045"/>
            <a:ext cx="3013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Results of lunar occultation observations</a:t>
            </a:r>
          </a:p>
        </p:txBody>
      </p:sp>
    </p:spTree>
    <p:extLst>
      <p:ext uri="{BB962C8B-B14F-4D97-AF65-F5344CB8AC3E}">
        <p14:creationId xmlns:p14="http://schemas.microsoft.com/office/powerpoint/2010/main" val="1195050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B7BCCE7-AD7C-4B2A-BA86-66BA083FC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814" y="0"/>
            <a:ext cx="5590372" cy="6858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09285C5-E52F-4748-8FD4-8342570959FE}"/>
              </a:ext>
            </a:extLst>
          </p:cNvPr>
          <p:cNvSpPr txBox="1"/>
          <p:nvPr/>
        </p:nvSpPr>
        <p:spPr>
          <a:xfrm>
            <a:off x="7647710" y="197427"/>
            <a:ext cx="114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Aldebaran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C121EC8-86AB-4B94-9F20-F39BB37BC6EF}"/>
              </a:ext>
            </a:extLst>
          </p:cNvPr>
          <p:cNvSpPr txBox="1"/>
          <p:nvPr/>
        </p:nvSpPr>
        <p:spPr>
          <a:xfrm>
            <a:off x="4218709" y="3636818"/>
            <a:ext cx="75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Venus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C3D2363-B5DF-4BFD-806C-C2B1E428F795}"/>
              </a:ext>
            </a:extLst>
          </p:cNvPr>
          <p:cNvSpPr txBox="1"/>
          <p:nvPr/>
        </p:nvSpPr>
        <p:spPr>
          <a:xfrm>
            <a:off x="7363691" y="3716482"/>
            <a:ext cx="82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Jupiter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66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B6DD9B-17F1-4EB0-BE2B-71B037A06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33" y="284016"/>
            <a:ext cx="9294745" cy="411133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8459DB8-F041-4CC8-A5F8-30E367F187FF}"/>
              </a:ext>
            </a:extLst>
          </p:cNvPr>
          <p:cNvSpPr txBox="1"/>
          <p:nvPr/>
        </p:nvSpPr>
        <p:spPr>
          <a:xfrm>
            <a:off x="1771963" y="5001281"/>
            <a:ext cx="8648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>
                <a:solidFill>
                  <a:schemeClr val="bg1"/>
                </a:solidFill>
              </a:rPr>
              <a:t>Observation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results</a:t>
            </a:r>
            <a:r>
              <a:rPr lang="pl-PL" sz="2800" dirty="0">
                <a:solidFill>
                  <a:schemeClr val="bg1"/>
                </a:solidFill>
              </a:rPr>
              <a:t> of the </a:t>
            </a:r>
            <a:r>
              <a:rPr lang="pl-PL" sz="2800" dirty="0" err="1">
                <a:solidFill>
                  <a:schemeClr val="bg1"/>
                </a:solidFill>
              </a:rPr>
              <a:t>Mercury</a:t>
            </a:r>
            <a:r>
              <a:rPr lang="pl-PL" sz="2800" dirty="0">
                <a:solidFill>
                  <a:schemeClr val="bg1"/>
                </a:solidFill>
              </a:rPr>
              <a:t> transit on May 7, 1799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3C7178B-0C60-4EF9-B8E9-1D9ACA6FBC46}"/>
              </a:ext>
            </a:extLst>
          </p:cNvPr>
          <p:cNvSpPr/>
          <p:nvPr/>
        </p:nvSpPr>
        <p:spPr>
          <a:xfrm>
            <a:off x="8965658" y="748145"/>
            <a:ext cx="697887" cy="1828802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8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1DE51DF-8547-40E8-88F0-76F49AF6D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28" y="166687"/>
            <a:ext cx="8077200" cy="6524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6105FF2-7C8C-43C4-B1B8-A5C14CED1965}"/>
              </a:ext>
            </a:extLst>
          </p:cNvPr>
          <p:cNvSpPr txBox="1"/>
          <p:nvPr/>
        </p:nvSpPr>
        <p:spPr>
          <a:xfrm>
            <a:off x="8661296" y="2150918"/>
            <a:ext cx="35608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</a:rPr>
              <a:t>Positional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observations</a:t>
            </a:r>
            <a:endParaRPr lang="pl-PL" sz="2800" dirty="0">
              <a:solidFill>
                <a:schemeClr val="bg1"/>
              </a:solidFill>
            </a:endParaRPr>
          </a:p>
          <a:p>
            <a:pPr algn="ctr"/>
            <a:r>
              <a:rPr lang="pl-PL" sz="2800" dirty="0">
                <a:solidFill>
                  <a:schemeClr val="bg1"/>
                </a:solidFill>
              </a:rPr>
              <a:t> of Ceres</a:t>
            </a:r>
          </a:p>
          <a:p>
            <a:pPr algn="ctr"/>
            <a:r>
              <a:rPr lang="pl-PL" sz="2800" dirty="0">
                <a:solidFill>
                  <a:schemeClr val="bg1"/>
                </a:solidFill>
              </a:rPr>
              <a:t>in 1802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29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381F0C2-D78F-4E06-9615-30972CA8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753" y="98364"/>
            <a:ext cx="7476494" cy="66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1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C75A149-3FB1-4B92-B6FF-40D0F02B7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6" y="501360"/>
            <a:ext cx="10163375" cy="3519921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D47D86F-04BB-4470-92AE-1E56ACAB9759}"/>
              </a:ext>
            </a:extLst>
          </p:cNvPr>
          <p:cNvCxnSpPr>
            <a:cxnSpLocks/>
          </p:cNvCxnSpPr>
          <p:nvPr/>
        </p:nvCxnSpPr>
        <p:spPr>
          <a:xfrm>
            <a:off x="7450282" y="1080655"/>
            <a:ext cx="189114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6FA1A83-F931-43B7-9826-D180E8D150BE}"/>
              </a:ext>
            </a:extLst>
          </p:cNvPr>
          <p:cNvSpPr txBox="1"/>
          <p:nvPr/>
        </p:nvSpPr>
        <p:spPr>
          <a:xfrm>
            <a:off x="1697346" y="4338966"/>
            <a:ext cx="7996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Von Zach described the </a:t>
            </a:r>
            <a:r>
              <a:rPr lang="en-US" sz="2800" dirty="0" err="1">
                <a:solidFill>
                  <a:schemeClr val="bg1"/>
                </a:solidFill>
              </a:rPr>
              <a:t>Śniadecki’s</a:t>
            </a:r>
            <a:r>
              <a:rPr lang="en-US" sz="2800" dirty="0">
                <a:solidFill>
                  <a:schemeClr val="bg1"/>
                </a:solidFill>
              </a:rPr>
              <a:t> activity as tireless.</a:t>
            </a:r>
          </a:p>
        </p:txBody>
      </p:sp>
    </p:spTree>
    <p:extLst>
      <p:ext uri="{BB962C8B-B14F-4D97-AF65-F5344CB8AC3E}">
        <p14:creationId xmlns:p14="http://schemas.microsoft.com/office/powerpoint/2010/main" val="4227391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3B2852D-23B5-4EBC-BB3D-C444B1DC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998" y="0"/>
            <a:ext cx="5600839" cy="428235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BF4E405-0278-4A18-A60B-0EB40DC6E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998" y="4115232"/>
            <a:ext cx="5601792" cy="2650549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875D6CA-2989-4692-A90A-D98506CA9C0D}"/>
              </a:ext>
            </a:extLst>
          </p:cNvPr>
          <p:cNvSpPr/>
          <p:nvPr/>
        </p:nvSpPr>
        <p:spPr>
          <a:xfrm>
            <a:off x="8998526" y="2141176"/>
            <a:ext cx="30237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err="1">
                <a:solidFill>
                  <a:schemeClr val="bg1"/>
                </a:solidFill>
              </a:rPr>
              <a:t>Positional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observations</a:t>
            </a:r>
            <a:endParaRPr lang="pl-PL" sz="2800" dirty="0">
              <a:solidFill>
                <a:schemeClr val="bg1"/>
              </a:solidFill>
            </a:endParaRPr>
          </a:p>
          <a:p>
            <a:pPr algn="ctr"/>
            <a:r>
              <a:rPr lang="pl-PL" sz="2800" dirty="0">
                <a:solidFill>
                  <a:schemeClr val="bg1"/>
                </a:solidFill>
              </a:rPr>
              <a:t> of Ceres</a:t>
            </a:r>
          </a:p>
          <a:p>
            <a:pPr algn="ctr"/>
            <a:r>
              <a:rPr lang="pl-PL" sz="2800" dirty="0">
                <a:solidFill>
                  <a:schemeClr val="bg1"/>
                </a:solidFill>
              </a:rPr>
              <a:t>in 1802</a:t>
            </a:r>
          </a:p>
          <a:p>
            <a:pPr algn="ctr"/>
            <a:r>
              <a:rPr lang="pl-PL" sz="2400" dirty="0">
                <a:solidFill>
                  <a:srgbClr val="FFFF00"/>
                </a:solidFill>
              </a:rPr>
              <a:t>A </a:t>
            </a:r>
            <a:r>
              <a:rPr lang="pl-PL" sz="2400" dirty="0" err="1">
                <a:solidFill>
                  <a:srgbClr val="FFFF00"/>
                </a:solidFill>
              </a:rPr>
              <a:t>comparison</a:t>
            </a:r>
            <a:r>
              <a:rPr lang="pl-PL" sz="2400" dirty="0">
                <a:solidFill>
                  <a:srgbClr val="FFFF00"/>
                </a:solidFill>
              </a:rPr>
              <a:t> with </a:t>
            </a:r>
          </a:p>
          <a:p>
            <a:pPr algn="ctr"/>
            <a:r>
              <a:rPr lang="pl-PL" sz="2400" dirty="0">
                <a:solidFill>
                  <a:srgbClr val="FFFF00"/>
                </a:solidFill>
              </a:rPr>
              <a:t>the </a:t>
            </a:r>
            <a:r>
              <a:rPr lang="pl-PL" sz="2400" dirty="0" err="1">
                <a:solidFill>
                  <a:srgbClr val="FFFF00"/>
                </a:solidFill>
              </a:rPr>
              <a:t>present</a:t>
            </a:r>
            <a:r>
              <a:rPr lang="pl-PL" sz="2400" dirty="0">
                <a:solidFill>
                  <a:srgbClr val="FFFF00"/>
                </a:solidFill>
              </a:rPr>
              <a:t> JPL data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20C809B-82E6-417B-953A-6465336852A3}"/>
              </a:ext>
            </a:extLst>
          </p:cNvPr>
          <p:cNvSpPr/>
          <p:nvPr/>
        </p:nvSpPr>
        <p:spPr>
          <a:xfrm>
            <a:off x="8009694" y="223718"/>
            <a:ext cx="521242" cy="6384900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807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DDDD09-16E3-4FD0-93A4-656D0153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4" y="0"/>
            <a:ext cx="10654791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3709907-DECA-46C7-9FAC-419BA1096E61}"/>
              </a:ext>
            </a:extLst>
          </p:cNvPr>
          <p:cNvSpPr txBox="1"/>
          <p:nvPr/>
        </p:nvSpPr>
        <p:spPr>
          <a:xfrm>
            <a:off x="7389845" y="2644170"/>
            <a:ext cx="3676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/>
              <a:t>Parallel</a:t>
            </a:r>
            <a:r>
              <a:rPr lang="pl-PL" sz="2800" dirty="0"/>
              <a:t> </a:t>
            </a:r>
            <a:r>
              <a:rPr lang="pl-PL" sz="2800" dirty="0" err="1"/>
              <a:t>observations</a:t>
            </a:r>
            <a:r>
              <a:rPr lang="pl-PL" sz="2800" dirty="0"/>
              <a:t> by </a:t>
            </a:r>
            <a:r>
              <a:rPr lang="pl-PL" sz="2800" dirty="0" err="1"/>
              <a:t>other</a:t>
            </a:r>
            <a:r>
              <a:rPr lang="pl-PL" sz="2800" dirty="0"/>
              <a:t> </a:t>
            </a:r>
            <a:r>
              <a:rPr lang="pl-PL" sz="2800" dirty="0" err="1"/>
              <a:t>astronomers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4143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F27F6F2-8959-4407-8CFF-C3EA250F2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84831"/>
            <a:ext cx="10500360" cy="549402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C307E06-DADC-4DA9-9746-4794758DFE15}"/>
              </a:ext>
            </a:extLst>
          </p:cNvPr>
          <p:cNvSpPr txBox="1"/>
          <p:nvPr/>
        </p:nvSpPr>
        <p:spPr>
          <a:xfrm>
            <a:off x="2537927" y="5756988"/>
            <a:ext cx="6647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The </a:t>
            </a:r>
            <a:r>
              <a:rPr lang="pl-PL" sz="2800" dirty="0" err="1">
                <a:solidFill>
                  <a:schemeClr val="bg1"/>
                </a:solidFill>
              </a:rPr>
              <a:t>positional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observations</a:t>
            </a:r>
            <a:r>
              <a:rPr lang="pl-PL" sz="2800" dirty="0">
                <a:solidFill>
                  <a:schemeClr val="bg1"/>
                </a:solidFill>
              </a:rPr>
              <a:t> of Pallas in 1802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7E71948-BFF1-4D88-8301-C78800CAAADD}"/>
              </a:ext>
            </a:extLst>
          </p:cNvPr>
          <p:cNvSpPr/>
          <p:nvPr/>
        </p:nvSpPr>
        <p:spPr>
          <a:xfrm>
            <a:off x="8052318" y="438539"/>
            <a:ext cx="839754" cy="4450702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6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EA59D4F-1B00-4DC9-8429-3E04E5BC7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23" y="465850"/>
            <a:ext cx="2809875" cy="280987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1E4A7C5-630B-4533-8676-17F661622D35}"/>
              </a:ext>
            </a:extLst>
          </p:cNvPr>
          <p:cNvSpPr txBox="1"/>
          <p:nvPr/>
        </p:nvSpPr>
        <p:spPr>
          <a:xfrm>
            <a:off x="382555" y="3582276"/>
            <a:ext cx="3985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Jan Śniadecki (1756-1830)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C00427-2D86-4CBE-9336-0AC4256B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05" y="180392"/>
            <a:ext cx="7110424" cy="433562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E89C778-A541-4002-87C2-943C9E13A9D3}"/>
              </a:ext>
            </a:extLst>
          </p:cNvPr>
          <p:cNvSpPr txBox="1"/>
          <p:nvPr/>
        </p:nvSpPr>
        <p:spPr>
          <a:xfrm>
            <a:off x="5589037" y="4674637"/>
            <a:ext cx="5697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The </a:t>
            </a:r>
            <a:r>
              <a:rPr lang="pl-PL" sz="2800" dirty="0" err="1">
                <a:solidFill>
                  <a:schemeClr val="bg1"/>
                </a:solidFill>
              </a:rPr>
              <a:t>Cracow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observatory</a:t>
            </a:r>
            <a:r>
              <a:rPr lang="pl-PL" sz="2800" dirty="0">
                <a:solidFill>
                  <a:schemeClr val="bg1"/>
                </a:solidFill>
              </a:rPr>
              <a:t> open in 1792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76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63E42CC-8814-463C-8F81-492C52B48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94" y="349431"/>
            <a:ext cx="8304011" cy="384978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A3BC21E-148D-408A-9F6B-30BE8A7DEDAB}"/>
              </a:ext>
            </a:extLst>
          </p:cNvPr>
          <p:cNvSpPr txBox="1"/>
          <p:nvPr/>
        </p:nvSpPr>
        <p:spPr>
          <a:xfrm>
            <a:off x="1800807" y="4833257"/>
            <a:ext cx="83974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S</a:t>
            </a:r>
            <a:r>
              <a:rPr lang="en-US" sz="2800" dirty="0">
                <a:solidFill>
                  <a:schemeClr val="bg1"/>
                </a:solidFill>
              </a:rPr>
              <a:t>elected observations of </a:t>
            </a:r>
            <a:r>
              <a:rPr lang="en-US" sz="2800" dirty="0" err="1">
                <a:solidFill>
                  <a:schemeClr val="bg1"/>
                </a:solidFill>
              </a:rPr>
              <a:t>Gallilean</a:t>
            </a:r>
            <a:r>
              <a:rPr lang="en-US" sz="2800" dirty="0">
                <a:solidFill>
                  <a:schemeClr val="bg1"/>
                </a:solidFill>
              </a:rPr>
              <a:t> satellites’ phenomena</a:t>
            </a:r>
            <a:endParaRPr lang="pl-PL" sz="2800" dirty="0">
              <a:solidFill>
                <a:schemeClr val="bg1"/>
              </a:solidFill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First or last visibility of satellites recorded</a:t>
            </a:r>
            <a:r>
              <a:rPr lang="pl-PL" sz="2400" i="1" dirty="0">
                <a:solidFill>
                  <a:schemeClr val="bg1"/>
                </a:solidFill>
              </a:rPr>
              <a:t> </a:t>
            </a:r>
            <a:r>
              <a:rPr lang="pl-PL" sz="2400" i="1" dirty="0" err="1">
                <a:solidFill>
                  <a:schemeClr val="bg1"/>
                </a:solidFill>
              </a:rPr>
              <a:t>only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A9B4DC3-1F3A-4C84-B93C-B6AE11BEA896}"/>
              </a:ext>
            </a:extLst>
          </p:cNvPr>
          <p:cNvSpPr/>
          <p:nvPr/>
        </p:nvSpPr>
        <p:spPr>
          <a:xfrm>
            <a:off x="7212563" y="774441"/>
            <a:ext cx="1026367" cy="2365532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091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9C868F0-43B6-4466-AD5E-144DDBF21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6" y="871712"/>
            <a:ext cx="11719027" cy="27299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DA2C79F-89BD-4839-9CCA-FA6C425C87DD}"/>
              </a:ext>
            </a:extLst>
          </p:cNvPr>
          <p:cNvSpPr/>
          <p:nvPr/>
        </p:nvSpPr>
        <p:spPr>
          <a:xfrm>
            <a:off x="9946432" y="1236084"/>
            <a:ext cx="1175658" cy="1982977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04AF9BD-4B53-414A-98E6-CB41D16D267E}"/>
              </a:ext>
            </a:extLst>
          </p:cNvPr>
          <p:cNvSpPr txBox="1"/>
          <p:nvPr/>
        </p:nvSpPr>
        <p:spPr>
          <a:xfrm>
            <a:off x="2036555" y="3965988"/>
            <a:ext cx="8395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Positional observations of planets near their oppositions</a:t>
            </a:r>
          </a:p>
        </p:txBody>
      </p:sp>
    </p:spTree>
    <p:extLst>
      <p:ext uri="{BB962C8B-B14F-4D97-AF65-F5344CB8AC3E}">
        <p14:creationId xmlns:p14="http://schemas.microsoft.com/office/powerpoint/2010/main" val="2340789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8355D84-78C3-45D6-8BC3-FFEA4D7DCD12}"/>
              </a:ext>
            </a:extLst>
          </p:cNvPr>
          <p:cNvSpPr txBox="1"/>
          <p:nvPr/>
        </p:nvSpPr>
        <p:spPr>
          <a:xfrm>
            <a:off x="1073020" y="2108718"/>
            <a:ext cx="7654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>
                <a:solidFill>
                  <a:schemeClr val="bg1"/>
                </a:solidFill>
              </a:rPr>
              <a:t>Latitude</a:t>
            </a:r>
            <a:r>
              <a:rPr lang="pl-PL" sz="3200" dirty="0">
                <a:solidFill>
                  <a:schemeClr val="bg1"/>
                </a:solidFill>
              </a:rPr>
              <a:t>:    50</a:t>
            </a:r>
            <a:r>
              <a:rPr lang="pl-PL" sz="3200" baseline="30000" dirty="0">
                <a:solidFill>
                  <a:schemeClr val="bg1"/>
                </a:solidFill>
              </a:rPr>
              <a:t>o</a:t>
            </a:r>
            <a:r>
              <a:rPr lang="pl-PL" sz="3200" dirty="0">
                <a:solidFill>
                  <a:schemeClr val="bg1"/>
                </a:solidFill>
              </a:rPr>
              <a:t>03’52” </a:t>
            </a:r>
            <a:r>
              <a:rPr lang="en-US" sz="3200" dirty="0">
                <a:solidFill>
                  <a:schemeClr val="bg1"/>
                </a:solidFill>
              </a:rPr>
              <a:t>N                   </a:t>
            </a:r>
            <a:r>
              <a:rPr lang="en-US" sz="3200" dirty="0">
                <a:solidFill>
                  <a:srgbClr val="00CCFF"/>
                </a:solidFill>
              </a:rPr>
              <a:t>identical</a:t>
            </a:r>
          </a:p>
          <a:p>
            <a:r>
              <a:rPr lang="pl-PL" sz="3200" dirty="0" err="1">
                <a:solidFill>
                  <a:schemeClr val="bg1"/>
                </a:solidFill>
              </a:rPr>
              <a:t>Longitude</a:t>
            </a:r>
            <a:r>
              <a:rPr lang="pl-PL" sz="3200" dirty="0">
                <a:solidFill>
                  <a:schemeClr val="bg1"/>
                </a:solidFill>
              </a:rPr>
              <a:t>: 19</a:t>
            </a:r>
            <a:r>
              <a:rPr lang="pl-PL" sz="3200" baseline="30000" dirty="0">
                <a:solidFill>
                  <a:schemeClr val="bg1"/>
                </a:solidFill>
              </a:rPr>
              <a:t>o</a:t>
            </a:r>
            <a:r>
              <a:rPr lang="pl-PL" sz="3200" dirty="0">
                <a:solidFill>
                  <a:schemeClr val="bg1"/>
                </a:solidFill>
              </a:rPr>
              <a:t>56’15” E                 </a:t>
            </a:r>
            <a:r>
              <a:rPr lang="pl-PL" sz="3200" dirty="0">
                <a:solidFill>
                  <a:srgbClr val="00CCFF"/>
                </a:solidFill>
              </a:rPr>
              <a:t>19</a:t>
            </a:r>
            <a:r>
              <a:rPr lang="pl-PL" sz="3200" baseline="30000" dirty="0">
                <a:solidFill>
                  <a:srgbClr val="00CCFF"/>
                </a:solidFill>
              </a:rPr>
              <a:t>o</a:t>
            </a:r>
            <a:r>
              <a:rPr lang="pl-PL" sz="3200" dirty="0">
                <a:solidFill>
                  <a:srgbClr val="00CCFF"/>
                </a:solidFill>
              </a:rPr>
              <a:t>57’34” E </a:t>
            </a:r>
            <a:endParaRPr lang="en-US" sz="3200" dirty="0">
              <a:solidFill>
                <a:srgbClr val="00CCFF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29B4812-73CC-4324-83EE-280F0B2D4A60}"/>
              </a:ext>
            </a:extLst>
          </p:cNvPr>
          <p:cNvSpPr txBox="1"/>
          <p:nvPr/>
        </p:nvSpPr>
        <p:spPr>
          <a:xfrm>
            <a:off x="447869" y="298580"/>
            <a:ext cx="10306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Geographical co-ordinates of the observatory (around 1800):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77A032C-D390-4031-A6FE-E8BF71BAE7E9}"/>
              </a:ext>
            </a:extLst>
          </p:cNvPr>
          <p:cNvSpPr txBox="1"/>
          <p:nvPr/>
        </p:nvSpPr>
        <p:spPr>
          <a:xfrm>
            <a:off x="610649" y="3806890"/>
            <a:ext cx="11117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Latitude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establihed</a:t>
            </a:r>
            <a:r>
              <a:rPr lang="en-US" sz="2800" dirty="0">
                <a:solidFill>
                  <a:schemeClr val="bg1"/>
                </a:solidFill>
              </a:rPr>
              <a:t> using a combination of various techniques,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Longitude</a:t>
            </a:r>
            <a:r>
              <a:rPr lang="en-US" sz="2800" dirty="0">
                <a:solidFill>
                  <a:schemeClr val="bg1"/>
                </a:solidFill>
              </a:rPr>
              <a:t> – using the timings of lunar occultations</a:t>
            </a:r>
            <a:r>
              <a:rPr lang="pl-PL" sz="2800" dirty="0">
                <a:solidFill>
                  <a:schemeClr val="bg1"/>
                </a:solidFill>
              </a:rPr>
              <a:t> (!), and </a:t>
            </a:r>
            <a:r>
              <a:rPr lang="pl-PL" sz="2800" dirty="0" err="1">
                <a:solidFill>
                  <a:schemeClr val="bg1"/>
                </a:solidFill>
              </a:rPr>
              <a:t>so</a:t>
            </a:r>
            <a:r>
              <a:rPr lang="pl-PL" sz="2800" dirty="0">
                <a:solidFill>
                  <a:schemeClr val="bg1"/>
                </a:solidFill>
              </a:rPr>
              <a:t> much </a:t>
            </a:r>
            <a:r>
              <a:rPr lang="en-US" sz="2800" dirty="0">
                <a:solidFill>
                  <a:schemeClr val="bg1"/>
                </a:solidFill>
              </a:rPr>
              <a:t>better than assumed before.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4F13464-1AAE-433F-8ED4-1D6A1232A1F0}"/>
              </a:ext>
            </a:extLst>
          </p:cNvPr>
          <p:cNvSpPr txBox="1"/>
          <p:nvPr/>
        </p:nvSpPr>
        <p:spPr>
          <a:xfrm>
            <a:off x="6096000" y="1296955"/>
            <a:ext cx="2557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CCFF"/>
                </a:solidFill>
              </a:rPr>
              <a:t>Accepted now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5A21784-993B-47D3-B6AB-49234F347C61}"/>
              </a:ext>
            </a:extLst>
          </p:cNvPr>
          <p:cNvSpPr txBox="1"/>
          <p:nvPr/>
        </p:nvSpPr>
        <p:spPr>
          <a:xfrm>
            <a:off x="2239346" y="1296955"/>
            <a:ext cx="1987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err="1">
                <a:solidFill>
                  <a:schemeClr val="bg1"/>
                </a:solidFill>
              </a:rPr>
              <a:t>J.Śniadecki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06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1794964-F387-468D-9959-F81415966C3E}"/>
              </a:ext>
            </a:extLst>
          </p:cNvPr>
          <p:cNvSpPr txBox="1"/>
          <p:nvPr/>
        </p:nvSpPr>
        <p:spPr>
          <a:xfrm>
            <a:off x="765110" y="466530"/>
            <a:ext cx="1095413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FFFF00"/>
                </a:solidFill>
              </a:rPr>
              <a:t>General </a:t>
            </a:r>
            <a:r>
              <a:rPr lang="pl-PL" sz="4000" dirty="0" err="1">
                <a:solidFill>
                  <a:srgbClr val="FFFF00"/>
                </a:solidFill>
              </a:rPr>
              <a:t>conslusions</a:t>
            </a:r>
            <a:endParaRPr lang="pl-PL" sz="4000" dirty="0">
              <a:solidFill>
                <a:srgbClr val="FFFF00"/>
              </a:solidFill>
            </a:endParaRPr>
          </a:p>
          <a:p>
            <a:endParaRPr lang="pl-PL" sz="4000" dirty="0">
              <a:solidFill>
                <a:schemeClr val="bg1"/>
              </a:solidFill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</a:rPr>
              <a:t>Jan </a:t>
            </a:r>
            <a:r>
              <a:rPr lang="en-US" sz="2800" dirty="0" err="1">
                <a:solidFill>
                  <a:schemeClr val="bg1"/>
                </a:solidFill>
              </a:rPr>
              <a:t>Śniadecki</a:t>
            </a:r>
            <a:r>
              <a:rPr lang="en-US" sz="2800" dirty="0">
                <a:solidFill>
                  <a:schemeClr val="bg1"/>
                </a:solidFill>
              </a:rPr>
              <a:t> achieved a very good accuracy of his observations, comparable to best results </a:t>
            </a:r>
            <a:r>
              <a:rPr lang="pl-PL" sz="2800" dirty="0">
                <a:solidFill>
                  <a:schemeClr val="bg1"/>
                </a:solidFill>
              </a:rPr>
              <a:t>of</a:t>
            </a:r>
            <a:r>
              <a:rPr lang="en-US" sz="2800" dirty="0">
                <a:solidFill>
                  <a:schemeClr val="bg1"/>
                </a:solidFill>
              </a:rPr>
              <a:t> professional observatories in Europe.</a:t>
            </a:r>
          </a:p>
          <a:p>
            <a:pPr algn="just"/>
            <a:endParaRPr lang="en-US" sz="2800" dirty="0">
              <a:solidFill>
                <a:schemeClr val="bg1"/>
              </a:solidFill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</a:rPr>
              <a:t>His effort was enormous, he observed during all clear nights and days, usually alone, having quite simple=standard equipment.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</a:rPr>
              <a:t>He worked not continuously because of several organizational and political impediments.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</a:rPr>
              <a:t>In 1803, encountering these unsolvable problems, he decided to leave Cracow and never reached a similar range of observation</a:t>
            </a:r>
            <a:r>
              <a:rPr lang="pl-PL" sz="2800">
                <a:solidFill>
                  <a:schemeClr val="bg1"/>
                </a:solidFill>
              </a:rPr>
              <a:t>s</a:t>
            </a:r>
            <a:r>
              <a:rPr lang="en-US" sz="280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5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9EB37EE-CA69-443E-8303-722193B6B35E}"/>
              </a:ext>
            </a:extLst>
          </p:cNvPr>
          <p:cNvSpPr txBox="1"/>
          <p:nvPr/>
        </p:nvSpPr>
        <p:spPr>
          <a:xfrm>
            <a:off x="2463282" y="3105834"/>
            <a:ext cx="7428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err="1">
                <a:solidFill>
                  <a:srgbClr val="FFFF00"/>
                </a:solidFill>
                <a:latin typeface="Algerian" panose="04020705040A02060702" pitchFamily="82" charset="0"/>
              </a:rPr>
              <a:t>Thank</a:t>
            </a:r>
            <a:r>
              <a:rPr lang="pl-PL" sz="3600" dirty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pl-PL" sz="3600" dirty="0" err="1">
                <a:solidFill>
                  <a:srgbClr val="FFFF00"/>
                </a:solidFill>
                <a:latin typeface="Algerian" panose="04020705040A02060702" pitchFamily="82" charset="0"/>
              </a:rPr>
              <a:t>you</a:t>
            </a:r>
            <a:r>
              <a:rPr lang="pl-PL" sz="3600" dirty="0">
                <a:solidFill>
                  <a:srgbClr val="FFFF00"/>
                </a:solidFill>
                <a:latin typeface="Algerian" panose="04020705040A02060702" pitchFamily="82" charset="0"/>
              </a:rPr>
              <a:t> for </a:t>
            </a:r>
            <a:r>
              <a:rPr lang="pl-PL" sz="3600" dirty="0" err="1">
                <a:solidFill>
                  <a:srgbClr val="FFFF00"/>
                </a:solidFill>
                <a:latin typeface="Algerian" panose="04020705040A02060702" pitchFamily="82" charset="0"/>
              </a:rPr>
              <a:t>your</a:t>
            </a:r>
            <a:r>
              <a:rPr lang="pl-PL" sz="3600" dirty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r>
              <a:rPr lang="pl-PL" sz="3600" dirty="0" err="1">
                <a:solidFill>
                  <a:srgbClr val="FFFF00"/>
                </a:solidFill>
                <a:latin typeface="Algerian" panose="04020705040A02060702" pitchFamily="82" charset="0"/>
              </a:rPr>
              <a:t>attention</a:t>
            </a:r>
            <a:endParaRPr lang="en-US" sz="36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4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7C6FCF6-B6AD-44D3-8F55-923007754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03" y="240845"/>
            <a:ext cx="8868593" cy="475103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4A51513-1144-42AF-A0E6-2D69B8699188}"/>
              </a:ext>
            </a:extLst>
          </p:cNvPr>
          <p:cNvSpPr txBox="1"/>
          <p:nvPr/>
        </p:nvSpPr>
        <p:spPr>
          <a:xfrm>
            <a:off x="2809876" y="5421086"/>
            <a:ext cx="6572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The </a:t>
            </a:r>
            <a:r>
              <a:rPr lang="pl-PL" sz="2800" dirty="0" err="1">
                <a:solidFill>
                  <a:schemeClr val="bg1"/>
                </a:solidFill>
              </a:rPr>
              <a:t>observatory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building</a:t>
            </a:r>
            <a:r>
              <a:rPr lang="pl-PL" sz="2800" dirty="0">
                <a:solidFill>
                  <a:schemeClr val="bg1"/>
                </a:solidFill>
              </a:rPr>
              <a:t> in </a:t>
            </a:r>
            <a:r>
              <a:rPr lang="pl-PL" sz="2800" dirty="0" err="1">
                <a:solidFill>
                  <a:schemeClr val="bg1"/>
                </a:solidFill>
              </a:rPr>
              <a:t>its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present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800" dirty="0" err="1">
                <a:solidFill>
                  <a:schemeClr val="bg1"/>
                </a:solidFill>
              </a:rPr>
              <a:t>state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81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9212FFB-1998-42FB-9624-020F88CDF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5" y="65314"/>
            <a:ext cx="2957282" cy="491723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26521A7-EB84-4A5A-B8DB-C73C2D305F6A}"/>
              </a:ext>
            </a:extLst>
          </p:cNvPr>
          <p:cNvSpPr txBox="1"/>
          <p:nvPr/>
        </p:nvSpPr>
        <p:spPr>
          <a:xfrm>
            <a:off x="943265" y="5197150"/>
            <a:ext cx="290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Dollond</a:t>
            </a:r>
            <a:r>
              <a:rPr lang="en-US" dirty="0">
                <a:solidFill>
                  <a:schemeClr val="bg1"/>
                </a:solidFill>
              </a:rPr>
              <a:t> refractor 93 mm</a:t>
            </a:r>
          </a:p>
        </p:txBody>
      </p:sp>
      <p:pic>
        <p:nvPicPr>
          <p:cNvPr id="7" name="Obraz 6" descr="Obraz zawierający niebo, ściana, wiszące&#10;&#10;Opis wygenerowany automatycznie">
            <a:extLst>
              <a:ext uri="{FF2B5EF4-FFF2-40B4-BE49-F238E27FC236}">
                <a16:creationId xmlns:a16="http://schemas.microsoft.com/office/drawing/2014/main" id="{89BFBD05-77AA-4D7F-B1AE-D3A51B230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75" y="65314"/>
            <a:ext cx="3993490" cy="494701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2B6FF4E-136A-4313-9F53-CF860C5BFEF8}"/>
              </a:ext>
            </a:extLst>
          </p:cNvPr>
          <p:cNvSpPr txBox="1"/>
          <p:nvPr/>
        </p:nvSpPr>
        <p:spPr>
          <a:xfrm>
            <a:off x="4663818" y="5197150"/>
            <a:ext cx="306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quadrant made by </a:t>
            </a:r>
            <a:r>
              <a:rPr lang="en-US" dirty="0" err="1">
                <a:solidFill>
                  <a:schemeClr val="bg1"/>
                </a:solidFill>
              </a:rPr>
              <a:t>Canivet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Obraz 9" descr="Obraz zawierający szafka, zegar, budynek, drewniane&#10;&#10;Opis wygenerowany automatycznie">
            <a:extLst>
              <a:ext uri="{FF2B5EF4-FFF2-40B4-BE49-F238E27FC236}">
                <a16:creationId xmlns:a16="http://schemas.microsoft.com/office/drawing/2014/main" id="{4ED2436A-8382-47E0-894A-74613AD08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80" y="35534"/>
            <a:ext cx="2342635" cy="497591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2052616-DAA0-4B61-8789-55B32CC4CCF1}"/>
              </a:ext>
            </a:extLst>
          </p:cNvPr>
          <p:cNvSpPr txBox="1"/>
          <p:nvPr/>
        </p:nvSpPr>
        <p:spPr>
          <a:xfrm>
            <a:off x="8343005" y="5197150"/>
            <a:ext cx="379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pendulum clock made by Le </a:t>
            </a:r>
            <a:r>
              <a:rPr lang="en-US" dirty="0" err="1">
                <a:solidFill>
                  <a:schemeClr val="bg1"/>
                </a:solidFill>
              </a:rPr>
              <a:t>Paute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BFC46A3-58F5-41C7-A639-FB74E24D8D9B}"/>
              </a:ext>
            </a:extLst>
          </p:cNvPr>
          <p:cNvSpPr txBox="1"/>
          <p:nvPr/>
        </p:nvSpPr>
        <p:spPr>
          <a:xfrm>
            <a:off x="814334" y="5646563"/>
            <a:ext cx="10762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basic observational equipment (contained also a transit instrument which is lost)</a:t>
            </a:r>
          </a:p>
          <a:p>
            <a:pPr algn="ctr"/>
            <a:r>
              <a:rPr lang="pl-PL" sz="2400" i="1" dirty="0" err="1">
                <a:solidFill>
                  <a:srgbClr val="FFFF00"/>
                </a:solidFill>
              </a:rPr>
              <a:t>Courtesy</a:t>
            </a:r>
            <a:r>
              <a:rPr lang="pl-PL" sz="2400" i="1" dirty="0">
                <a:solidFill>
                  <a:srgbClr val="FFFF00"/>
                </a:solidFill>
              </a:rPr>
              <a:t>: The </a:t>
            </a:r>
            <a:r>
              <a:rPr lang="pl-PL" sz="2400" i="1" dirty="0" err="1">
                <a:solidFill>
                  <a:srgbClr val="FFFF00"/>
                </a:solidFill>
              </a:rPr>
              <a:t>Jagiellonian</a:t>
            </a:r>
            <a:r>
              <a:rPr lang="pl-PL" sz="2400" i="1" dirty="0">
                <a:solidFill>
                  <a:srgbClr val="FFFF00"/>
                </a:solidFill>
              </a:rPr>
              <a:t> University </a:t>
            </a:r>
            <a:r>
              <a:rPr lang="pl-PL" sz="2400" i="1" dirty="0" err="1">
                <a:solidFill>
                  <a:srgbClr val="FFFF00"/>
                </a:solidFill>
              </a:rPr>
              <a:t>Museum</a:t>
            </a:r>
            <a:r>
              <a:rPr lang="pl-PL" sz="2400" i="1" dirty="0">
                <a:solidFill>
                  <a:srgbClr val="FFFF00"/>
                </a:solidFill>
              </a:rPr>
              <a:t>; </a:t>
            </a:r>
            <a:r>
              <a:rPr lang="pl-PL" sz="2400" i="1" dirty="0" err="1">
                <a:solidFill>
                  <a:srgbClr val="FFFF00"/>
                </a:solidFill>
              </a:rPr>
              <a:t>phot</a:t>
            </a:r>
            <a:r>
              <a:rPr lang="pl-PL" sz="2400" i="1" dirty="0">
                <a:solidFill>
                  <a:srgbClr val="FFFF00"/>
                </a:solidFill>
              </a:rPr>
              <a:t>. </a:t>
            </a:r>
            <a:r>
              <a:rPr lang="pl-PL" sz="2400" i="1" dirty="0" err="1">
                <a:solidFill>
                  <a:srgbClr val="FFFF00"/>
                </a:solidFill>
              </a:rPr>
              <a:t>Phot</a:t>
            </a:r>
            <a:r>
              <a:rPr lang="pl-PL" sz="2400" i="1" dirty="0">
                <a:solidFill>
                  <a:srgbClr val="FFFF00"/>
                </a:solidFill>
              </a:rPr>
              <a:t>. Grzegorz </a:t>
            </a:r>
            <a:r>
              <a:rPr lang="pl-PL" sz="2400" i="1" dirty="0" err="1">
                <a:solidFill>
                  <a:srgbClr val="FFFF00"/>
                </a:solidFill>
              </a:rPr>
              <a:t>Zygier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B666BCD-CF2A-43C3-A9D1-368CCEB29A16}"/>
              </a:ext>
            </a:extLst>
          </p:cNvPr>
          <p:cNvSpPr txBox="1"/>
          <p:nvPr/>
        </p:nvSpPr>
        <p:spPr>
          <a:xfrm>
            <a:off x="3356150" y="6422853"/>
            <a:ext cx="628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Imagine that you have only these instruments</a:t>
            </a:r>
            <a:r>
              <a:rPr lang="pl-PL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</a:t>
            </a:r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4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856BA81-D3A8-4B55-B74F-5189D3E74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9525"/>
            <a:ext cx="5143500" cy="683895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051EEE6-36A8-4D80-ABA5-47E7327B9612}"/>
              </a:ext>
            </a:extLst>
          </p:cNvPr>
          <p:cNvSpPr txBox="1"/>
          <p:nvPr/>
        </p:nvSpPr>
        <p:spPr>
          <a:xfrm>
            <a:off x="8892073" y="1287624"/>
            <a:ext cx="3051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Title page of the Observation Journal</a:t>
            </a:r>
          </a:p>
        </p:txBody>
      </p:sp>
    </p:spTree>
    <p:extLst>
      <p:ext uri="{BB962C8B-B14F-4D97-AF65-F5344CB8AC3E}">
        <p14:creationId xmlns:p14="http://schemas.microsoft.com/office/powerpoint/2010/main" val="2116873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1DDAA72-F2D9-430C-9626-A914DFC7B23F}"/>
              </a:ext>
            </a:extLst>
          </p:cNvPr>
          <p:cNvSpPr txBox="1"/>
          <p:nvPr/>
        </p:nvSpPr>
        <p:spPr>
          <a:xfrm>
            <a:off x="177282" y="979714"/>
            <a:ext cx="122234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Co-</a:t>
            </a:r>
            <a:r>
              <a:rPr lang="pl-PL" sz="3200" dirty="0" err="1">
                <a:solidFill>
                  <a:schemeClr val="bg1"/>
                </a:solidFill>
              </a:rPr>
              <a:t>operation</a:t>
            </a:r>
            <a:r>
              <a:rPr lang="pl-PL" sz="3200" dirty="0">
                <a:solidFill>
                  <a:schemeClr val="bg1"/>
                </a:solidFill>
              </a:rPr>
              <a:t> and </a:t>
            </a:r>
            <a:r>
              <a:rPr lang="pl-PL" sz="3200" dirty="0" err="1">
                <a:solidFill>
                  <a:schemeClr val="bg1"/>
                </a:solidFill>
              </a:rPr>
              <a:t>correspondence</a:t>
            </a:r>
            <a:r>
              <a:rPr lang="pl-PL" sz="3200" dirty="0">
                <a:solidFill>
                  <a:schemeClr val="bg1"/>
                </a:solidFill>
              </a:rPr>
              <a:t> with </a:t>
            </a:r>
          </a:p>
          <a:p>
            <a:r>
              <a:rPr lang="pl-PL" sz="3200" dirty="0">
                <a:solidFill>
                  <a:schemeClr val="bg1"/>
                </a:solidFill>
              </a:rPr>
              <a:t>F-</a:t>
            </a:r>
            <a:r>
              <a:rPr lang="pl-PL" sz="3200" dirty="0" err="1">
                <a:solidFill>
                  <a:schemeClr val="bg1"/>
                </a:solidFill>
              </a:rPr>
              <a:t>X.von</a:t>
            </a:r>
            <a:r>
              <a:rPr lang="pl-PL" sz="3200" dirty="0">
                <a:solidFill>
                  <a:schemeClr val="bg1"/>
                </a:solidFill>
              </a:rPr>
              <a:t> Zach (Gotha), </a:t>
            </a:r>
          </a:p>
          <a:p>
            <a:r>
              <a:rPr lang="pl-PL" sz="3200" dirty="0" err="1">
                <a:solidFill>
                  <a:schemeClr val="bg1"/>
                </a:solidFill>
              </a:rPr>
              <a:t>F.d.P</a:t>
            </a:r>
            <a:r>
              <a:rPr lang="pl-PL" sz="3200" dirty="0">
                <a:solidFill>
                  <a:schemeClr val="bg1"/>
                </a:solidFill>
              </a:rPr>
              <a:t>. </a:t>
            </a:r>
            <a:r>
              <a:rPr lang="pl-PL" sz="3200" dirty="0" err="1">
                <a:solidFill>
                  <a:schemeClr val="bg1"/>
                </a:solidFill>
              </a:rPr>
              <a:t>Triesnecker</a:t>
            </a:r>
            <a:r>
              <a:rPr lang="pl-PL" sz="3200" dirty="0">
                <a:solidFill>
                  <a:schemeClr val="bg1"/>
                </a:solidFill>
              </a:rPr>
              <a:t> (</a:t>
            </a:r>
            <a:r>
              <a:rPr lang="pl-PL" sz="3200" dirty="0" err="1">
                <a:solidFill>
                  <a:schemeClr val="bg1"/>
                </a:solidFill>
              </a:rPr>
              <a:t>Vienna</a:t>
            </a:r>
            <a:r>
              <a:rPr lang="pl-PL" sz="3200" dirty="0">
                <a:solidFill>
                  <a:schemeClr val="bg1"/>
                </a:solidFill>
              </a:rPr>
              <a:t>)</a:t>
            </a:r>
          </a:p>
          <a:p>
            <a:r>
              <a:rPr lang="pl-PL" sz="3200" dirty="0">
                <a:solidFill>
                  <a:schemeClr val="bg1"/>
                </a:solidFill>
              </a:rPr>
              <a:t>and </a:t>
            </a:r>
            <a:r>
              <a:rPr lang="pl-PL" sz="3200" dirty="0" err="1">
                <a:solidFill>
                  <a:schemeClr val="bg1"/>
                </a:solidFill>
              </a:rPr>
              <a:t>M.Odlanicki-Poczobut</a:t>
            </a:r>
            <a:r>
              <a:rPr lang="pl-PL" sz="3200" dirty="0">
                <a:solidFill>
                  <a:schemeClr val="bg1"/>
                </a:solidFill>
              </a:rPr>
              <a:t> (</a:t>
            </a:r>
            <a:r>
              <a:rPr lang="pl-PL" sz="3200" dirty="0" err="1">
                <a:solidFill>
                  <a:schemeClr val="bg1"/>
                </a:solidFill>
              </a:rPr>
              <a:t>Vilnius</a:t>
            </a:r>
            <a:r>
              <a:rPr lang="pl-PL" sz="3200" dirty="0">
                <a:solidFill>
                  <a:schemeClr val="bg1"/>
                </a:solidFill>
              </a:rPr>
              <a:t>).</a:t>
            </a:r>
          </a:p>
          <a:p>
            <a:endParaRPr lang="pl-PL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Publications in: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2800" i="1" dirty="0" err="1">
                <a:solidFill>
                  <a:srgbClr val="FFFF00"/>
                </a:solidFill>
              </a:rPr>
              <a:t>Roczniki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Towarzystwa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Naukowego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Warszawskiego</a:t>
            </a:r>
            <a:r>
              <a:rPr lang="en-US" sz="2800" i="1" dirty="0">
                <a:solidFill>
                  <a:srgbClr val="FFFF00"/>
                </a:solidFill>
              </a:rPr>
              <a:t>,</a:t>
            </a:r>
          </a:p>
          <a:p>
            <a:r>
              <a:rPr lang="en-US" sz="2800" i="1" dirty="0" err="1">
                <a:solidFill>
                  <a:srgbClr val="FFFF00"/>
                </a:solidFill>
              </a:rPr>
              <a:t>Monatliche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Correspondenz</a:t>
            </a:r>
            <a:r>
              <a:rPr lang="en-US" sz="2800" i="1" dirty="0">
                <a:solidFill>
                  <a:srgbClr val="FFFF00"/>
                </a:solidFill>
              </a:rPr>
              <a:t> (</a:t>
            </a:r>
            <a:r>
              <a:rPr lang="en-US" sz="2800" i="1" dirty="0" err="1">
                <a:solidFill>
                  <a:srgbClr val="FFFF00"/>
                </a:solidFill>
              </a:rPr>
              <a:t>ed.v.Zach</a:t>
            </a:r>
            <a:r>
              <a:rPr lang="en-US" sz="2800" i="1" dirty="0">
                <a:solidFill>
                  <a:srgbClr val="FFFF00"/>
                </a:solidFill>
              </a:rPr>
              <a:t>),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Ephemerides </a:t>
            </a:r>
            <a:r>
              <a:rPr lang="en-US" sz="2800" i="1" dirty="0" err="1">
                <a:solidFill>
                  <a:srgbClr val="FFFF00"/>
                </a:solidFill>
              </a:rPr>
              <a:t>Astronomicae</a:t>
            </a:r>
            <a:r>
              <a:rPr lang="en-US" sz="2800" i="1" dirty="0">
                <a:solidFill>
                  <a:srgbClr val="FFFF00"/>
                </a:solidFill>
              </a:rPr>
              <a:t> ... ad </a:t>
            </a:r>
            <a:r>
              <a:rPr lang="en-US" sz="2800" i="1" dirty="0" err="1">
                <a:solidFill>
                  <a:srgbClr val="FFFF00"/>
                </a:solidFill>
              </a:rPr>
              <a:t>Meridianum</a:t>
            </a:r>
            <a:r>
              <a:rPr lang="en-US" sz="2800" i="1" dirty="0">
                <a:solidFill>
                  <a:srgbClr val="FFFF00"/>
                </a:solidFill>
              </a:rPr>
              <a:t> </a:t>
            </a:r>
            <a:r>
              <a:rPr lang="en-US" sz="2800" i="1" dirty="0" err="1">
                <a:solidFill>
                  <a:srgbClr val="FFFF00"/>
                </a:solidFill>
              </a:rPr>
              <a:t>Vindobonensem</a:t>
            </a:r>
            <a:r>
              <a:rPr lang="en-US" sz="2800" i="1" dirty="0">
                <a:solidFill>
                  <a:srgbClr val="FFFF00"/>
                </a:solidFill>
              </a:rPr>
              <a:t> (</a:t>
            </a:r>
            <a:r>
              <a:rPr lang="en-US" sz="2800" i="1" dirty="0" err="1">
                <a:solidFill>
                  <a:srgbClr val="FFFF00"/>
                </a:solidFill>
              </a:rPr>
              <a:t>ed.F.Triesnecker</a:t>
            </a:r>
            <a:r>
              <a:rPr lang="en-US" sz="2800" i="1" dirty="0">
                <a:solidFill>
                  <a:srgbClr val="FFFF00"/>
                </a:solidFill>
              </a:rPr>
              <a:t>).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ACDB44C-EAC2-4C13-9F91-88DE71B62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83" y="588243"/>
            <a:ext cx="9495343" cy="478577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848AA83-A53E-4E17-9B7E-27477D2AB2F3}"/>
              </a:ext>
            </a:extLst>
          </p:cNvPr>
          <p:cNvSpPr txBox="1"/>
          <p:nvPr/>
        </p:nvSpPr>
        <p:spPr>
          <a:xfrm>
            <a:off x="1241850" y="5746537"/>
            <a:ext cx="95191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First scientific observation – partial solar eclipse on June 4, 1788</a:t>
            </a:r>
            <a:r>
              <a:rPr lang="pl-PL" sz="28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still before opening of the observatory</a:t>
            </a:r>
          </a:p>
        </p:txBody>
      </p:sp>
    </p:spTree>
    <p:extLst>
      <p:ext uri="{BB962C8B-B14F-4D97-AF65-F5344CB8AC3E}">
        <p14:creationId xmlns:p14="http://schemas.microsoft.com/office/powerpoint/2010/main" val="351408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899B4C3-3006-4DA4-A444-9AAA75C1A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460"/>
            <a:ext cx="12192000" cy="546930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886D81E-8750-4560-83A6-B0841F6D8EDC}"/>
              </a:ext>
            </a:extLst>
          </p:cNvPr>
          <p:cNvSpPr txBox="1"/>
          <p:nvPr/>
        </p:nvSpPr>
        <p:spPr>
          <a:xfrm>
            <a:off x="3268471" y="6032320"/>
            <a:ext cx="5482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Results of solar eclipse observations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E46ACE8-0007-4720-B93B-BBB785462423}"/>
              </a:ext>
            </a:extLst>
          </p:cNvPr>
          <p:cNvSpPr/>
          <p:nvPr/>
        </p:nvSpPr>
        <p:spPr>
          <a:xfrm>
            <a:off x="11262049" y="987137"/>
            <a:ext cx="643812" cy="4220682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8F95255-F191-498B-A3C8-C6AAB70D140B}"/>
              </a:ext>
            </a:extLst>
          </p:cNvPr>
          <p:cNvSpPr txBox="1"/>
          <p:nvPr/>
        </p:nvSpPr>
        <p:spPr>
          <a:xfrm>
            <a:off x="9116008" y="987137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rgbClr val="FF0000"/>
                </a:solidFill>
              </a:rPr>
              <a:t>Occult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9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F3BD48-8FD5-4534-A464-AF7D9C42D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50" y="666402"/>
            <a:ext cx="9096347" cy="420693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5FE704A-440D-4B73-B40A-E0254F4001EE}"/>
              </a:ext>
            </a:extLst>
          </p:cNvPr>
          <p:cNvSpPr txBox="1"/>
          <p:nvPr/>
        </p:nvSpPr>
        <p:spPr>
          <a:xfrm>
            <a:off x="3096910" y="5403273"/>
            <a:ext cx="607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Results of observations of lunar eclipses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7AAB216-0101-4D77-8F4C-179E3ED5A880}"/>
              </a:ext>
            </a:extLst>
          </p:cNvPr>
          <p:cNvSpPr/>
          <p:nvPr/>
        </p:nvSpPr>
        <p:spPr>
          <a:xfrm>
            <a:off x="6949821" y="1705811"/>
            <a:ext cx="697887" cy="1972571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8AFF66A-7948-4A4A-85D7-103C50783A03}"/>
              </a:ext>
            </a:extLst>
          </p:cNvPr>
          <p:cNvSpPr/>
          <p:nvPr/>
        </p:nvSpPr>
        <p:spPr>
          <a:xfrm>
            <a:off x="6388712" y="1101435"/>
            <a:ext cx="643812" cy="235339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03706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427</Words>
  <Application>Microsoft Office PowerPoint</Application>
  <PresentationFormat>Panoramiczny</PresentationFormat>
  <Paragraphs>64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9" baseType="lpstr">
      <vt:lpstr>Algerian</vt:lpstr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Recenzent</dc:creator>
  <cp:lastModifiedBy>Recenzent</cp:lastModifiedBy>
  <cp:revision>61</cp:revision>
  <dcterms:created xsi:type="dcterms:W3CDTF">2019-04-17T14:59:42Z</dcterms:created>
  <dcterms:modified xsi:type="dcterms:W3CDTF">2019-04-20T06:18:51Z</dcterms:modified>
</cp:coreProperties>
</file>