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72" r:id="rId4"/>
    <p:sldId id="284" r:id="rId5"/>
    <p:sldId id="273" r:id="rId6"/>
    <p:sldId id="292" r:id="rId7"/>
    <p:sldId id="288" r:id="rId8"/>
    <p:sldId id="291" r:id="rId9"/>
    <p:sldId id="274" r:id="rId10"/>
    <p:sldId id="275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87" r:id="rId21"/>
    <p:sldId id="267" r:id="rId22"/>
    <p:sldId id="286" r:id="rId23"/>
    <p:sldId id="279" r:id="rId24"/>
    <p:sldId id="281" r:id="rId25"/>
    <p:sldId id="280" r:id="rId26"/>
    <p:sldId id="283" r:id="rId27"/>
    <p:sldId id="282" r:id="rId28"/>
    <p:sldId id="285" r:id="rId29"/>
    <p:sldId id="290" r:id="rId30"/>
    <p:sldId id="269" r:id="rId31"/>
    <p:sldId id="289" r:id="rId32"/>
    <p:sldId id="268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cenzent" initials="NN" lastIdx="4" clrIdx="0">
    <p:extLst>
      <p:ext uri="{19B8F6BF-5375-455C-9EA6-DF929625EA0E}">
        <p15:presenceInfo xmlns:p15="http://schemas.microsoft.com/office/powerpoint/2012/main" xmlns="" userId="Recenze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8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9T15:11:29.168" idx="4">
    <p:pos x="10" y="10"/>
    <p:text/>
    <p:extLst>
      <p:ext uri="{C676402C-5697-4E1C-873F-D02D1690AC5C}">
        <p15:threadingInfo xmlns:p15="http://schemas.microsoft.com/office/powerpoint/2012/main" xmlns="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B3302-8544-48BF-875F-ECF49E732A20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29EAF-1232-497F-A2BA-BC07674A72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107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6239DC-5CFD-46C5-9D90-6838314BB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E5C9309-9BAD-4C72-9054-BBAA44CF5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5DBF52C-D786-4594-893E-001BAE302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8154-4DD8-4ED4-AE7E-B184792B9FA3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E118AA4-09B8-49B8-A508-6F10DC02F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BA64A3D-F219-4A49-9D78-2D86ED75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77EF-6D7A-4579-9BED-0862EAEDA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05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74E339-12D1-403B-B977-644EEFC6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73BC9B7B-5F85-492E-8759-5A61F6747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2049A9F-2042-4D4C-A8A5-A978F3A0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8154-4DD8-4ED4-AE7E-B184792B9FA3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80BC395-E7F2-4EFA-A487-52D5357E2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1E875DD-8DBF-4B94-8A8B-334CE708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77EF-6D7A-4579-9BED-0862EAEDA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229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64BC1EF2-7991-4EDD-AC78-37E9C5921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98B2B093-A802-4C2E-A05B-8592DBA10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C8A877E-AD2B-48D9-A07D-113EBBB1A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8154-4DD8-4ED4-AE7E-B184792B9FA3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3C61347-1EDE-43A6-9013-135D10C4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52E1DAF-0635-4E75-840A-16969632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77EF-6D7A-4579-9BED-0862EAEDA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194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E45DB14-E7B6-455A-9AA8-293326E4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3B4242F-D614-4E42-BD1F-B390F87F9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53CCC7B-1CDB-4E12-9103-14E10215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8154-4DD8-4ED4-AE7E-B184792B9FA3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2A8C732-1F8E-4978-BED4-A400CF18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B920170-C959-4DD8-B4CE-A8EF4B61B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77EF-6D7A-4579-9BED-0862EAEDA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215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ECA1FDD-9A72-4E07-B2EC-29A80AF6A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D54C5EB-2EA8-4D82-930B-688B7185A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B415DA8-D0F1-4294-B3B3-98F55B94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8154-4DD8-4ED4-AE7E-B184792B9FA3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B1B0AD4-8952-4633-A2A0-0EE84787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EAA9D1B-7462-4BEC-9893-200C1DC7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77EF-6D7A-4579-9BED-0862EAEDA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903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AAEEDAA-621A-4963-B0E3-1FAE67CB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C61BDE-62B0-4B35-97B2-3CD6F029C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6E540E9E-5C29-4B8D-90EB-879CD3075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7CBE8B7-CD34-49A6-8C24-14C30A21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8154-4DD8-4ED4-AE7E-B184792B9FA3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A6A88D62-35DC-4396-8950-F5371226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FDE8F921-D597-4D2C-B1A8-011754C4E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77EF-6D7A-4579-9BED-0862EAEDA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108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241CE4-7461-47AE-841F-25414653D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910B73F-88A3-40AC-8873-C1C70853E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CA6CFE66-C0AE-483B-AA8F-83D6DF341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E039F6FF-96D3-41D6-8A9C-CC7A73085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F3EDE25E-04B0-499D-B8C4-F6FA7F4CE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85FE0D7C-D251-4C72-BD40-22B330711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8154-4DD8-4ED4-AE7E-B184792B9FA3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352BC5D-4288-4CEC-857D-55B58852F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89E4ED-6CCA-4C0F-A001-87123834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77EF-6D7A-4579-9BED-0862EAEDA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19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E89D3A-C0FC-4E7D-80D6-C6BB55FE5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1445CB76-96CF-457A-9DEC-AD322BB74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8154-4DD8-4ED4-AE7E-B184792B9FA3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95E45F14-65A1-4F3C-A143-A6859C06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81050BC0-E271-487F-BC16-70E201D4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77EF-6D7A-4579-9BED-0862EAEDA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34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2A6234B1-1ADB-4023-997E-A6E0313A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8154-4DD8-4ED4-AE7E-B184792B9FA3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EC9B5C8D-0B35-407C-8F98-821C2A068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D5352EE3-16AA-4402-8DC2-891A7639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77EF-6D7A-4579-9BED-0862EAEDA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25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C2E0E79-011D-474E-815E-082521B42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AD1108D-633D-4491-9B2C-AEDB56AE3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C3F3F44-8335-46C1-B187-CC7B53E4D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8022FFC-4738-413D-B4B6-28E5C94F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8154-4DD8-4ED4-AE7E-B184792B9FA3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8AD60A28-A73D-4AB4-8AFC-6BD21F1C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B463BE2-34C4-41A9-B478-D3AFC69E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77EF-6D7A-4579-9BED-0862EAEDA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76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0713D13-30DE-477C-A33D-55142DB7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2F9200FC-7161-422B-BE85-E86249F49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C91D939-2407-4903-B7E3-54A72A1CB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6387F053-C947-4FC0-9A99-5B845E521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8154-4DD8-4ED4-AE7E-B184792B9FA3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136F812-BB87-49B6-96CC-84B1E1629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F9ACE7D-F2A1-458A-B315-D633B8E5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77EF-6D7A-4579-9BED-0862EAEDA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84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10000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B65F5AF0-E714-4A69-BA9F-CDBC7E20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5249356-9D7A-4498-8419-12D0DACFB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933E891-A8CF-48FF-B6AD-2886763EC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B8154-4DD8-4ED4-AE7E-B184792B9FA3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3E5CCED-ED83-4933-9A30-8652F43B5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5D81B14-15AB-4927-BB05-DD1FAAF60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77EF-6D7A-4579-9BED-0862EAEDA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404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B439F8A-7C66-4761-96B0-9B926CA49A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err="1">
                <a:solidFill>
                  <a:schemeClr val="bg1"/>
                </a:solidFill>
              </a:rPr>
              <a:t>Origin</a:t>
            </a:r>
            <a:r>
              <a:rPr lang="pl-PL" b="1" dirty="0">
                <a:solidFill>
                  <a:schemeClr val="bg1"/>
                </a:solidFill>
              </a:rPr>
              <a:t> of </a:t>
            </a:r>
            <a:r>
              <a:rPr lang="pl-PL" b="1" dirty="0" err="1">
                <a:solidFill>
                  <a:schemeClr val="bg1"/>
                </a:solidFill>
              </a:rPr>
              <a:t>SOPiZ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6F2BC293-AA3A-4434-9038-9FA09A4F64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solidFill>
                  <a:schemeClr val="bg1"/>
                </a:solidFill>
              </a:rPr>
              <a:t>and </a:t>
            </a:r>
            <a:r>
              <a:rPr lang="pl-PL" sz="3600" dirty="0" err="1">
                <a:solidFill>
                  <a:schemeClr val="bg1"/>
                </a:solidFill>
              </a:rPr>
              <a:t>next</a:t>
            </a:r>
            <a:r>
              <a:rPr lang="pl-PL" sz="3600" dirty="0">
                <a:solidFill>
                  <a:schemeClr val="bg1"/>
                </a:solidFill>
              </a:rPr>
              <a:t> </a:t>
            </a:r>
            <a:r>
              <a:rPr lang="pl-PL" sz="3600" dirty="0" err="1">
                <a:solidFill>
                  <a:schemeClr val="bg1"/>
                </a:solidFill>
              </a:rPr>
              <a:t>sucesses</a:t>
            </a:r>
            <a:r>
              <a:rPr lang="pl-PL" sz="3600" dirty="0">
                <a:solidFill>
                  <a:schemeClr val="bg1"/>
                </a:solidFill>
              </a:rPr>
              <a:t> and </a:t>
            </a:r>
            <a:r>
              <a:rPr lang="pl-PL" sz="3600" dirty="0" err="1">
                <a:solidFill>
                  <a:schemeClr val="bg1"/>
                </a:solidFill>
              </a:rPr>
              <a:t>failures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87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4372B191-EF4D-4F2A-8ED4-271FFF243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825" y="104775"/>
            <a:ext cx="6010275" cy="287655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72CBC175-F890-4991-9ED9-94D9AD567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28" y="0"/>
            <a:ext cx="4886443" cy="6858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698A40A-57BF-4887-BE03-C7EABFF3E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639" y="3057524"/>
            <a:ext cx="3284186" cy="345757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356851DB-DEAF-4F7E-A62B-7E87528D3B63}"/>
              </a:ext>
            </a:extLst>
          </p:cNvPr>
          <p:cNvSpPr txBox="1"/>
          <p:nvPr/>
        </p:nvSpPr>
        <p:spPr>
          <a:xfrm>
            <a:off x="7724888" y="6488668"/>
            <a:ext cx="208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</a:rPr>
              <a:t>Phot</a:t>
            </a:r>
            <a:r>
              <a:rPr lang="pl-PL" dirty="0">
                <a:solidFill>
                  <a:schemeClr val="bg1"/>
                </a:solidFill>
              </a:rPr>
              <a:t>. Roman </a:t>
            </a:r>
            <a:r>
              <a:rPr lang="pl-PL" dirty="0" err="1">
                <a:solidFill>
                  <a:schemeClr val="bg1"/>
                </a:solidFill>
              </a:rPr>
              <a:t>Fangor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753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BF66557-489D-4D8D-900B-7E51F7BEB849}"/>
              </a:ext>
            </a:extLst>
          </p:cNvPr>
          <p:cNvSpPr txBox="1"/>
          <p:nvPr/>
        </p:nvSpPr>
        <p:spPr>
          <a:xfrm>
            <a:off x="302940" y="529934"/>
            <a:ext cx="1158612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b="1" dirty="0">
                <a:solidFill>
                  <a:srgbClr val="FFFF00"/>
                </a:solidFill>
              </a:rPr>
              <a:t>THE FOUNDING MEETING OF THE SECTION</a:t>
            </a:r>
          </a:p>
          <a:p>
            <a:pPr algn="ctr"/>
            <a:r>
              <a:rPr lang="pl-PL" sz="3600" b="1" dirty="0">
                <a:solidFill>
                  <a:srgbClr val="FFFF00"/>
                </a:solidFill>
              </a:rPr>
              <a:t>FOR OBSERVATIONS OF POSITIONS AND OCCULTATIONS</a:t>
            </a:r>
          </a:p>
          <a:p>
            <a:pPr algn="ctr"/>
            <a:r>
              <a:rPr lang="pl-PL" sz="3600" b="1" dirty="0">
                <a:solidFill>
                  <a:srgbClr val="FFFF00"/>
                </a:solidFill>
              </a:rPr>
              <a:t>(SOPIZ)</a:t>
            </a:r>
          </a:p>
          <a:p>
            <a:pPr algn="ctr"/>
            <a:endParaRPr lang="pl-PL" sz="3600" b="1" dirty="0">
              <a:solidFill>
                <a:srgbClr val="FFFF00"/>
              </a:solidFill>
            </a:endParaRPr>
          </a:p>
          <a:p>
            <a:pPr algn="ctr"/>
            <a:r>
              <a:rPr lang="pl-PL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NICOLAUS COPERNICUS’ ASTRONOMICAL CENTRE (CAMK)</a:t>
            </a:r>
          </a:p>
          <a:p>
            <a:pPr algn="ctr"/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Warsaw Division </a:t>
            </a:r>
            <a:r>
              <a:rPr lang="pl-PL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of PTMA</a:t>
            </a:r>
          </a:p>
          <a:p>
            <a:pPr algn="ctr"/>
            <a:r>
              <a:rPr lang="pl-PL" sz="4800" b="1" dirty="0">
                <a:solidFill>
                  <a:schemeClr val="bg1"/>
                </a:solidFill>
              </a:rPr>
              <a:t>APRIL 29, 1979</a:t>
            </a:r>
          </a:p>
          <a:p>
            <a:pPr algn="ctr"/>
            <a:endParaRPr lang="pl-PL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present persons: </a:t>
            </a:r>
            <a:r>
              <a:rPr lang="pl-PL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Maciej Bielicki, Krzysztof </a:t>
            </a:r>
            <a:r>
              <a:rPr lang="pl-PL" sz="2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Ziołkowski</a:t>
            </a:r>
            <a:r>
              <a:rPr lang="pl-PL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Roman </a:t>
            </a:r>
            <a:r>
              <a:rPr lang="pl-PL" sz="2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Fangor</a:t>
            </a:r>
            <a:r>
              <a:rPr lang="pl-PL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Marek Zawilski</a:t>
            </a:r>
            <a:r>
              <a:rPr lang="pl-PL" sz="2400" b="1" dirty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pl-PL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Ryszard Palczewski, Dariusz Lis, Zygmunt Grela</a:t>
            </a:r>
            <a:endParaRPr 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225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91394FBD-5826-4CA7-8F34-11A925BD8C05}"/>
              </a:ext>
            </a:extLst>
          </p:cNvPr>
          <p:cNvSpPr txBox="1"/>
          <p:nvPr/>
        </p:nvSpPr>
        <p:spPr>
          <a:xfrm>
            <a:off x="374786" y="758536"/>
            <a:ext cx="10087057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The initial structure of the Section:</a:t>
            </a:r>
          </a:p>
          <a:p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Doc. Maciej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Bielicki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- the scientific leader and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co-ordinator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Marek Zawilski – eclipses and occultations</a:t>
            </a:r>
          </a:p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Roman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Fangor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– positional observations and the secretary</a:t>
            </a:r>
          </a:p>
          <a:p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Headquarters’ address: Warsaw, CAMK,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</a:rPr>
              <a:t>ul.Bartycka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18</a:t>
            </a:r>
          </a:p>
        </p:txBody>
      </p:sp>
    </p:spTree>
    <p:extLst>
      <p:ext uri="{BB962C8B-B14F-4D97-AF65-F5344CB8AC3E}">
        <p14:creationId xmlns:p14="http://schemas.microsoft.com/office/powerpoint/2010/main" xmlns="" val="2892751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964D7973-44F4-4E88-88D9-3D9F022A5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0580377"/>
              </p:ext>
            </p:extLst>
          </p:nvPr>
        </p:nvGraphicFramePr>
        <p:xfrm>
          <a:off x="2032000" y="719666"/>
          <a:ext cx="8127999" cy="592664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21591">
                  <a:extLst>
                    <a:ext uri="{9D8B030D-6E8A-4147-A177-3AD203B41FA5}">
                      <a16:colId xmlns:a16="http://schemas.microsoft.com/office/drawing/2014/main" xmlns="" val="3299184374"/>
                    </a:ext>
                  </a:extLst>
                </a:gridCol>
                <a:gridCol w="3387436">
                  <a:extLst>
                    <a:ext uri="{9D8B030D-6E8A-4147-A177-3AD203B41FA5}">
                      <a16:colId xmlns:a16="http://schemas.microsoft.com/office/drawing/2014/main" xmlns="" val="2853910764"/>
                    </a:ext>
                  </a:extLst>
                </a:gridCol>
                <a:gridCol w="4018972">
                  <a:extLst>
                    <a:ext uri="{9D8B030D-6E8A-4147-A177-3AD203B41FA5}">
                      <a16:colId xmlns:a16="http://schemas.microsoft.com/office/drawing/2014/main" xmlns="" val="10893511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Locality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7922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highlight>
                            <a:srgbClr val="C0C0C0"/>
                          </a:highlight>
                        </a:rPr>
                        <a:t>Maciej Bielicki</a:t>
                      </a:r>
                      <a:endParaRPr lang="en-US" dirty="0">
                        <a:highlight>
                          <a:srgbClr val="C0C0C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Warsaw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8160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highlight>
                            <a:srgbClr val="C0C0C0"/>
                          </a:highlight>
                        </a:rPr>
                        <a:t>Roman </a:t>
                      </a:r>
                      <a:r>
                        <a:rPr lang="pl-PL" dirty="0" err="1">
                          <a:highlight>
                            <a:srgbClr val="C0C0C0"/>
                          </a:highlight>
                        </a:rPr>
                        <a:t>Fangor</a:t>
                      </a:r>
                      <a:endParaRPr lang="en-US" dirty="0">
                        <a:highlight>
                          <a:srgbClr val="C0C0C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Warsaw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2548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C00000"/>
                          </a:solidFill>
                        </a:rPr>
                        <a:t>Janusz </a:t>
                      </a:r>
                      <a:r>
                        <a:rPr lang="pl-PL" dirty="0" err="1">
                          <a:solidFill>
                            <a:srgbClr val="C00000"/>
                          </a:solidFill>
                        </a:rPr>
                        <a:t>Wiland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solidFill>
                            <a:srgbClr val="C00000"/>
                          </a:solidFill>
                        </a:rPr>
                        <a:t>Warsaw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080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Wojciech Jabłoński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/>
                        <a:t>Warsaw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1838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Arkadiusz Krajewski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/>
                        <a:t>Warsaw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0003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Tomasz </a:t>
                      </a:r>
                      <a:r>
                        <a:rPr lang="pl-PL" dirty="0" err="1"/>
                        <a:t>Peszke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/>
                        <a:t>Warsaw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0143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Beata Paluszkiewicz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/>
                        <a:t>Warsaw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90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Ryszard </a:t>
                      </a:r>
                      <a:r>
                        <a:rPr lang="pl-PL" dirty="0" err="1"/>
                        <a:t>Szujecki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/>
                        <a:t>Warsaw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2121929"/>
                  </a:ext>
                </a:extLst>
              </a:tr>
              <a:tr h="369129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Sławomir Dębowski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/>
                        <a:t>Warsaw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1108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C00000"/>
                          </a:solidFill>
                        </a:rPr>
                        <a:t>Marek Zawilski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rgbClr val="C00000"/>
                          </a:solidFill>
                        </a:rPr>
                        <a:t>Łódź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4022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Alicja Zawilska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Łódź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677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Błażej Feret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Łódź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5272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Mirosław Kubiak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Grudziądz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2521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Piotr Lamparski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Grudziądz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8901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Roch Pepliński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Grudziądz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9060981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3909F11F-9C16-4807-B137-93D931751B80}"/>
              </a:ext>
            </a:extLst>
          </p:cNvPr>
          <p:cNvSpPr txBox="1"/>
          <p:nvPr/>
        </p:nvSpPr>
        <p:spPr>
          <a:xfrm>
            <a:off x="3543300" y="155863"/>
            <a:ext cx="561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MEMBERS OF THE </a:t>
            </a:r>
            <a:r>
              <a:rPr lang="pl-PL" sz="2400" dirty="0" err="1">
                <a:solidFill>
                  <a:schemeClr val="bg1"/>
                </a:solidFill>
              </a:rPr>
              <a:t>SOPiZ</a:t>
            </a:r>
            <a:r>
              <a:rPr lang="pl-PL" sz="2400" dirty="0">
                <a:solidFill>
                  <a:schemeClr val="bg1"/>
                </a:solidFill>
              </a:rPr>
              <a:t> JANUARY 10, 1980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720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8C18A978-D03F-4C93-808B-3A75BA0D6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1568425"/>
              </p:ext>
            </p:extLst>
          </p:nvPr>
        </p:nvGraphicFramePr>
        <p:xfrm>
          <a:off x="2105891" y="547543"/>
          <a:ext cx="8127999" cy="592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591">
                  <a:extLst>
                    <a:ext uri="{9D8B030D-6E8A-4147-A177-3AD203B41FA5}">
                      <a16:colId xmlns:a16="http://schemas.microsoft.com/office/drawing/2014/main" xmlns="" val="2619101092"/>
                    </a:ext>
                  </a:extLst>
                </a:gridCol>
                <a:gridCol w="3387436">
                  <a:extLst>
                    <a:ext uri="{9D8B030D-6E8A-4147-A177-3AD203B41FA5}">
                      <a16:colId xmlns:a16="http://schemas.microsoft.com/office/drawing/2014/main" xmlns="" val="1324572011"/>
                    </a:ext>
                  </a:extLst>
                </a:gridCol>
                <a:gridCol w="4018972">
                  <a:extLst>
                    <a:ext uri="{9D8B030D-6E8A-4147-A177-3AD203B41FA5}">
                      <a16:colId xmlns:a16="http://schemas.microsoft.com/office/drawing/2014/main" xmlns="" val="1938667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Locality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114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Edward </a:t>
                      </a:r>
                      <a:r>
                        <a:rPr lang="pl-PL" dirty="0" err="1"/>
                        <a:t>Bryniarski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Opole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8417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Stefan Czech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Opole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460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highlight>
                            <a:srgbClr val="C0C0C0"/>
                          </a:highlight>
                        </a:rPr>
                        <a:t>Stanisław </a:t>
                      </a:r>
                      <a:r>
                        <a:rPr lang="pl-PL" dirty="0" err="1">
                          <a:highlight>
                            <a:srgbClr val="C0C0C0"/>
                          </a:highlight>
                        </a:rPr>
                        <a:t>Brzostkiewicz</a:t>
                      </a:r>
                      <a:endParaRPr lang="en-US" dirty="0">
                        <a:highlight>
                          <a:srgbClr val="C0C0C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Dąbrowa Górnicza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0462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Edith</a:t>
                      </a:r>
                      <a:r>
                        <a:rPr lang="pl-PL" dirty="0"/>
                        <a:t> Pilska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Frombork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0016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Andrzej Pilski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Frombork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1494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Narcyz Gawdzik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Frombork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0066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  <a:highlight>
                            <a:srgbClr val="C0C0C0"/>
                          </a:highlight>
                        </a:rPr>
                        <a:t>Janusz Kazimierowski</a:t>
                      </a:r>
                      <a:endParaRPr lang="en-US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Kalisz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2328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Wojciech Nowak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Zielona Góra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9042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Mieczysław Chudoba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Zielona Góra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7999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Ryszard Palczewski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Szczecinek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8383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Krzysztof Graczyk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Szczecinek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4506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Zbigniew Rzepka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Poznań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7714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Zenon Skórzewski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Poznań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3887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Mieczysław Szulc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Mały Mędromierz/Tuchola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748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Paweł Turkowski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Sanok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3823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28783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1FEC7F39-2926-41F7-BC50-1DB1DDDEB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6285367"/>
              </p:ext>
            </p:extLst>
          </p:nvPr>
        </p:nvGraphicFramePr>
        <p:xfrm>
          <a:off x="2220190" y="578716"/>
          <a:ext cx="8127999" cy="592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591">
                  <a:extLst>
                    <a:ext uri="{9D8B030D-6E8A-4147-A177-3AD203B41FA5}">
                      <a16:colId xmlns:a16="http://schemas.microsoft.com/office/drawing/2014/main" xmlns="" val="2835627184"/>
                    </a:ext>
                  </a:extLst>
                </a:gridCol>
                <a:gridCol w="3387436">
                  <a:extLst>
                    <a:ext uri="{9D8B030D-6E8A-4147-A177-3AD203B41FA5}">
                      <a16:colId xmlns:a16="http://schemas.microsoft.com/office/drawing/2014/main" xmlns="" val="447291703"/>
                    </a:ext>
                  </a:extLst>
                </a:gridCol>
                <a:gridCol w="4018972">
                  <a:extLst>
                    <a:ext uri="{9D8B030D-6E8A-4147-A177-3AD203B41FA5}">
                      <a16:colId xmlns:a16="http://schemas.microsoft.com/office/drawing/2014/main" xmlns="" val="3140468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Locality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2423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Dariusz Lis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Kielce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396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Leszek Nowak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Nysa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0075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Zbigniew Szałkiewicz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Olsztyn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9796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Waldemar Ogonowski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Puławy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915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Jarosław Białas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Szczecin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4520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Zbigniew </a:t>
                      </a:r>
                      <a:r>
                        <a:rPr lang="pl-PL" dirty="0" err="1"/>
                        <a:t>Wychowski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Lubliniec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6637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Ireneusz </a:t>
                      </a:r>
                      <a:r>
                        <a:rPr lang="pl-PL" dirty="0" err="1"/>
                        <a:t>Rzempowski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Lubliniec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364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Mieczysław Paradowski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Lublin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279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Adam Malinowski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/>
                        <a:t>Tychowy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6757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Sławomir Chorek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Bełchatów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0402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Janusz Bańkowski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Bełchatów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4750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474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8218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7303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4851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5419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A9DC1DFD-9D1E-4461-955F-0F00A13A4840}"/>
              </a:ext>
            </a:extLst>
          </p:cNvPr>
          <p:cNvSpPr txBox="1"/>
          <p:nvPr/>
        </p:nvSpPr>
        <p:spPr>
          <a:xfrm>
            <a:off x="387927" y="56138"/>
            <a:ext cx="1141614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The new most active observers in the next years</a:t>
            </a:r>
            <a:r>
              <a:rPr lang="pl-PL" sz="3600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pl-PL" sz="2800" dirty="0" err="1">
                <a:solidFill>
                  <a:srgbClr val="FFFF00"/>
                </a:solidFill>
              </a:rPr>
              <a:t>active</a:t>
            </a:r>
            <a:r>
              <a:rPr lang="pl-PL" sz="2800" dirty="0">
                <a:solidFill>
                  <a:srgbClr val="FFFF00"/>
                </a:solidFill>
              </a:rPr>
              <a:t> </a:t>
            </a:r>
            <a:r>
              <a:rPr lang="pl-PL" sz="2800" dirty="0" err="1">
                <a:solidFill>
                  <a:srgbClr val="FFFF00"/>
                </a:solidFill>
              </a:rPr>
              <a:t>now</a:t>
            </a:r>
            <a:endParaRPr lang="pl-PL" sz="2800" dirty="0">
              <a:solidFill>
                <a:srgbClr val="FFFF00"/>
              </a:solidFill>
            </a:endParaRPr>
          </a:p>
          <a:p>
            <a:endParaRPr lang="pl-PL" sz="1200" dirty="0">
              <a:solidFill>
                <a:srgbClr val="FFFF00"/>
              </a:solidFill>
            </a:endParaRPr>
          </a:p>
          <a:p>
            <a:r>
              <a:rPr lang="pl-PL" dirty="0">
                <a:solidFill>
                  <a:srgbClr val="FFFF00"/>
                </a:solidFill>
              </a:rPr>
              <a:t>Sławomir </a:t>
            </a:r>
            <a:r>
              <a:rPr lang="pl-PL" b="1" dirty="0">
                <a:solidFill>
                  <a:srgbClr val="FFFF00"/>
                </a:solidFill>
              </a:rPr>
              <a:t>Kruczkowski</a:t>
            </a:r>
            <a:r>
              <a:rPr lang="pl-PL" dirty="0">
                <a:solidFill>
                  <a:srgbClr val="FFFF00"/>
                </a:solidFill>
              </a:rPr>
              <a:t>– Grudziądz</a:t>
            </a:r>
          </a:p>
          <a:p>
            <a:r>
              <a:rPr lang="pl-PL" dirty="0">
                <a:solidFill>
                  <a:srgbClr val="FFFF00"/>
                </a:solidFill>
              </a:rPr>
              <a:t>Mieczysław </a:t>
            </a:r>
            <a:r>
              <a:rPr lang="pl-PL" b="1" dirty="0">
                <a:solidFill>
                  <a:srgbClr val="FFFF00"/>
                </a:solidFill>
              </a:rPr>
              <a:t>Borkowski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l-PL" dirty="0">
                <a:solidFill>
                  <a:srgbClr val="FFFF00"/>
                </a:solidFill>
              </a:rPr>
              <a:t>Marcin </a:t>
            </a:r>
            <a:r>
              <a:rPr lang="pl-PL" b="1" dirty="0">
                <a:solidFill>
                  <a:srgbClr val="FFFF00"/>
                </a:solidFill>
              </a:rPr>
              <a:t>Górko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,  Piotr 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Perek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, Paweł Matys,  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  <a:highlight>
                  <a:srgbClr val="808080"/>
                </a:highlight>
              </a:rPr>
              <a:t>Mirosław 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  <a:highlight>
                  <a:srgbClr val="808080"/>
                </a:highlight>
              </a:rPr>
              <a:t>Laskowski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  <a:highlight>
                  <a:srgbClr val="808080"/>
                </a:highlight>
              </a:rPr>
              <a:t> , </a:t>
            </a:r>
            <a:r>
              <a:rPr lang="pl-PL" dirty="0">
                <a:solidFill>
                  <a:schemeClr val="bg1"/>
                </a:solidFill>
                <a:highlight>
                  <a:srgbClr val="808080"/>
                </a:highlight>
              </a:rPr>
              <a:t>Paweł </a:t>
            </a:r>
            <a:r>
              <a:rPr lang="pl-PL" b="1" dirty="0">
                <a:solidFill>
                  <a:schemeClr val="bg1"/>
                </a:solidFill>
                <a:highlight>
                  <a:srgbClr val="808080"/>
                </a:highlight>
              </a:rPr>
              <a:t>Maksym</a:t>
            </a:r>
            <a:r>
              <a:rPr lang="pl-PL" dirty="0">
                <a:solidFill>
                  <a:schemeClr val="bg1"/>
                </a:solidFill>
                <a:highlight>
                  <a:srgbClr val="808080"/>
                </a:highlight>
              </a:rPr>
              <a:t>, 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– Łódź</a:t>
            </a:r>
          </a:p>
          <a:p>
            <a:r>
              <a:rPr lang="pl-PL" dirty="0">
                <a:solidFill>
                  <a:srgbClr val="FFFF00"/>
                </a:solidFill>
              </a:rPr>
              <a:t>Zygmunt </a:t>
            </a:r>
            <a:r>
              <a:rPr lang="pl-PL" b="1" dirty="0">
                <a:solidFill>
                  <a:srgbClr val="FFFF00"/>
                </a:solidFill>
              </a:rPr>
              <a:t>Winkler</a:t>
            </a:r>
            <a:r>
              <a:rPr lang="pl-PL" dirty="0">
                <a:solidFill>
                  <a:srgbClr val="FFFF00"/>
                </a:solidFill>
              </a:rPr>
              <a:t> - Pabianice</a:t>
            </a:r>
          </a:p>
          <a:p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Jerzy </a:t>
            </a:r>
            <a:r>
              <a:rPr lang="pl-PL" b="1" dirty="0" err="1">
                <a:solidFill>
                  <a:schemeClr val="bg1">
                    <a:lumMod val="95000"/>
                  </a:schemeClr>
                </a:solidFill>
              </a:rPr>
              <a:t>Lukaszewicz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, Bożena </a:t>
            </a:r>
            <a:r>
              <a:rPr lang="pl-PL" b="1" dirty="0" err="1">
                <a:solidFill>
                  <a:schemeClr val="bg1">
                    <a:lumMod val="95000"/>
                  </a:schemeClr>
                </a:solidFill>
              </a:rPr>
              <a:t>Kardaś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, Andrzej 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Gołębiewski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, Robert </a:t>
            </a:r>
            <a:r>
              <a:rPr lang="pl-PL" b="1" dirty="0" err="1">
                <a:solidFill>
                  <a:schemeClr val="bg1">
                    <a:lumMod val="95000"/>
                  </a:schemeClr>
                </a:solidFill>
              </a:rPr>
              <a:t>Kurianowicz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l-PL" dirty="0">
                <a:solidFill>
                  <a:srgbClr val="FFFF00"/>
                </a:solidFill>
              </a:rPr>
              <a:t>Dariusz </a:t>
            </a:r>
            <a:r>
              <a:rPr lang="pl-PL" b="1" dirty="0">
                <a:solidFill>
                  <a:srgbClr val="FFFF00"/>
                </a:solidFill>
              </a:rPr>
              <a:t>Miller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Lucjan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bg1">
                    <a:lumMod val="95000"/>
                  </a:schemeClr>
                </a:solidFill>
              </a:rPr>
              <a:t>Newelski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, </a:t>
            </a:r>
          </a:p>
          <a:p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Jerzy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 Bohusz, </a:t>
            </a:r>
            <a:r>
              <a:rPr lang="pl-PL" dirty="0">
                <a:solidFill>
                  <a:srgbClr val="FFFF00"/>
                </a:solidFill>
              </a:rPr>
              <a:t>Piotr </a:t>
            </a:r>
            <a:r>
              <a:rPr lang="pl-PL" b="1" dirty="0">
                <a:solidFill>
                  <a:srgbClr val="FFFF00"/>
                </a:solidFill>
              </a:rPr>
              <a:t>Badowski</a:t>
            </a:r>
            <a:r>
              <a:rPr lang="pl-PL" dirty="0">
                <a:solidFill>
                  <a:srgbClr val="FFFF00"/>
                </a:solidFill>
              </a:rPr>
              <a:t> 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pl-PL" dirty="0" err="1">
                <a:solidFill>
                  <a:schemeClr val="bg1">
                    <a:lumMod val="95000"/>
                  </a:schemeClr>
                </a:solidFill>
              </a:rPr>
              <a:t>Warsaw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l-PL" dirty="0">
                <a:solidFill>
                  <a:srgbClr val="FFFF00"/>
                </a:solidFill>
              </a:rPr>
              <a:t>Daniel </a:t>
            </a:r>
            <a:r>
              <a:rPr lang="pl-PL" b="1" dirty="0">
                <a:solidFill>
                  <a:srgbClr val="FFFF00"/>
                </a:solidFill>
              </a:rPr>
              <a:t>Filipowicz </a:t>
            </a:r>
            <a:r>
              <a:rPr lang="pl-PL" dirty="0">
                <a:solidFill>
                  <a:srgbClr val="FFFF00"/>
                </a:solidFill>
              </a:rPr>
              <a:t>– Otwock</a:t>
            </a:r>
          </a:p>
          <a:p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Ryszard </a:t>
            </a:r>
            <a:r>
              <a:rPr lang="pl-PL" b="1" dirty="0" err="1">
                <a:solidFill>
                  <a:schemeClr val="bg1">
                    <a:lumMod val="95000"/>
                  </a:schemeClr>
                </a:solidFill>
              </a:rPr>
              <a:t>Drążkowski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– Włocławek</a:t>
            </a:r>
          </a:p>
          <a:p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Witold 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Maciejewski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,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Jerzy 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Olech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,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dirty="0">
                <a:solidFill>
                  <a:srgbClr val="FFFF00"/>
                </a:solidFill>
              </a:rPr>
              <a:t>Andrzej</a:t>
            </a:r>
            <a:r>
              <a:rPr lang="pl-PL" b="1" dirty="0">
                <a:solidFill>
                  <a:srgbClr val="FFFF00"/>
                </a:solidFill>
              </a:rPr>
              <a:t> </a:t>
            </a:r>
            <a:r>
              <a:rPr lang="pl-PL" b="1" dirty="0" err="1">
                <a:solidFill>
                  <a:srgbClr val="FFFF00"/>
                </a:solidFill>
              </a:rPr>
              <a:t>Pigulski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 - Wrocław</a:t>
            </a:r>
          </a:p>
          <a:p>
            <a:r>
              <a:rPr lang="pl-PL" dirty="0">
                <a:solidFill>
                  <a:schemeClr val="bg1">
                    <a:lumMod val="95000"/>
                  </a:schemeClr>
                </a:solidFill>
                <a:highlight>
                  <a:srgbClr val="808080"/>
                </a:highlight>
              </a:rPr>
              <a:t>Jerzy </a:t>
            </a:r>
            <a:r>
              <a:rPr lang="pl-PL" b="1" dirty="0" err="1">
                <a:solidFill>
                  <a:schemeClr val="bg1">
                    <a:lumMod val="95000"/>
                  </a:schemeClr>
                </a:solidFill>
                <a:highlight>
                  <a:srgbClr val="808080"/>
                </a:highlight>
              </a:rPr>
              <a:t>Speil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  <a:highlight>
                  <a:srgbClr val="808080"/>
                </a:highlight>
              </a:rPr>
              <a:t> 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– Książ/Wałbrzych</a:t>
            </a:r>
          </a:p>
          <a:p>
            <a:r>
              <a:rPr lang="pl-PL" dirty="0">
                <a:solidFill>
                  <a:srgbClr val="FFFF00"/>
                </a:solidFill>
              </a:rPr>
              <a:t>Leszek </a:t>
            </a:r>
            <a:r>
              <a:rPr lang="pl-PL" b="1" dirty="0" err="1">
                <a:solidFill>
                  <a:srgbClr val="FFFF00"/>
                </a:solidFill>
              </a:rPr>
              <a:t>Benedyktowicz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, Witold 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Piskorz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, Andrzej 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Janus, 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Bogdan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bg1">
                    <a:lumMod val="95000"/>
                  </a:schemeClr>
                </a:solidFill>
              </a:rPr>
              <a:t>Zemanek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 – Kraków</a:t>
            </a:r>
          </a:p>
          <a:p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Aleksander 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Trębacz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, Janusz 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Ślusarczyk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, Dominik 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Pasternak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, Krzysztof </a:t>
            </a:r>
            <a:r>
              <a:rPr lang="pl-PL" b="1" dirty="0" err="1">
                <a:solidFill>
                  <a:schemeClr val="bg1">
                    <a:lumMod val="95000"/>
                  </a:schemeClr>
                </a:solidFill>
              </a:rPr>
              <a:t>Sadko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, Łukasz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 Czuma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 – Niepołomice</a:t>
            </a:r>
          </a:p>
          <a:p>
            <a:r>
              <a:rPr lang="pl-PL" dirty="0">
                <a:solidFill>
                  <a:srgbClr val="FFFF00"/>
                </a:solidFill>
              </a:rPr>
              <a:t>Marcin </a:t>
            </a:r>
            <a:r>
              <a:rPr lang="pl-PL" b="1" dirty="0">
                <a:solidFill>
                  <a:srgbClr val="FFFF00"/>
                </a:solidFill>
              </a:rPr>
              <a:t>Filipek</a:t>
            </a:r>
            <a:r>
              <a:rPr lang="pl-PL" dirty="0">
                <a:solidFill>
                  <a:srgbClr val="FFFF00"/>
                </a:solidFill>
              </a:rPr>
              <a:t> – Jerzmanowice</a:t>
            </a:r>
          </a:p>
          <a:p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Anna 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Wojtaś </a:t>
            </a:r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– Kielce</a:t>
            </a:r>
          </a:p>
          <a:p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Wilhelm </a:t>
            </a:r>
            <a:r>
              <a:rPr lang="pl-PL" b="1" dirty="0" smtClean="0">
                <a:solidFill>
                  <a:schemeClr val="bg1">
                    <a:lumMod val="95000"/>
                  </a:schemeClr>
                </a:solidFill>
              </a:rPr>
              <a:t>Dziura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- Rudna 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Wielka</a:t>
            </a:r>
          </a:p>
          <a:p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Mariusz </a:t>
            </a:r>
            <a:r>
              <a:rPr lang="pl-PL" b="1" dirty="0" err="1">
                <a:solidFill>
                  <a:schemeClr val="bg1">
                    <a:lumMod val="95000"/>
                  </a:schemeClr>
                </a:solidFill>
              </a:rPr>
              <a:t>Gamracki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– Rzeszów</a:t>
            </a:r>
          </a:p>
          <a:p>
            <a:r>
              <a:rPr lang="pl-PL" dirty="0">
                <a:solidFill>
                  <a:schemeClr val="bg1">
                    <a:lumMod val="95000"/>
                  </a:schemeClr>
                </a:solidFill>
                <a:highlight>
                  <a:srgbClr val="808080"/>
                </a:highlight>
              </a:rPr>
              <a:t>Robert </a:t>
            </a:r>
            <a:r>
              <a:rPr lang="pl-PL" b="1" dirty="0" err="1">
                <a:solidFill>
                  <a:schemeClr val="bg1">
                    <a:lumMod val="95000"/>
                  </a:schemeClr>
                </a:solidFill>
                <a:highlight>
                  <a:srgbClr val="808080"/>
                </a:highlight>
              </a:rPr>
              <a:t>Bodzoń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  <a:highlight>
                  <a:srgbClr val="808080"/>
                </a:highlight>
              </a:rPr>
              <a:t> 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- Jarosław</a:t>
            </a:r>
          </a:p>
          <a:p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Stanisław 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Świerczyński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 - Dobczyce</a:t>
            </a:r>
          </a:p>
          <a:p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Grzegorz 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Kiełtyka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, Józef 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Lubas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, Wacław 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Moskal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, Łukasz 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Perec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,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b="1" dirty="0" smtClean="0">
                <a:solidFill>
                  <a:schemeClr val="bg1">
                    <a:lumMod val="95000"/>
                  </a:schemeClr>
                </a:solidFill>
                <a:highlight>
                  <a:srgbClr val="808080"/>
                </a:highlight>
              </a:rPr>
              <a:t>Emilian Skrzynecki</a:t>
            </a:r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Artur 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Kopeć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,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dirty="0">
                <a:solidFill>
                  <a:srgbClr val="FFFF00"/>
                </a:solidFill>
              </a:rPr>
              <a:t>Mariusz</a:t>
            </a:r>
            <a:r>
              <a:rPr lang="pl-PL" b="1" dirty="0">
                <a:solidFill>
                  <a:srgbClr val="FFFF00"/>
                </a:solidFill>
              </a:rPr>
              <a:t> Świętnicki, 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Lesław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 Materniak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– Krosno </a:t>
            </a:r>
          </a:p>
          <a:p>
            <a:r>
              <a:rPr lang="pl-PL" dirty="0">
                <a:solidFill>
                  <a:srgbClr val="FFFF00"/>
                </a:solidFill>
              </a:rPr>
              <a:t>Wiesław </a:t>
            </a:r>
            <a:r>
              <a:rPr lang="pl-PL" b="1" dirty="0">
                <a:solidFill>
                  <a:srgbClr val="FFFF00"/>
                </a:solidFill>
              </a:rPr>
              <a:t>Słotwiński</a:t>
            </a:r>
            <a:r>
              <a:rPr lang="pl-PL" dirty="0">
                <a:solidFill>
                  <a:srgbClr val="FFFF00"/>
                </a:solidFill>
              </a:rPr>
              <a:t> 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– Krosno, Łańcut, Królik Polski</a:t>
            </a:r>
          </a:p>
          <a:p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Artur </a:t>
            </a:r>
            <a:r>
              <a:rPr lang="pl-PL" b="1" dirty="0" err="1">
                <a:solidFill>
                  <a:schemeClr val="bg1">
                    <a:lumMod val="95000"/>
                  </a:schemeClr>
                </a:solidFill>
              </a:rPr>
              <a:t>Wrembel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, Wojciech </a:t>
            </a:r>
            <a:r>
              <a:rPr lang="pl-PL" b="1" dirty="0" err="1">
                <a:solidFill>
                  <a:schemeClr val="bg1">
                    <a:lumMod val="95000"/>
                  </a:schemeClr>
                </a:solidFill>
              </a:rPr>
              <a:t>Broczkowski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Artur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 Wargin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 – Bydgoszcz</a:t>
            </a:r>
          </a:p>
          <a:p>
            <a:r>
              <a:rPr lang="pl-PL" dirty="0">
                <a:solidFill>
                  <a:srgbClr val="FFFF00"/>
                </a:solidFill>
              </a:rPr>
              <a:t>Wojciech </a:t>
            </a:r>
            <a:r>
              <a:rPr lang="pl-PL" b="1" dirty="0">
                <a:solidFill>
                  <a:srgbClr val="FFFF00"/>
                </a:solidFill>
              </a:rPr>
              <a:t>Burzyński</a:t>
            </a:r>
            <a:r>
              <a:rPr lang="pl-PL" dirty="0">
                <a:solidFill>
                  <a:srgbClr val="FFFF00"/>
                </a:solidFill>
              </a:rPr>
              <a:t> 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,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dirty="0">
                <a:solidFill>
                  <a:srgbClr val="FFFF00"/>
                </a:solidFill>
              </a:rPr>
              <a:t>Franciszek</a:t>
            </a:r>
            <a:r>
              <a:rPr lang="pl-PL" b="1" dirty="0">
                <a:solidFill>
                  <a:srgbClr val="FFFF00"/>
                </a:solidFill>
              </a:rPr>
              <a:t> Chodorowski</a:t>
            </a: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l-PL" dirty="0">
                <a:solidFill>
                  <a:srgbClr val="FFFF00"/>
                </a:solidFill>
              </a:rPr>
              <a:t>Maciej </a:t>
            </a:r>
            <a:r>
              <a:rPr lang="pl-PL" b="1" dirty="0" err="1" smtClean="0">
                <a:solidFill>
                  <a:srgbClr val="FFFF00"/>
                </a:solidFill>
              </a:rPr>
              <a:t>Jarmoc</a:t>
            </a:r>
            <a:r>
              <a:rPr lang="pl-PL" b="1" dirty="0">
                <a:solidFill>
                  <a:srgbClr val="FFFF00"/>
                </a:solidFill>
              </a:rPr>
              <a:t>, </a:t>
            </a:r>
            <a:r>
              <a:rPr lang="pl-PL" dirty="0">
                <a:solidFill>
                  <a:srgbClr val="FFFF00"/>
                </a:solidFill>
              </a:rPr>
              <a:t>Gabriel </a:t>
            </a:r>
            <a:r>
              <a:rPr lang="pl-PL" b="1" dirty="0">
                <a:solidFill>
                  <a:srgbClr val="FFFF00"/>
                </a:solidFill>
              </a:rPr>
              <a:t>Murawski</a:t>
            </a:r>
            <a:r>
              <a:rPr lang="pl-PL" dirty="0">
                <a:solidFill>
                  <a:srgbClr val="FFFF00"/>
                </a:solidFill>
              </a:rPr>
              <a:t> 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– Białystok</a:t>
            </a:r>
          </a:p>
          <a:p>
            <a:r>
              <a:rPr lang="pl-PL" dirty="0">
                <a:solidFill>
                  <a:srgbClr val="FFFF00"/>
                </a:solidFill>
              </a:rPr>
              <a:t>Jacek </a:t>
            </a:r>
            <a:r>
              <a:rPr lang="pl-PL" b="1" dirty="0" err="1">
                <a:solidFill>
                  <a:srgbClr val="FFFF00"/>
                </a:solidFill>
              </a:rPr>
              <a:t>Drążkowski</a:t>
            </a:r>
            <a:r>
              <a:rPr lang="pl-PL" b="1" dirty="0">
                <a:solidFill>
                  <a:srgbClr val="FFFF00"/>
                </a:solidFill>
              </a:rPr>
              <a:t> 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– Lidzbark </a:t>
            </a:r>
            <a:r>
              <a:rPr lang="pl-PL" dirty="0" err="1">
                <a:solidFill>
                  <a:schemeClr val="bg1">
                    <a:lumMod val="95000"/>
                  </a:schemeClr>
                </a:solidFill>
              </a:rPr>
              <a:t>Warm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2610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88EB61EE-AC8C-4B2F-A9E1-63CA0E6966F0}"/>
              </a:ext>
            </a:extLst>
          </p:cNvPr>
          <p:cNvSpPr txBox="1"/>
          <p:nvPr/>
        </p:nvSpPr>
        <p:spPr>
          <a:xfrm>
            <a:off x="3420684" y="17606"/>
            <a:ext cx="4897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Some important milestones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AB4CDF00-795B-4EF0-B7C0-EBEC57219328}"/>
              </a:ext>
            </a:extLst>
          </p:cNvPr>
          <p:cNvSpPr txBox="1"/>
          <p:nvPr/>
        </p:nvSpPr>
        <p:spPr>
          <a:xfrm>
            <a:off x="51954" y="602381"/>
            <a:ext cx="12088091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First </a:t>
            </a:r>
            <a:r>
              <a:rPr lang="en-US" sz="2400" dirty="0" err="1">
                <a:solidFill>
                  <a:schemeClr val="bg1"/>
                </a:solidFill>
              </a:rPr>
              <a:t>succesful</a:t>
            </a:r>
            <a:r>
              <a:rPr lang="en-US" sz="2400" dirty="0">
                <a:solidFill>
                  <a:schemeClr val="bg1"/>
                </a:solidFill>
              </a:rPr>
              <a:t> recordings of lunar occultations : 1972-1978 (215) sent to HMNAO, Greenwich.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Central transit of Mercury not observed because of bad weather – Nov 10, 1973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Two occultations of Saturn observed: Dec 11, 1973, Mar 3, 1794.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First expedition to the grazing occultation (of Saturn) - Feb 3, 1974 , </a:t>
            </a:r>
            <a:r>
              <a:rPr lang="en-US" sz="2400" dirty="0" err="1">
                <a:solidFill>
                  <a:schemeClr val="bg1"/>
                </a:solidFill>
              </a:rPr>
              <a:t>Rozewie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A.Udalski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Positional observations of asteroids 1976-1978 at Warsaw (</a:t>
            </a:r>
            <a:r>
              <a:rPr lang="en-US" sz="2400" dirty="0" err="1">
                <a:solidFill>
                  <a:schemeClr val="bg1"/>
                </a:solidFill>
              </a:rPr>
              <a:t>R.Fangor</a:t>
            </a:r>
            <a:r>
              <a:rPr lang="en-US" sz="2400" dirty="0">
                <a:solidFill>
                  <a:schemeClr val="bg1"/>
                </a:solidFill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Expedition to the annular solar eclipse (Peru) – 1980, </a:t>
            </a:r>
            <a:r>
              <a:rPr lang="en-US" sz="2400" dirty="0" err="1">
                <a:solidFill>
                  <a:schemeClr val="bg1"/>
                </a:solidFill>
              </a:rPr>
              <a:t>M.Kubiak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S.Kruczkowski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Lunar occultation of Venus and Regulus in the same morning observed (Warsaw) Oct 5,1980.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First attempt to observe an </a:t>
            </a:r>
            <a:r>
              <a:rPr lang="en-US" sz="2400" dirty="0" err="1">
                <a:solidFill>
                  <a:schemeClr val="bg1"/>
                </a:solidFill>
              </a:rPr>
              <a:t>asteroidal</a:t>
            </a:r>
            <a:r>
              <a:rPr lang="en-US" sz="2400" dirty="0">
                <a:solidFill>
                  <a:schemeClr val="bg1"/>
                </a:solidFill>
              </a:rPr>
              <a:t> occultation (negative) - Apr 2, 1981, Warsaw.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Next attempt: Sep 28, 1981, </a:t>
            </a:r>
            <a:r>
              <a:rPr lang="en-US" sz="2400" dirty="0" err="1">
                <a:solidFill>
                  <a:schemeClr val="bg1"/>
                </a:solidFill>
              </a:rPr>
              <a:t>Łódź</a:t>
            </a:r>
            <a:r>
              <a:rPr lang="en-US" sz="2400" dirty="0">
                <a:solidFill>
                  <a:schemeClr val="bg1"/>
                </a:solidFill>
              </a:rPr>
              <a:t>, Ostrów </a:t>
            </a:r>
            <a:r>
              <a:rPr lang="en-US" sz="2400" dirty="0" err="1">
                <a:solidFill>
                  <a:schemeClr val="bg1"/>
                </a:solidFill>
              </a:rPr>
              <a:t>Wkp</a:t>
            </a:r>
            <a:r>
              <a:rPr lang="en-US" sz="2400" dirty="0">
                <a:solidFill>
                  <a:schemeClr val="bg1"/>
                </a:solidFill>
              </a:rPr>
              <a:t>., </a:t>
            </a:r>
            <a:r>
              <a:rPr lang="en-US" sz="2400" dirty="0" err="1">
                <a:solidFill>
                  <a:schemeClr val="bg1"/>
                </a:solidFill>
              </a:rPr>
              <a:t>Bełchatów</a:t>
            </a:r>
            <a:r>
              <a:rPr lang="en-US" sz="2400" dirty="0">
                <a:solidFill>
                  <a:schemeClr val="bg1"/>
                </a:solidFill>
              </a:rPr>
              <a:t> – also negative.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Occultation of </a:t>
            </a:r>
            <a:r>
              <a:rPr lang="en-US" sz="2400" dirty="0">
                <a:solidFill>
                  <a:schemeClr val="bg1"/>
                </a:solidFill>
                <a:sym typeface="Symbol" panose="05050102010706020507" pitchFamily="18" charset="2"/>
              </a:rPr>
              <a:t> </a:t>
            </a:r>
            <a:r>
              <a:rPr lang="en-US" sz="2400" dirty="0" err="1">
                <a:solidFill>
                  <a:schemeClr val="bg1"/>
                </a:solidFill>
                <a:sym typeface="Symbol" panose="05050102010706020507" pitchFamily="18" charset="2"/>
              </a:rPr>
              <a:t>Sgr</a:t>
            </a:r>
            <a:r>
              <a:rPr lang="en-US" sz="2400" dirty="0">
                <a:solidFill>
                  <a:schemeClr val="bg1"/>
                </a:solidFill>
                <a:sym typeface="Symbol" panose="05050102010706020507" pitchFamily="18" charset="2"/>
              </a:rPr>
              <a:t> by Venus observed at Warsaw and Olsztyn - Nov 17, 1981. 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Successful observations of total lunar eclipse on Jan 9, 1982 (during the extraordinary martial law) - </a:t>
            </a:r>
            <a:r>
              <a:rPr lang="en-US" sz="2400" dirty="0" err="1">
                <a:solidFill>
                  <a:schemeClr val="bg1"/>
                </a:solidFill>
              </a:rPr>
              <a:t>Łódź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Krotoszyn</a:t>
            </a:r>
            <a:r>
              <a:rPr lang="en-US" sz="2400" dirty="0">
                <a:solidFill>
                  <a:schemeClr val="bg1"/>
                </a:solidFill>
              </a:rPr>
              <a:t>, Warsaw, </a:t>
            </a:r>
            <a:r>
              <a:rPr lang="en-US" sz="2400" dirty="0" err="1">
                <a:solidFill>
                  <a:schemeClr val="bg1"/>
                </a:solidFill>
              </a:rPr>
              <a:t>Bełchatów</a:t>
            </a:r>
            <a:r>
              <a:rPr lang="en-US" sz="2400" dirty="0">
                <a:solidFill>
                  <a:schemeClr val="bg1"/>
                </a:solidFill>
              </a:rPr>
              <a:t>, surplus of terrestrial shadow radius 1.7-2.5%.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Participation in the occultation conference in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Eilenburg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(GDR) – August 1982 (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M.Zawilski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J.Bańkowski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); an electronic RUHLA stopwatch brought.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Unsuccessful attempts (10) to observe lunar grazes in 1979-1984 due to bad weather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 campaign to determine geographical co-ordinates od observation stations – 1983-1985 – </a:t>
            </a:r>
            <a:r>
              <a:rPr lang="en-US" sz="2400" dirty="0" err="1">
                <a:solidFill>
                  <a:schemeClr val="bg1"/>
                </a:solidFill>
              </a:rPr>
              <a:t>M.Zawilski</a:t>
            </a:r>
            <a:r>
              <a:rPr lang="en-US" sz="2400" dirty="0">
                <a:solidFill>
                  <a:schemeClr val="bg1"/>
                </a:solidFill>
              </a:rPr>
              <a:t>; a procedure of transformation of old geodetic data into ED 1950 system .</a:t>
            </a:r>
          </a:p>
          <a:p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541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0B3C2AF5-030F-4D4B-A98A-3CBB0D08620A}"/>
              </a:ext>
            </a:extLst>
          </p:cNvPr>
          <p:cNvSpPr/>
          <p:nvPr/>
        </p:nvSpPr>
        <p:spPr>
          <a:xfrm>
            <a:off x="2834786" y="-104775"/>
            <a:ext cx="6522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Some important milestones</a:t>
            </a:r>
            <a:r>
              <a:rPr lang="pl-PL" sz="3600" dirty="0">
                <a:solidFill>
                  <a:schemeClr val="bg1"/>
                </a:solidFill>
              </a:rPr>
              <a:t>, </a:t>
            </a:r>
            <a:r>
              <a:rPr lang="pl-PL" sz="3600" dirty="0" err="1">
                <a:solidFill>
                  <a:schemeClr val="bg1"/>
                </a:solidFill>
              </a:rPr>
              <a:t>cont</a:t>
            </a:r>
            <a:r>
              <a:rPr lang="pl-PL" sz="3600" dirty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305FECCD-D39E-4A46-B173-43FA1FFBC1B5}"/>
              </a:ext>
            </a:extLst>
          </p:cNvPr>
          <p:cNvSpPr txBox="1"/>
          <p:nvPr/>
        </p:nvSpPr>
        <p:spPr>
          <a:xfrm>
            <a:off x="133349" y="541556"/>
            <a:ext cx="119253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Participation in the occultation conference in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Valašske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Meziřici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(CSR) – October 1983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Two occultations of Jupiter observed (</a:t>
            </a:r>
            <a:r>
              <a:rPr lang="en-US" sz="2400" dirty="0" err="1">
                <a:solidFill>
                  <a:schemeClr val="bg1"/>
                </a:solidFill>
              </a:rPr>
              <a:t>Łódź</a:t>
            </a:r>
            <a:r>
              <a:rPr lang="en-US" sz="2400" dirty="0">
                <a:solidFill>
                  <a:schemeClr val="bg1"/>
                </a:solidFill>
              </a:rPr>
              <a:t>) - May 26, 1983 and Sep 12, 1983.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Nearly grazing occultation of Mercury observed by day (</a:t>
            </a:r>
            <a:r>
              <a:rPr lang="pl-PL" sz="2400" dirty="0" err="1">
                <a:solidFill>
                  <a:schemeClr val="bg1"/>
                </a:solidFill>
              </a:rPr>
              <a:t>M.Szulc</a:t>
            </a:r>
            <a:r>
              <a:rPr lang="pl-PL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Tuchola</a:t>
            </a:r>
            <a:r>
              <a:rPr lang="en-US" sz="2400" dirty="0">
                <a:solidFill>
                  <a:schemeClr val="bg1"/>
                </a:solidFill>
              </a:rPr>
              <a:t>) - Jun 9, 1983.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Participation in ESOP III in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Valašske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Meziřici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(CSR) – August 1984.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Partly successful observation of the graze of </a:t>
            </a:r>
            <a:r>
              <a:rPr lang="en-US" sz="2400" dirty="0">
                <a:solidFill>
                  <a:schemeClr val="bg1"/>
                </a:solidFill>
                <a:sym typeface="Symbol" panose="05050102010706020507" pitchFamily="18" charset="2"/>
              </a:rPr>
              <a:t> </a:t>
            </a:r>
            <a:r>
              <a:rPr lang="en-US" sz="2400" dirty="0" err="1">
                <a:solidFill>
                  <a:schemeClr val="bg1"/>
                </a:solidFill>
                <a:sym typeface="Symbol" panose="05050102010706020507" pitchFamily="18" charset="2"/>
              </a:rPr>
              <a:t>Aqr</a:t>
            </a:r>
            <a:r>
              <a:rPr lang="en-US" sz="2400" dirty="0">
                <a:solidFill>
                  <a:schemeClr val="bg1"/>
                </a:solidFill>
                <a:sym typeface="Symbol" panose="05050102010706020507" pitchFamily="18" charset="2"/>
              </a:rPr>
              <a:t> (near </a:t>
            </a:r>
            <a:r>
              <a:rPr lang="en-US" sz="2400" dirty="0" err="1">
                <a:solidFill>
                  <a:schemeClr val="bg1"/>
                </a:solidFill>
                <a:sym typeface="Symbol" panose="05050102010706020507" pitchFamily="18" charset="2"/>
              </a:rPr>
              <a:t>Włocławek</a:t>
            </a:r>
            <a:r>
              <a:rPr lang="en-US" sz="2400" dirty="0">
                <a:solidFill>
                  <a:schemeClr val="bg1"/>
                </a:solidFill>
                <a:sym typeface="Symbol" panose="05050102010706020507" pitchFamily="18" charset="2"/>
              </a:rPr>
              <a:t>) Oct 6, 1984.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An attempt of lunar eclipse observation using a photomultiplier (</a:t>
            </a:r>
            <a:r>
              <a:rPr lang="en-US" sz="2400" dirty="0" err="1">
                <a:solidFill>
                  <a:schemeClr val="bg1"/>
                </a:solidFill>
              </a:rPr>
              <a:t>Grudziądz</a:t>
            </a:r>
            <a:r>
              <a:rPr lang="en-US" sz="2400" dirty="0">
                <a:solidFill>
                  <a:schemeClr val="bg1"/>
                </a:solidFill>
              </a:rPr>
              <a:t>) – May , 1985.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ESOP V in Poland (Warsaw,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Łódź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 – August 1986.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Asymmetry of terrestrial shadow radius found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during</a:t>
            </a:r>
            <a:r>
              <a:rPr lang="pl-PL" sz="2400" dirty="0">
                <a:solidFill>
                  <a:schemeClr val="bg1"/>
                </a:solidFill>
              </a:rPr>
              <a:t> LE</a:t>
            </a:r>
            <a:r>
              <a:rPr lang="en-US" sz="2400" dirty="0">
                <a:solidFill>
                  <a:schemeClr val="bg1"/>
                </a:solidFill>
              </a:rPr>
              <a:t> – May 4, 1985 and Oct 17, 1986.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Transit of Mercury observed at </a:t>
            </a:r>
            <a:r>
              <a:rPr lang="en-US" sz="2400" dirty="0" err="1">
                <a:solidFill>
                  <a:schemeClr val="bg1"/>
                </a:solidFill>
              </a:rPr>
              <a:t>Łódź</a:t>
            </a:r>
            <a:r>
              <a:rPr lang="en-US" sz="2400" dirty="0">
                <a:solidFill>
                  <a:schemeClr val="bg1"/>
                </a:solidFill>
              </a:rPr>
              <a:t>, Lublin, </a:t>
            </a:r>
            <a:r>
              <a:rPr lang="en-US" sz="2400" dirty="0" err="1">
                <a:solidFill>
                  <a:schemeClr val="bg1"/>
                </a:solidFill>
              </a:rPr>
              <a:t>Księżyno</a:t>
            </a:r>
            <a:r>
              <a:rPr lang="en-US" sz="2400" dirty="0">
                <a:solidFill>
                  <a:schemeClr val="bg1"/>
                </a:solidFill>
              </a:rPr>
              <a:t> and </a:t>
            </a:r>
            <a:r>
              <a:rPr lang="en-US" sz="2400" dirty="0" err="1">
                <a:solidFill>
                  <a:schemeClr val="bg1"/>
                </a:solidFill>
              </a:rPr>
              <a:t>Krosno</a:t>
            </a:r>
            <a:r>
              <a:rPr lang="en-US" sz="2400" dirty="0">
                <a:solidFill>
                  <a:schemeClr val="bg1"/>
                </a:solidFill>
              </a:rPr>
              <a:t> – Nov 13, 1986.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First group observation of a lunar graze (</a:t>
            </a:r>
            <a:r>
              <a:rPr lang="en-US" sz="2400" dirty="0" err="1">
                <a:solidFill>
                  <a:schemeClr val="bg1"/>
                </a:solidFill>
              </a:rPr>
              <a:t>Łódź</a:t>
            </a:r>
            <a:r>
              <a:rPr lang="en-US" sz="2400" dirty="0">
                <a:solidFill>
                  <a:schemeClr val="bg1"/>
                </a:solidFill>
              </a:rPr>
              <a:t>) – Mar 10, 1987.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First positive </a:t>
            </a:r>
            <a:r>
              <a:rPr lang="en-US" sz="2400" dirty="0" err="1">
                <a:solidFill>
                  <a:schemeClr val="bg1"/>
                </a:solidFill>
              </a:rPr>
              <a:t>asteroidal</a:t>
            </a:r>
            <a:r>
              <a:rPr lang="en-US" sz="2400" dirty="0">
                <a:solidFill>
                  <a:schemeClr val="bg1"/>
                </a:solidFill>
              </a:rPr>
              <a:t> occultation observed with unsure timing (Olsztyn, </a:t>
            </a:r>
            <a:r>
              <a:rPr lang="en-US" sz="2400" dirty="0" err="1">
                <a:solidFill>
                  <a:schemeClr val="bg1"/>
                </a:solidFill>
              </a:rPr>
              <a:t>J.Tatyrża</a:t>
            </a:r>
            <a:r>
              <a:rPr lang="en-US" sz="2400" dirty="0">
                <a:solidFill>
                  <a:schemeClr val="bg1"/>
                </a:solidFill>
              </a:rPr>
              <a:t>)-Apr 14, 1988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First positive and sure </a:t>
            </a:r>
            <a:r>
              <a:rPr lang="en-US" sz="2400" dirty="0" err="1">
                <a:solidFill>
                  <a:schemeClr val="bg1"/>
                </a:solidFill>
              </a:rPr>
              <a:t>asteroidal</a:t>
            </a:r>
            <a:r>
              <a:rPr lang="en-US" sz="2400" dirty="0">
                <a:solidFill>
                  <a:schemeClr val="bg1"/>
                </a:solidFill>
              </a:rPr>
              <a:t> occultation observed (</a:t>
            </a:r>
            <a:r>
              <a:rPr lang="en-US" sz="2400" dirty="0" err="1">
                <a:solidFill>
                  <a:schemeClr val="bg1"/>
                </a:solidFill>
              </a:rPr>
              <a:t>Książ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J.Speil</a:t>
            </a:r>
            <a:r>
              <a:rPr lang="en-US" sz="2400" dirty="0">
                <a:solidFill>
                  <a:schemeClr val="bg1"/>
                </a:solidFill>
              </a:rPr>
              <a:t>) – Aug 9, 1988.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The Venus occultation observed (Lublin, </a:t>
            </a:r>
            <a:r>
              <a:rPr lang="en-US" sz="2400" dirty="0" err="1">
                <a:solidFill>
                  <a:schemeClr val="bg1"/>
                </a:solidFill>
              </a:rPr>
              <a:t>Krosno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Księżyno</a:t>
            </a:r>
            <a:r>
              <a:rPr lang="en-US" sz="2400" dirty="0">
                <a:solidFill>
                  <a:schemeClr val="bg1"/>
                </a:solidFill>
              </a:rPr>
              <a:t>) – Oct 7, 1988.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Maciej </a:t>
            </a:r>
            <a:r>
              <a:rPr lang="en-US" sz="2400" dirty="0" err="1">
                <a:solidFill>
                  <a:srgbClr val="00B0F0"/>
                </a:solidFill>
              </a:rPr>
              <a:t>Bielicki</a:t>
            </a:r>
            <a:r>
              <a:rPr lang="en-US" sz="2400" dirty="0">
                <a:solidFill>
                  <a:srgbClr val="00B0F0"/>
                </a:solidFill>
              </a:rPr>
              <a:t> died – Nov. 1988.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A software for reading-out the timing signals from the magnetic tape (</a:t>
            </a:r>
            <a:r>
              <a:rPr lang="en-US" sz="2400" dirty="0" err="1">
                <a:solidFill>
                  <a:schemeClr val="bg1"/>
                </a:solidFill>
              </a:rPr>
              <a:t>J.Wiland</a:t>
            </a:r>
            <a:r>
              <a:rPr lang="en-US" sz="2400" dirty="0">
                <a:solidFill>
                  <a:schemeClr val="bg1"/>
                </a:solidFill>
              </a:rPr>
              <a:t>) – 1989.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Transfer of the </a:t>
            </a:r>
            <a:r>
              <a:rPr lang="pl-PL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SOPiZ</a:t>
            </a:r>
            <a:r>
              <a:rPr lang="pl-PL" sz="240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>
                <a:solidFill>
                  <a:schemeClr val="accent4">
                    <a:lumMod val="20000"/>
                    <a:lumOff val="80000"/>
                  </a:schemeClr>
                </a:solidFill>
              </a:rPr>
              <a:t>headquarters 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to the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Łódź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Division of PTMA.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731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89D71199-F2F3-41A6-81E6-A144813B9280}"/>
              </a:ext>
            </a:extLst>
          </p:cNvPr>
          <p:cNvSpPr/>
          <p:nvPr/>
        </p:nvSpPr>
        <p:spPr>
          <a:xfrm>
            <a:off x="2834786" y="-66675"/>
            <a:ext cx="6522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Some important milestones</a:t>
            </a:r>
            <a:r>
              <a:rPr lang="pl-PL" sz="3600" dirty="0">
                <a:solidFill>
                  <a:schemeClr val="bg1"/>
                </a:solidFill>
              </a:rPr>
              <a:t>, </a:t>
            </a:r>
            <a:r>
              <a:rPr lang="pl-PL" sz="3600" dirty="0" err="1">
                <a:solidFill>
                  <a:schemeClr val="bg1"/>
                </a:solidFill>
              </a:rPr>
              <a:t>cont</a:t>
            </a:r>
            <a:r>
              <a:rPr lang="pl-PL" sz="3600" dirty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225E6D09-24F3-4AA2-8604-DD2A3B476A8B}"/>
              </a:ext>
            </a:extLst>
          </p:cNvPr>
          <p:cNvSpPr txBox="1"/>
          <p:nvPr/>
        </p:nvSpPr>
        <p:spPr>
          <a:xfrm>
            <a:off x="219074" y="847725"/>
            <a:ext cx="117538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Occultation of 28 </a:t>
            </a:r>
            <a:r>
              <a:rPr lang="en-US" sz="2400" dirty="0" err="1">
                <a:solidFill>
                  <a:schemeClr val="bg1"/>
                </a:solidFill>
              </a:rPr>
              <a:t>Sgr</a:t>
            </a:r>
            <a:r>
              <a:rPr lang="en-US" sz="2400" dirty="0">
                <a:solidFill>
                  <a:schemeClr val="bg1"/>
                </a:solidFill>
              </a:rPr>
              <a:t> by Titan observed (Warsaw, Kraków, </a:t>
            </a:r>
            <a:r>
              <a:rPr lang="en-US" sz="2400" dirty="0" err="1">
                <a:solidFill>
                  <a:schemeClr val="bg1"/>
                </a:solidFill>
              </a:rPr>
              <a:t>Niepołomice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Krosno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Białystok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Rudna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Wlk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Dąbrowa</a:t>
            </a:r>
            <a:r>
              <a:rPr lang="en-US" sz="2400" dirty="0">
                <a:solidFill>
                  <a:schemeClr val="bg1"/>
                </a:solidFill>
              </a:rPr>
              <a:t>) – July 3-4, 1989; the central flash noticed.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DCF-77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time signals receiver (Funk-</a:t>
            </a:r>
            <a:r>
              <a:rPr lang="en-US" sz="2400" dirty="0" err="1">
                <a:solidFill>
                  <a:schemeClr val="bg1"/>
                </a:solidFill>
              </a:rPr>
              <a:t>Uhrmodell</a:t>
            </a:r>
            <a:r>
              <a:rPr lang="en-US" sz="2400" dirty="0">
                <a:solidFill>
                  <a:schemeClr val="bg1"/>
                </a:solidFill>
              </a:rPr>
              <a:t>) in use - 1989.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First use of a CCD camera for occultations (</a:t>
            </a:r>
            <a:r>
              <a:rPr lang="en-US" sz="2400" dirty="0" err="1">
                <a:solidFill>
                  <a:schemeClr val="bg1"/>
                </a:solidFill>
              </a:rPr>
              <a:t>Łódź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M.Borkowski</a:t>
            </a:r>
            <a:r>
              <a:rPr lang="en-US" sz="2400" dirty="0">
                <a:solidFill>
                  <a:schemeClr val="bg1"/>
                </a:solidFill>
              </a:rPr>
              <a:t>) – 1989.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First successful large expedition (by plane from Kraków) to the lunar graze (</a:t>
            </a:r>
            <a:r>
              <a:rPr lang="en-US" sz="2400" dirty="0" err="1">
                <a:solidFill>
                  <a:schemeClr val="bg1"/>
                </a:solidFill>
              </a:rPr>
              <a:t>Jasień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r>
              <a:rPr lang="en-US" sz="2400" dirty="0" err="1">
                <a:solidFill>
                  <a:schemeClr val="bg1"/>
                </a:solidFill>
              </a:rPr>
              <a:t>Gdańsk</a:t>
            </a:r>
            <a:r>
              <a:rPr lang="en-US" sz="2400" dirty="0">
                <a:solidFill>
                  <a:schemeClr val="bg1"/>
                </a:solidFill>
              </a:rPr>
              <a:t>) – Aug 13, 1990; a cable transmission of timings applied.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Successful recording of a double star (</a:t>
            </a:r>
            <a:r>
              <a:rPr lang="en-US" sz="2400" dirty="0">
                <a:solidFill>
                  <a:schemeClr val="bg1"/>
                </a:solidFill>
                <a:sym typeface="Symbol" panose="05050102010706020507" pitchFamily="18" charset="2"/>
              </a:rPr>
              <a:t> Ari) </a:t>
            </a:r>
            <a:r>
              <a:rPr lang="en-US" sz="2400" dirty="0">
                <a:solidFill>
                  <a:schemeClr val="bg1"/>
                </a:solidFill>
              </a:rPr>
              <a:t>graze (</a:t>
            </a:r>
            <a:r>
              <a:rPr lang="en-US" sz="2400" dirty="0" err="1">
                <a:solidFill>
                  <a:schemeClr val="bg1"/>
                </a:solidFill>
              </a:rPr>
              <a:t>Lipno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R.Fangor</a:t>
            </a:r>
            <a:r>
              <a:rPr lang="en-US" sz="2400" dirty="0">
                <a:solidFill>
                  <a:schemeClr val="bg1"/>
                </a:solidFill>
              </a:rPr>
              <a:t>) – Jan 24, 1991; one component occulted only.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Occultation of Mars observed (</a:t>
            </a:r>
            <a:r>
              <a:rPr lang="en-US" sz="2400" dirty="0" err="1">
                <a:solidFill>
                  <a:schemeClr val="bg1"/>
                </a:solidFill>
              </a:rPr>
              <a:t>Krosno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Jarosław</a:t>
            </a:r>
            <a:r>
              <a:rPr lang="en-US" sz="2400" dirty="0">
                <a:solidFill>
                  <a:schemeClr val="bg1"/>
                </a:solidFill>
              </a:rPr>
              <a:t>) – Mar 22, 1991.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Occultations of stars in M35 cluster using </a:t>
            </a:r>
            <a:r>
              <a:rPr lang="pl-PL" sz="2400" dirty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CCD camera recorded (</a:t>
            </a:r>
            <a:r>
              <a:rPr lang="en-US" sz="2400" dirty="0" err="1">
                <a:solidFill>
                  <a:schemeClr val="bg1"/>
                </a:solidFill>
              </a:rPr>
              <a:t>Łódź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M.Borkowski</a:t>
            </a:r>
            <a:r>
              <a:rPr lang="en-US" sz="2400" dirty="0">
                <a:solidFill>
                  <a:schemeClr val="bg1"/>
                </a:solidFill>
              </a:rPr>
              <a:t>) – May 16, 1991.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Testing the DCF-77 module in the aspect of time-delays (</a:t>
            </a:r>
            <a:r>
              <a:rPr lang="en-US" sz="2400" dirty="0" err="1">
                <a:solidFill>
                  <a:schemeClr val="bg1"/>
                </a:solidFill>
              </a:rPr>
              <a:t>L.Benedyktowicz</a:t>
            </a:r>
            <a:r>
              <a:rPr lang="en-US" sz="2400" dirty="0">
                <a:solidFill>
                  <a:schemeClr val="bg1"/>
                </a:solidFill>
              </a:rPr>
              <a:t>), 1991.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Photoelectric observations of the Jovian satellites phenomena (</a:t>
            </a:r>
            <a:r>
              <a:rPr lang="en-US" sz="2400" dirty="0" err="1">
                <a:solidFill>
                  <a:schemeClr val="bg1"/>
                </a:solidFill>
              </a:rPr>
              <a:t>Białków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A.Pigulski</a:t>
            </a:r>
            <a:r>
              <a:rPr lang="en-US" sz="2400" dirty="0">
                <a:solidFill>
                  <a:schemeClr val="bg1"/>
                </a:solidFill>
              </a:rPr>
              <a:t>), 1991.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Expedition to the big solar eclipse (Mexico, the Kraków</a:t>
            </a:r>
            <a:r>
              <a:rPr lang="pl-PL" sz="2400" dirty="0">
                <a:solidFill>
                  <a:schemeClr val="bg1"/>
                </a:solidFill>
              </a:rPr>
              <a:t>-Niepołomice</a:t>
            </a:r>
            <a:r>
              <a:rPr lang="en-US" sz="2400" dirty="0">
                <a:solidFill>
                  <a:schemeClr val="bg1"/>
                </a:solidFill>
              </a:rPr>
              <a:t> team) – July 11, 1991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First lunar graze observed abroad  (</a:t>
            </a:r>
            <a:r>
              <a:rPr lang="en-US" sz="2400" dirty="0" err="1">
                <a:solidFill>
                  <a:schemeClr val="bg1"/>
                </a:solidFill>
              </a:rPr>
              <a:t>Minturno</a:t>
            </a:r>
            <a:r>
              <a:rPr lang="en-US" sz="2400" dirty="0">
                <a:solidFill>
                  <a:schemeClr val="bg1"/>
                </a:solidFill>
              </a:rPr>
              <a:t>, Italy, </a:t>
            </a:r>
            <a:r>
              <a:rPr lang="en-US" sz="2400" dirty="0" err="1">
                <a:solidFill>
                  <a:schemeClr val="bg1"/>
                </a:solidFill>
              </a:rPr>
              <a:t>M.Zawilski</a:t>
            </a:r>
            <a:r>
              <a:rPr lang="en-US" sz="2400" dirty="0">
                <a:solidFill>
                  <a:schemeClr val="bg1"/>
                </a:solidFill>
              </a:rPr>
              <a:t>) – Aug 24, 1992.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24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24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41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B0828964-4091-4019-B80A-83075D0CF5C2}"/>
              </a:ext>
            </a:extLst>
          </p:cNvPr>
          <p:cNvSpPr txBox="1"/>
          <p:nvPr/>
        </p:nvSpPr>
        <p:spPr>
          <a:xfrm>
            <a:off x="319108" y="142875"/>
            <a:ext cx="115537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Professional </a:t>
            </a:r>
            <a:r>
              <a:rPr lang="en-US" sz="4400" b="1" dirty="0" err="1">
                <a:solidFill>
                  <a:schemeClr val="bg1"/>
                </a:solidFill>
              </a:rPr>
              <a:t>observ</a:t>
            </a:r>
            <a:r>
              <a:rPr lang="pl-PL" sz="4400" b="1" dirty="0" err="1">
                <a:solidFill>
                  <a:schemeClr val="bg1"/>
                </a:solidFill>
              </a:rPr>
              <a:t>ers</a:t>
            </a:r>
            <a:r>
              <a:rPr lang="en-US" sz="4400" b="1" dirty="0">
                <a:solidFill>
                  <a:schemeClr val="bg1"/>
                </a:solidFill>
              </a:rPr>
              <a:t> of lunar occultations</a:t>
            </a:r>
            <a:endParaRPr lang="pl-PL" sz="4400" b="1" dirty="0">
              <a:solidFill>
                <a:schemeClr val="bg1"/>
              </a:solidFill>
            </a:endParaRPr>
          </a:p>
          <a:p>
            <a:r>
              <a:rPr lang="pl-PL" sz="4400" b="1" dirty="0">
                <a:solidFill>
                  <a:schemeClr val="bg1"/>
                </a:solidFill>
              </a:rPr>
              <a:t>1944-1975 </a:t>
            </a:r>
            <a:r>
              <a:rPr lang="pl-PL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</a:t>
            </a:r>
            <a:r>
              <a:rPr lang="pl-PL" sz="36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VizieR</a:t>
            </a:r>
            <a:r>
              <a:rPr lang="pl-PL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36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occultation</a:t>
            </a:r>
            <a:r>
              <a:rPr lang="pl-PL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36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archive</a:t>
            </a:r>
            <a:r>
              <a:rPr lang="pl-PL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36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since</a:t>
            </a:r>
            <a:r>
              <a:rPr lang="pl-PL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1623)</a:t>
            </a:r>
          </a:p>
          <a:p>
            <a:endParaRPr lang="pl-PL" sz="3200" b="1" dirty="0"/>
          </a:p>
          <a:p>
            <a:pPr algn="just"/>
            <a:r>
              <a:rPr lang="pl-PL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Kraków UAO – </a:t>
            </a:r>
            <a:r>
              <a:rPr lang="pl-PL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T.Banachiewicz</a:t>
            </a:r>
            <a:r>
              <a:rPr lang="pl-PL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pl-PL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J.Kordylewska</a:t>
            </a:r>
            <a:r>
              <a:rPr lang="pl-PL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pl-PL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B.Kołaczek</a:t>
            </a:r>
            <a:r>
              <a:rPr lang="pl-PL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</a:p>
          <a:p>
            <a:pPr algn="just"/>
            <a:r>
              <a:rPr lang="pl-PL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                 </a:t>
            </a:r>
            <a:r>
              <a:rPr lang="pl-PL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A.Strzałkowski</a:t>
            </a:r>
            <a:r>
              <a:rPr lang="pl-PL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pl-PL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L.Stankiewski</a:t>
            </a:r>
            <a:r>
              <a:rPr lang="pl-PL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pl-PL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R.Szafraniec</a:t>
            </a:r>
            <a:r>
              <a:rPr lang="pl-PL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               </a:t>
            </a:r>
          </a:p>
          <a:p>
            <a:pPr algn="just"/>
            <a:r>
              <a:rPr lang="pl-PL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                 </a:t>
            </a:r>
            <a:r>
              <a:rPr lang="pl-PL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M.Kurpińska</a:t>
            </a:r>
            <a:r>
              <a:rPr lang="pl-PL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pl-PL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Z.Klimek</a:t>
            </a:r>
            <a:r>
              <a:rPr lang="pl-PL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pl-PL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M.Winiarski</a:t>
            </a:r>
            <a:r>
              <a:rPr lang="pl-PL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pl-PL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J.Mietelski</a:t>
            </a:r>
            <a:endParaRPr lang="pl-PL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pl-PL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                 </a:t>
            </a:r>
            <a:r>
              <a:rPr lang="pl-PL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A.Michalec</a:t>
            </a:r>
            <a:r>
              <a:rPr lang="pl-PL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pl-PL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A.Kułak</a:t>
            </a:r>
            <a:r>
              <a:rPr lang="pl-PL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pl-PL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Z.Dworak</a:t>
            </a:r>
            <a:r>
              <a:rPr lang="pl-PL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just"/>
            <a:r>
              <a:rPr lang="pl-PL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Poznań UAO </a:t>
            </a:r>
            <a:r>
              <a:rPr lang="pl-PL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– </a:t>
            </a:r>
            <a:r>
              <a:rPr lang="pl-PL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J.Witkowski</a:t>
            </a:r>
            <a:r>
              <a:rPr lang="pl-PL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pl-PL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H.Hurnik</a:t>
            </a:r>
            <a:r>
              <a:rPr lang="pl-PL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pl-PL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F.Koebcke</a:t>
            </a:r>
            <a:endParaRPr lang="pl-PL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pl-PL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Wrocław UAO </a:t>
            </a:r>
            <a:r>
              <a:rPr lang="pl-PL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– </a:t>
            </a:r>
            <a:r>
              <a:rPr lang="pl-PL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E.Rybka</a:t>
            </a:r>
            <a:r>
              <a:rPr lang="pl-PL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pl-PL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A.Opolski</a:t>
            </a:r>
            <a:endParaRPr lang="pl-PL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pl-PL" sz="32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Warsaw</a:t>
            </a:r>
            <a:r>
              <a:rPr lang="pl-PL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UAO </a:t>
            </a:r>
            <a:r>
              <a:rPr lang="pl-PL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– </a:t>
            </a:r>
            <a:r>
              <a:rPr lang="pl-PL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M.Bielicki</a:t>
            </a:r>
            <a:endParaRPr lang="pl-PL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pl-PL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Toruń UAO </a:t>
            </a:r>
            <a:r>
              <a:rPr lang="pl-PL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– </a:t>
            </a:r>
            <a:r>
              <a:rPr lang="pl-PL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C.Łubieńska</a:t>
            </a:r>
            <a:endParaRPr lang="pl-PL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pl-PL" sz="2400" dirty="0"/>
          </a:p>
          <a:p>
            <a:r>
              <a:rPr lang="pl-PL" sz="3200" b="1" dirty="0" err="1">
                <a:solidFill>
                  <a:srgbClr val="FFFF00"/>
                </a:solidFill>
              </a:rPr>
              <a:t>Usually</a:t>
            </a:r>
            <a:r>
              <a:rPr lang="pl-PL" sz="3200" b="1" dirty="0">
                <a:solidFill>
                  <a:srgbClr val="FFFF00"/>
                </a:solidFill>
              </a:rPr>
              <a:t> </a:t>
            </a:r>
            <a:r>
              <a:rPr lang="pl-PL" sz="3200" b="1" dirty="0" err="1">
                <a:solidFill>
                  <a:srgbClr val="FFFF00"/>
                </a:solidFill>
              </a:rPr>
              <a:t>very</a:t>
            </a:r>
            <a:r>
              <a:rPr lang="pl-PL" sz="3200" b="1" dirty="0">
                <a:solidFill>
                  <a:srgbClr val="FFFF00"/>
                </a:solidFill>
              </a:rPr>
              <a:t> </a:t>
            </a:r>
            <a:r>
              <a:rPr lang="pl-PL" sz="3200" b="1" dirty="0" err="1">
                <a:solidFill>
                  <a:srgbClr val="FFFF00"/>
                </a:solidFill>
              </a:rPr>
              <a:t>good</a:t>
            </a:r>
            <a:r>
              <a:rPr lang="pl-PL" sz="3200" b="1" dirty="0">
                <a:solidFill>
                  <a:srgbClr val="FFFF00"/>
                </a:solidFill>
              </a:rPr>
              <a:t> </a:t>
            </a:r>
            <a:r>
              <a:rPr lang="pl-PL" sz="3200" b="1" dirty="0" err="1">
                <a:solidFill>
                  <a:srgbClr val="FFFF00"/>
                </a:solidFill>
              </a:rPr>
              <a:t>results</a:t>
            </a:r>
            <a:r>
              <a:rPr lang="pl-PL" sz="3200" b="1" dirty="0">
                <a:solidFill>
                  <a:srgbClr val="FFFF00"/>
                </a:solidFill>
              </a:rPr>
              <a:t> as O-C </a:t>
            </a:r>
            <a:r>
              <a:rPr lang="pl-PL" sz="3200" b="1" dirty="0" err="1">
                <a:solidFill>
                  <a:srgbClr val="FFFF00"/>
                </a:solidFill>
              </a:rPr>
              <a:t>values</a:t>
            </a:r>
            <a:r>
              <a:rPr lang="pl-PL" sz="3200" b="1" dirty="0">
                <a:solidFill>
                  <a:srgbClr val="FFFF00"/>
                </a:solidFill>
              </a:rPr>
              <a:t>.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239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budynek, płot, zewnętrzne, shoji&#10;&#10;Opis wygenerowany automatycznie">
            <a:extLst>
              <a:ext uri="{FF2B5EF4-FFF2-40B4-BE49-F238E27FC236}">
                <a16:creationId xmlns:a16="http://schemas.microsoft.com/office/drawing/2014/main" xmlns="" id="{A3091DB0-1DA8-42D2-AE44-0C282E499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0116" y="0"/>
            <a:ext cx="9431767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AE118E0-CEE4-4A85-820F-79872058BA34}"/>
              </a:ext>
            </a:extLst>
          </p:cNvPr>
          <p:cNvSpPr txBox="1"/>
          <p:nvPr/>
        </p:nvSpPr>
        <p:spPr>
          <a:xfrm>
            <a:off x="3818374" y="221064"/>
            <a:ext cx="4742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/>
              <a:t>Graze</a:t>
            </a:r>
            <a:r>
              <a:rPr lang="pl-PL" sz="2400" b="1" dirty="0"/>
              <a:t> of R 370, Jasień, </a:t>
            </a:r>
            <a:r>
              <a:rPr lang="pl-PL" sz="2400" b="1" dirty="0" err="1"/>
              <a:t>Aug</a:t>
            </a:r>
            <a:r>
              <a:rPr lang="pl-PL" sz="2400" b="1" dirty="0"/>
              <a:t> 13, 1990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011813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4C8DC887-41CC-435D-8CAF-C64952B1036E}"/>
              </a:ext>
            </a:extLst>
          </p:cNvPr>
          <p:cNvSpPr/>
          <p:nvPr/>
        </p:nvSpPr>
        <p:spPr>
          <a:xfrm>
            <a:off x="2834786" y="-66675"/>
            <a:ext cx="6522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Some important milestones</a:t>
            </a:r>
            <a:r>
              <a:rPr lang="pl-PL" sz="3600" dirty="0">
                <a:solidFill>
                  <a:schemeClr val="bg1"/>
                </a:solidFill>
              </a:rPr>
              <a:t>, </a:t>
            </a:r>
            <a:r>
              <a:rPr lang="pl-PL" sz="3600" dirty="0" err="1">
                <a:solidFill>
                  <a:schemeClr val="bg1"/>
                </a:solidFill>
              </a:rPr>
              <a:t>cont</a:t>
            </a:r>
            <a:r>
              <a:rPr lang="pl-PL" sz="3600" dirty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564F1F8B-27AA-43E5-8D4D-DDD8EF82F835}"/>
              </a:ext>
            </a:extLst>
          </p:cNvPr>
          <p:cNvSpPr txBox="1"/>
          <p:nvPr/>
        </p:nvSpPr>
        <p:spPr>
          <a:xfrm>
            <a:off x="119884" y="733425"/>
            <a:ext cx="1171969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First observation of a lunar graze (of </a:t>
            </a:r>
            <a:r>
              <a:rPr lang="en-US" sz="2400" dirty="0">
                <a:solidFill>
                  <a:schemeClr val="bg1"/>
                </a:solidFill>
                <a:sym typeface="Symbol" panose="05050102010706020507" pitchFamily="18" charset="2"/>
              </a:rPr>
              <a:t> Cancri) </a:t>
            </a:r>
            <a:r>
              <a:rPr lang="en-US" sz="2400" dirty="0">
                <a:solidFill>
                  <a:schemeClr val="bg1"/>
                </a:solidFill>
              </a:rPr>
              <a:t>at two locations by two independent teams  (</a:t>
            </a:r>
            <a:r>
              <a:rPr lang="en-US" sz="2400" dirty="0" err="1">
                <a:solidFill>
                  <a:schemeClr val="bg1"/>
                </a:solidFill>
              </a:rPr>
              <a:t>Bolimów</a:t>
            </a:r>
            <a:r>
              <a:rPr lang="en-US" sz="2400" dirty="0">
                <a:solidFill>
                  <a:schemeClr val="bg1"/>
                </a:solidFill>
              </a:rPr>
              <a:t> and </a:t>
            </a:r>
            <a:r>
              <a:rPr lang="en-US" sz="2400" dirty="0" err="1">
                <a:solidFill>
                  <a:schemeClr val="bg1"/>
                </a:solidFill>
              </a:rPr>
              <a:t>Lubaczów</a:t>
            </a:r>
            <a:r>
              <a:rPr lang="en-US" sz="2400" dirty="0">
                <a:solidFill>
                  <a:schemeClr val="bg1"/>
                </a:solidFill>
              </a:rPr>
              <a:t>) – Apr 29, 1993.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 Program OCCULT v.1.0 implemented on IBM/PC (</a:t>
            </a:r>
            <a:r>
              <a:rPr lang="en-US" sz="2400" dirty="0" err="1">
                <a:solidFill>
                  <a:schemeClr val="bg1"/>
                </a:solidFill>
              </a:rPr>
              <a:t>Łódź</a:t>
            </a:r>
            <a:r>
              <a:rPr lang="en-US" sz="2400" dirty="0">
                <a:solidFill>
                  <a:schemeClr val="bg1"/>
                </a:solidFill>
              </a:rPr>
              <a:t>) – Nov, 1993.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Asteroidal</a:t>
            </a:r>
            <a:r>
              <a:rPr lang="en-US" sz="2400" dirty="0">
                <a:solidFill>
                  <a:schemeClr val="bg1"/>
                </a:solidFill>
              </a:rPr>
              <a:t> occultation in the New Year’s Day observed (</a:t>
            </a:r>
            <a:r>
              <a:rPr lang="en-US" sz="2400" dirty="0" err="1">
                <a:solidFill>
                  <a:schemeClr val="bg1"/>
                </a:solidFill>
              </a:rPr>
              <a:t>Niepołomice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A.Trębacz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W.Piskorz</a:t>
            </a:r>
            <a:r>
              <a:rPr lang="en-US" sz="2400" dirty="0">
                <a:solidFill>
                  <a:schemeClr val="bg1"/>
                </a:solidFill>
              </a:rPr>
              <a:t>) – Jan 1, 1994; it was a trans-continental observation, seen in the USA, too.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Program EVANS v.1.0 implemented on IBM/PC (</a:t>
            </a:r>
            <a:r>
              <a:rPr lang="en-US" sz="2400" dirty="0" err="1">
                <a:solidFill>
                  <a:schemeClr val="bg1"/>
                </a:solidFill>
              </a:rPr>
              <a:t>Łódź</a:t>
            </a:r>
            <a:r>
              <a:rPr lang="en-US" sz="2400" dirty="0">
                <a:solidFill>
                  <a:schemeClr val="bg1"/>
                </a:solidFill>
              </a:rPr>
              <a:t>) – 1994.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ESOP XIII in Kraków – August 1994.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First positive group observation of the </a:t>
            </a:r>
            <a:r>
              <a:rPr lang="en-US" sz="2400" dirty="0" err="1">
                <a:solidFill>
                  <a:schemeClr val="bg1"/>
                </a:solidFill>
              </a:rPr>
              <a:t>asteroidal</a:t>
            </a:r>
            <a:r>
              <a:rPr lang="en-US" sz="2400" dirty="0">
                <a:solidFill>
                  <a:schemeClr val="bg1"/>
                </a:solidFill>
              </a:rPr>
              <a:t> occultation - PPM 227 166 by (30) Urania  (southern Poland) – May 15, 1995.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LOW (Lunar Occultation Workbench) software implemented - 1996.</a:t>
            </a:r>
            <a:endParaRPr lang="pl-PL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Time Inserter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GaPaJaWil</a:t>
            </a:r>
            <a:r>
              <a:rPr lang="pl-PL" sz="2400" dirty="0">
                <a:solidFill>
                  <a:schemeClr val="bg1"/>
                </a:solidFill>
              </a:rPr>
              <a:t> - 1997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Most north graze observed–</a:t>
            </a:r>
            <a:r>
              <a:rPr lang="en-US" sz="2400" dirty="0" err="1">
                <a:solidFill>
                  <a:schemeClr val="bg1"/>
                </a:solidFill>
              </a:rPr>
              <a:t>Krokowa</a:t>
            </a:r>
            <a:r>
              <a:rPr lang="en-US" sz="2400" dirty="0">
                <a:solidFill>
                  <a:schemeClr val="bg1"/>
                </a:solidFill>
              </a:rPr>
              <a:t>, Aug 28, 1997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Video-recording of the total lunar eclipse sent to Australia where it was elaborated by  </a:t>
            </a:r>
            <a:r>
              <a:rPr lang="en-US" sz="2400" dirty="0" err="1">
                <a:solidFill>
                  <a:schemeClr val="bg1"/>
                </a:solidFill>
              </a:rPr>
              <a:t>B.W.Soulsby</a:t>
            </a:r>
            <a:r>
              <a:rPr lang="en-US" sz="2400" dirty="0">
                <a:solidFill>
                  <a:schemeClr val="bg1"/>
                </a:solidFill>
              </a:rPr>
              <a:t>– </a:t>
            </a:r>
            <a:r>
              <a:rPr lang="en-US" sz="2400" dirty="0" err="1">
                <a:solidFill>
                  <a:schemeClr val="bg1"/>
                </a:solidFill>
              </a:rPr>
              <a:t>Łódź</a:t>
            </a:r>
            <a:r>
              <a:rPr lang="en-US" sz="2400" dirty="0">
                <a:solidFill>
                  <a:schemeClr val="bg1"/>
                </a:solidFill>
              </a:rPr>
              <a:t> and Warsaw, Sept 16, 1997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First Slovak-Polish graze (of Aldebaran) failed because of clouds – Nov 15,1997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First successful Slovak-Polish graze (of Aldebaran) – </a:t>
            </a:r>
            <a:r>
              <a:rPr lang="en-US" sz="2400" dirty="0" err="1">
                <a:solidFill>
                  <a:schemeClr val="bg1"/>
                </a:solidFill>
              </a:rPr>
              <a:t>Tachty</a:t>
            </a:r>
            <a:r>
              <a:rPr lang="en-US" sz="2400" dirty="0">
                <a:solidFill>
                  <a:schemeClr val="bg1"/>
                </a:solidFill>
              </a:rPr>
              <a:t>, Feb 5, 1998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742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xmlns="" id="{9738821D-F262-4C26-92D4-D37A43DDA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5575" y="0"/>
            <a:ext cx="9380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5291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45035E9D-2973-496A-8FEA-ADC73F52619B}"/>
              </a:ext>
            </a:extLst>
          </p:cNvPr>
          <p:cNvSpPr/>
          <p:nvPr/>
        </p:nvSpPr>
        <p:spPr>
          <a:xfrm>
            <a:off x="2834786" y="-66675"/>
            <a:ext cx="6522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Some important milestones</a:t>
            </a:r>
            <a:r>
              <a:rPr lang="pl-PL" sz="3600" dirty="0">
                <a:solidFill>
                  <a:schemeClr val="bg1"/>
                </a:solidFill>
              </a:rPr>
              <a:t>, </a:t>
            </a:r>
            <a:r>
              <a:rPr lang="pl-PL" sz="3600" dirty="0" err="1">
                <a:solidFill>
                  <a:schemeClr val="bg1"/>
                </a:solidFill>
              </a:rPr>
              <a:t>cont</a:t>
            </a:r>
            <a:r>
              <a:rPr lang="pl-PL" sz="3600" dirty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782219BE-2340-4CED-9B46-5BBF7FB7985D}"/>
              </a:ext>
            </a:extLst>
          </p:cNvPr>
          <p:cNvSpPr txBox="1"/>
          <p:nvPr/>
        </p:nvSpPr>
        <p:spPr>
          <a:xfrm>
            <a:off x="242886" y="579656"/>
            <a:ext cx="1170622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The best observed graze (of Aldebaran) observed at 21 stations– west of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Łódź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Polish-Czech-Slovak team (plus 2 stations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Poznań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), 126 contacts in total, Apr 28, 1998</a:t>
            </a:r>
            <a:r>
              <a:rPr lang="pl-PL" sz="2400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Three grazes without predictions observed – 1997 Mar 16 </a:t>
            </a:r>
            <a:r>
              <a:rPr lang="pl-PL" sz="2400" dirty="0" err="1">
                <a:solidFill>
                  <a:schemeClr val="bg1">
                    <a:lumMod val="95000"/>
                  </a:schemeClr>
                </a:solidFill>
              </a:rPr>
              <a:t>at</a:t>
            </a:r>
            <a:r>
              <a:rPr lang="pl-PL" sz="2400" dirty="0">
                <a:solidFill>
                  <a:schemeClr val="bg1">
                    <a:lumMod val="95000"/>
                  </a:schemeClr>
                </a:solidFill>
              </a:rPr>
              <a:t> Łódź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(at 16 km from the limit), 1998 V 1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Jarosław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(7 km) and Jun 19, 1998 at Bydgoszcz (9 km).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Observation of the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asteroidal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occultation without the EAON prediction –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Sanok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W.Słotwiński</a:t>
            </a:r>
            <a:r>
              <a:rPr lang="pl-PL" sz="2400" dirty="0">
                <a:solidFill>
                  <a:schemeClr val="bg1">
                    <a:lumMod val="95000"/>
                  </a:schemeClr>
                </a:solidFill>
              </a:rPr>
              <a:t>, May 24, 1998.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Negative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asteroidal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occultation for the group observation inside the path in Poland (6 stations) and Slovakia</a:t>
            </a:r>
            <a:r>
              <a:rPr lang="pl-PL" sz="2400" dirty="0">
                <a:solidFill>
                  <a:schemeClr val="bg1">
                    <a:lumMod val="95000"/>
                  </a:schemeClr>
                </a:solidFill>
              </a:rPr>
              <a:t> – Sep 22, 1998.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The graze od Regulus almost failed (due to clouds) near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Wałbrzych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– Apr 24, 1999.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The expedition to the total solar eclipse in Hungary – Aug 11,1999.</a:t>
            </a:r>
            <a:endParaRPr lang="pl-PL" sz="24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The participation in the graze occultation expedition in the Netherlands (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M.Borkowski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M.Zawilski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) , 63 contacts in total – Oct 16, 1999.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ESOP XIII in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Łódź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– Aug 2000.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Two grazes observed during the same night : ZC 1030 (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Wojaszówka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12 stations) and ZC 1055 (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Kalwaria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9 stations)  – Sept 29/30, 2002.</a:t>
            </a:r>
            <a:endParaRPr lang="pl-PL" sz="24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bg1">
                    <a:lumMod val="95000"/>
                  </a:schemeClr>
                </a:solidFill>
              </a:rPr>
              <a:t>Transit of </a:t>
            </a:r>
            <a:r>
              <a:rPr lang="pl-PL" sz="2400" dirty="0" err="1">
                <a:solidFill>
                  <a:schemeClr val="bg1">
                    <a:lumMod val="95000"/>
                  </a:schemeClr>
                </a:solidFill>
              </a:rPr>
              <a:t>Mercury</a:t>
            </a:r>
            <a:r>
              <a:rPr lang="pl-PL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bg1">
                    <a:lumMod val="95000"/>
                  </a:schemeClr>
                </a:solidFill>
              </a:rPr>
              <a:t>successfully</a:t>
            </a:r>
            <a:r>
              <a:rPr lang="pl-PL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bg1">
                    <a:lumMod val="95000"/>
                  </a:schemeClr>
                </a:solidFill>
              </a:rPr>
              <a:t>observed</a:t>
            </a:r>
            <a:r>
              <a:rPr lang="pl-PL" sz="2400" dirty="0">
                <a:solidFill>
                  <a:schemeClr val="bg1">
                    <a:lumMod val="95000"/>
                  </a:schemeClr>
                </a:solidFill>
              </a:rPr>
              <a:t> – May 7, 2003.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4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063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euraster.net/results/2003/20030826-Bertholda-co.gif">
            <a:extLst>
              <a:ext uri="{FF2B5EF4-FFF2-40B4-BE49-F238E27FC236}">
                <a16:creationId xmlns:a16="http://schemas.microsoft.com/office/drawing/2014/main" xmlns="" id="{D3393D39-5BC4-4506-BD81-430F10DE3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09550"/>
            <a:ext cx="643890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6895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AD7F290B-37FA-46F8-9719-2300A5089335}"/>
              </a:ext>
            </a:extLst>
          </p:cNvPr>
          <p:cNvSpPr/>
          <p:nvPr/>
        </p:nvSpPr>
        <p:spPr>
          <a:xfrm>
            <a:off x="3082873" y="0"/>
            <a:ext cx="6522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Some important milestones</a:t>
            </a:r>
            <a:r>
              <a:rPr lang="pl-PL" sz="3600" dirty="0">
                <a:solidFill>
                  <a:schemeClr val="bg1"/>
                </a:solidFill>
              </a:rPr>
              <a:t>, </a:t>
            </a:r>
            <a:r>
              <a:rPr lang="pl-PL" sz="3600" dirty="0" err="1">
                <a:solidFill>
                  <a:schemeClr val="bg1"/>
                </a:solidFill>
              </a:rPr>
              <a:t>cont</a:t>
            </a:r>
            <a:r>
              <a:rPr lang="pl-PL" sz="3600" dirty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5CDC4FFD-06CE-4618-A10A-2334673F522C}"/>
              </a:ext>
            </a:extLst>
          </p:cNvPr>
          <p:cNvSpPr txBox="1"/>
          <p:nvPr/>
        </p:nvSpPr>
        <p:spPr>
          <a:xfrm>
            <a:off x="286951" y="570648"/>
            <a:ext cx="116180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Successful group recording of the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asteroidal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occultation (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Bertholda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) - S-W Poland</a:t>
            </a:r>
            <a:r>
              <a:rPr lang="pl-PL" sz="2400" dirty="0">
                <a:solidFill>
                  <a:schemeClr val="bg1">
                    <a:lumMod val="95000"/>
                  </a:schemeClr>
                </a:solidFill>
              </a:rPr>
              <a:t>, 4 </a:t>
            </a:r>
            <a:r>
              <a:rPr lang="pl-PL" sz="2400" dirty="0" err="1">
                <a:solidFill>
                  <a:schemeClr val="bg1">
                    <a:lumMod val="95000"/>
                  </a:schemeClr>
                </a:solidFill>
              </a:rPr>
              <a:t>stations</a:t>
            </a:r>
            <a:r>
              <a:rPr lang="pl-PL" sz="2400" dirty="0">
                <a:solidFill>
                  <a:schemeClr val="bg1">
                    <a:lumMod val="95000"/>
                  </a:schemeClr>
                </a:solidFill>
              </a:rPr>
              <a:t> (+8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other negative</a:t>
            </a:r>
            <a:r>
              <a:rPr lang="pl-PL" sz="2400" dirty="0">
                <a:solidFill>
                  <a:schemeClr val="bg1">
                    <a:lumMod val="95000"/>
                  </a:schemeClr>
                </a:solidFill>
              </a:rPr>
              <a:t>)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–</a:t>
            </a:r>
            <a:r>
              <a:rPr lang="pl-PL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Aug 26, 2003</a:t>
            </a:r>
            <a:endParaRPr lang="pl-PL" sz="24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 err="1">
                <a:solidFill>
                  <a:schemeClr val="bg1">
                    <a:lumMod val="95000"/>
                  </a:schemeClr>
                </a:solidFill>
              </a:rPr>
              <a:t>Next</a:t>
            </a:r>
            <a:r>
              <a:rPr lang="pl-PL" sz="2400" dirty="0">
                <a:solidFill>
                  <a:schemeClr val="bg1">
                    <a:lumMod val="95000"/>
                  </a:schemeClr>
                </a:solidFill>
              </a:rPr>
              <a:t> s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uccessful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group recording of the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asteroidal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occultation (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Alphonsina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) near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Koszalin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– Dec 22, 2003</a:t>
            </a:r>
            <a:r>
              <a:rPr lang="pl-PL" sz="2400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bg1"/>
                </a:solidFill>
              </a:rPr>
              <a:t>ERC_READ for Windows – 2003 (</a:t>
            </a:r>
            <a:r>
              <a:rPr lang="pl-PL" sz="2400" dirty="0" err="1">
                <a:solidFill>
                  <a:schemeClr val="bg1"/>
                </a:solidFill>
              </a:rPr>
              <a:t>J.Wiland</a:t>
            </a:r>
            <a:r>
              <a:rPr lang="pl-PL" sz="2400" dirty="0">
                <a:solidFill>
                  <a:schemeClr val="bg1"/>
                </a:solidFill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Transit of Venus everywhere observed – Jun 8, 2004</a:t>
            </a:r>
            <a:r>
              <a:rPr lang="pl-PL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The expeditions to the total solar eclipse in Turkey and Egypt – Mar 29, 2006.</a:t>
            </a:r>
            <a:endParaRPr lang="pl-PL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The occultations of Saturn successfully observed </a:t>
            </a:r>
            <a:r>
              <a:rPr lang="pl-PL" sz="2400" dirty="0">
                <a:solidFill>
                  <a:schemeClr val="bg1"/>
                </a:solidFill>
              </a:rPr>
              <a:t>– Mar 2 and May 22, 2007.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Occult Watcher implemented – 2007.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Venus occultation observed in southern Poland – Dec 1 ,2008.</a:t>
            </a:r>
            <a:endParaRPr lang="pl-PL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ESOP XIX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in Niepołomice – </a:t>
            </a:r>
            <a:r>
              <a:rPr lang="pl-PL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Aug</a:t>
            </a:r>
            <a:r>
              <a:rPr lang="pl-PL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2009.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Watec</a:t>
            </a:r>
            <a:r>
              <a:rPr lang="en-US" sz="2400" dirty="0">
                <a:solidFill>
                  <a:schemeClr val="bg1"/>
                </a:solidFill>
              </a:rPr>
              <a:t> camera used – 2010</a:t>
            </a:r>
            <a:r>
              <a:rPr lang="pl-PL" sz="24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Transit of Venus observed in its final phase – Jun 6, 2012.</a:t>
            </a:r>
            <a:endParaRPr lang="pl-PL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B0F0"/>
                </a:solidFill>
              </a:rPr>
              <a:t> </a:t>
            </a:r>
            <a:r>
              <a:rPr lang="pl-PL" sz="2400" dirty="0">
                <a:solidFill>
                  <a:srgbClr val="3BCCFF"/>
                </a:solidFill>
              </a:rPr>
              <a:t>Paweł Maksym </a:t>
            </a:r>
            <a:r>
              <a:rPr lang="pl-PL" sz="2400" dirty="0" err="1">
                <a:solidFill>
                  <a:srgbClr val="3BCCFF"/>
                </a:solidFill>
              </a:rPr>
              <a:t>died</a:t>
            </a:r>
            <a:r>
              <a:rPr lang="pl-PL" sz="2400" dirty="0">
                <a:solidFill>
                  <a:srgbClr val="3BCCFF"/>
                </a:solidFill>
              </a:rPr>
              <a:t> – </a:t>
            </a:r>
            <a:r>
              <a:rPr lang="pl-PL" sz="2400" dirty="0" err="1">
                <a:solidFill>
                  <a:srgbClr val="3BCCFF"/>
                </a:solidFill>
              </a:rPr>
              <a:t>Feb</a:t>
            </a:r>
            <a:r>
              <a:rPr lang="pl-PL" sz="2400" dirty="0">
                <a:solidFill>
                  <a:srgbClr val="3BCCFF"/>
                </a:solidFill>
              </a:rPr>
              <a:t> 13, 2013.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3BCCFF"/>
                </a:solidFill>
              </a:rPr>
              <a:t> Roman </a:t>
            </a:r>
            <a:r>
              <a:rPr lang="pl-PL" sz="2400" dirty="0" err="1">
                <a:solidFill>
                  <a:srgbClr val="3BCCFF"/>
                </a:solidFill>
              </a:rPr>
              <a:t>Fangor</a:t>
            </a:r>
            <a:r>
              <a:rPr lang="pl-PL" sz="2400" dirty="0">
                <a:solidFill>
                  <a:srgbClr val="3BCCFF"/>
                </a:solidFill>
              </a:rPr>
              <a:t> </a:t>
            </a:r>
            <a:r>
              <a:rPr lang="pl-PL" sz="2400" dirty="0" err="1">
                <a:solidFill>
                  <a:srgbClr val="3BCCFF"/>
                </a:solidFill>
              </a:rPr>
              <a:t>died</a:t>
            </a:r>
            <a:r>
              <a:rPr lang="pl-PL" sz="2400" dirty="0">
                <a:solidFill>
                  <a:srgbClr val="3BCCFF"/>
                </a:solidFill>
              </a:rPr>
              <a:t> – </a:t>
            </a:r>
            <a:r>
              <a:rPr lang="pl-PL" sz="2400" dirty="0" err="1">
                <a:solidFill>
                  <a:srgbClr val="3BCCFF"/>
                </a:solidFill>
              </a:rPr>
              <a:t>Nov</a:t>
            </a:r>
            <a:r>
              <a:rPr lang="pl-PL" sz="2400" dirty="0">
                <a:solidFill>
                  <a:srgbClr val="3BCCFF"/>
                </a:solidFill>
              </a:rPr>
              <a:t> 19, 2013.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3BCCFF"/>
                </a:solidFill>
              </a:rPr>
              <a:t> Jerzy </a:t>
            </a:r>
            <a:r>
              <a:rPr lang="pl-PL" sz="2400" dirty="0" err="1">
                <a:solidFill>
                  <a:srgbClr val="3BCCFF"/>
                </a:solidFill>
              </a:rPr>
              <a:t>Speil</a:t>
            </a:r>
            <a:r>
              <a:rPr lang="pl-PL" sz="2400" dirty="0">
                <a:solidFill>
                  <a:srgbClr val="3BCCFF"/>
                </a:solidFill>
              </a:rPr>
              <a:t> </a:t>
            </a:r>
            <a:r>
              <a:rPr lang="pl-PL" sz="2400" dirty="0" err="1">
                <a:solidFill>
                  <a:srgbClr val="3BCCFF"/>
                </a:solidFill>
              </a:rPr>
              <a:t>died</a:t>
            </a:r>
            <a:r>
              <a:rPr lang="pl-PL" sz="2400" dirty="0">
                <a:solidFill>
                  <a:srgbClr val="3BCCFF"/>
                </a:solidFill>
              </a:rPr>
              <a:t> – </a:t>
            </a:r>
            <a:r>
              <a:rPr lang="pl-PL" sz="2400" dirty="0" err="1">
                <a:solidFill>
                  <a:srgbClr val="3BCCFF"/>
                </a:solidFill>
              </a:rPr>
              <a:t>Feb</a:t>
            </a:r>
            <a:r>
              <a:rPr lang="pl-PL" sz="2400" dirty="0">
                <a:solidFill>
                  <a:srgbClr val="3BCCFF"/>
                </a:solidFill>
              </a:rPr>
              <a:t> 19, 2015.</a:t>
            </a:r>
          </a:p>
        </p:txBody>
      </p:sp>
    </p:spTree>
    <p:extLst>
      <p:ext uri="{BB962C8B-B14F-4D97-AF65-F5344CB8AC3E}">
        <p14:creationId xmlns:p14="http://schemas.microsoft.com/office/powerpoint/2010/main" xmlns="" val="1293269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39C01DD9-4F79-4EF2-A0E8-213E41407541}"/>
              </a:ext>
            </a:extLst>
          </p:cNvPr>
          <p:cNvSpPr/>
          <p:nvPr/>
        </p:nvSpPr>
        <p:spPr>
          <a:xfrm>
            <a:off x="465573" y="843677"/>
            <a:ext cx="114618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IOTA time inserter used – 2014.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The graze of Aldebaran recorded and live stream organized– N-E Poland – Apr 21, 2015.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Transit of Mercury successfully observed – May 9, 2016.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Methodology of exoplanetary transits observations elaborated – </a:t>
            </a:r>
            <a:r>
              <a:rPr lang="en-US" sz="2400" dirty="0" err="1">
                <a:solidFill>
                  <a:schemeClr val="bg1"/>
                </a:solidFill>
              </a:rPr>
              <a:t>G.Murawski</a:t>
            </a:r>
            <a:r>
              <a:rPr lang="en-US" sz="2400" dirty="0">
                <a:solidFill>
                  <a:schemeClr val="bg1"/>
                </a:solidFill>
              </a:rPr>
              <a:t> – 2016.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Arduino time inserter implemented – </a:t>
            </a:r>
            <a:r>
              <a:rPr lang="en-US" sz="2400" dirty="0" err="1">
                <a:solidFill>
                  <a:schemeClr val="bg1"/>
                </a:solidFill>
              </a:rPr>
              <a:t>P.Smolarz</a:t>
            </a:r>
            <a:r>
              <a:rPr lang="en-US" sz="2400" dirty="0">
                <a:solidFill>
                  <a:schemeClr val="bg1"/>
                </a:solidFill>
              </a:rPr>
              <a:t> -2017.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The Himalia occultation recorded at 5 stations (</a:t>
            </a:r>
            <a:r>
              <a:rPr lang="en-US" sz="2400" dirty="0" err="1">
                <a:solidFill>
                  <a:schemeClr val="bg1"/>
                </a:solidFill>
              </a:rPr>
              <a:t>E.Bredner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A.Marciniak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R.Hirsch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M.Zawilski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A.Nowak</a:t>
            </a:r>
            <a:r>
              <a:rPr lang="en-US" sz="2400" dirty="0">
                <a:solidFill>
                  <a:schemeClr val="bg1"/>
                </a:solidFill>
              </a:rPr>
              <a:t>) with unclear results – May 20, 2018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Asteroidal</a:t>
            </a:r>
            <a:r>
              <a:rPr lang="en-US" sz="2400" dirty="0">
                <a:solidFill>
                  <a:schemeClr val="bg1"/>
                </a:solidFill>
              </a:rPr>
              <a:t> occultation (Hedwig) of a double star recorded – </a:t>
            </a:r>
            <a:r>
              <a:rPr lang="en-US" sz="2400" dirty="0" err="1" smtClean="0">
                <a:solidFill>
                  <a:schemeClr val="bg1"/>
                </a:solidFill>
              </a:rPr>
              <a:t>M.Ja</a:t>
            </a:r>
            <a:r>
              <a:rPr lang="pl-PL" sz="2400" dirty="0" err="1" smtClean="0">
                <a:solidFill>
                  <a:schemeClr val="bg1"/>
                </a:solidFill>
              </a:rPr>
              <a:t>rm</a:t>
            </a:r>
            <a:r>
              <a:rPr lang="en-US" sz="2400" dirty="0" err="1" smtClean="0">
                <a:solidFill>
                  <a:schemeClr val="bg1"/>
                </a:solidFill>
              </a:rPr>
              <a:t>oc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at </a:t>
            </a:r>
            <a:r>
              <a:rPr lang="en-US" sz="2400" dirty="0" err="1">
                <a:solidFill>
                  <a:schemeClr val="bg1"/>
                </a:solidFill>
              </a:rPr>
              <a:t>Białystok</a:t>
            </a:r>
            <a:r>
              <a:rPr lang="en-US" sz="2400" dirty="0">
                <a:solidFill>
                  <a:schemeClr val="bg1"/>
                </a:solidFill>
              </a:rPr>
              <a:t> –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     Jul 26, 2018</a:t>
            </a:r>
            <a:endParaRPr lang="pl-PL" sz="24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pl-PL" sz="2400" dirty="0">
                <a:solidFill>
                  <a:schemeClr val="bg1"/>
                </a:solidFill>
              </a:rPr>
              <a:t>C</a:t>
            </a:r>
            <a:r>
              <a:rPr lang="en-US" sz="2400" dirty="0" err="1">
                <a:solidFill>
                  <a:schemeClr val="bg1"/>
                </a:solidFill>
              </a:rPr>
              <a:t>atalog</a:t>
            </a:r>
            <a:r>
              <a:rPr lang="en-US" sz="2400" dirty="0">
                <a:solidFill>
                  <a:schemeClr val="bg1"/>
                </a:solidFill>
              </a:rPr>
              <a:t> of </a:t>
            </a:r>
            <a:r>
              <a:rPr lang="pl-PL" sz="2400" dirty="0">
                <a:solidFill>
                  <a:schemeClr val="bg1"/>
                </a:solidFill>
              </a:rPr>
              <a:t>H</a:t>
            </a:r>
            <a:r>
              <a:rPr lang="en-US" sz="2400" dirty="0" err="1">
                <a:solidFill>
                  <a:schemeClr val="bg1"/>
                </a:solidFill>
              </a:rPr>
              <a:t>istorical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pl-PL" sz="2400" dirty="0">
                <a:solidFill>
                  <a:schemeClr val="bg1"/>
                </a:solidFill>
              </a:rPr>
              <a:t>O</a:t>
            </a:r>
            <a:r>
              <a:rPr lang="en-US" sz="2400" dirty="0" err="1">
                <a:solidFill>
                  <a:schemeClr val="bg1"/>
                </a:solidFill>
              </a:rPr>
              <a:t>bservations</a:t>
            </a:r>
            <a:r>
              <a:rPr lang="en-US" sz="2400" dirty="0">
                <a:solidFill>
                  <a:schemeClr val="bg1"/>
                </a:solidFill>
              </a:rPr>
              <a:t> of </a:t>
            </a:r>
            <a:r>
              <a:rPr lang="pl-PL" sz="2400" dirty="0">
                <a:solidFill>
                  <a:schemeClr val="bg1"/>
                </a:solidFill>
              </a:rPr>
              <a:t>S</a:t>
            </a:r>
            <a:r>
              <a:rPr lang="en-US" sz="2400" dirty="0" err="1">
                <a:solidFill>
                  <a:schemeClr val="bg1"/>
                </a:solidFill>
              </a:rPr>
              <a:t>olar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pl-PL" sz="2400" dirty="0">
                <a:solidFill>
                  <a:schemeClr val="bg1"/>
                </a:solidFill>
              </a:rPr>
              <a:t>E</a:t>
            </a:r>
            <a:r>
              <a:rPr lang="en-US" sz="2400" dirty="0" err="1">
                <a:solidFill>
                  <a:schemeClr val="bg1"/>
                </a:solidFill>
              </a:rPr>
              <a:t>clipses</a:t>
            </a:r>
            <a:r>
              <a:rPr lang="en-US" sz="2400" dirty="0">
                <a:solidFill>
                  <a:schemeClr val="bg1"/>
                </a:solidFill>
              </a:rPr>
              <a:t> (almost) completed – </a:t>
            </a:r>
            <a:r>
              <a:rPr lang="en-US" sz="2400" dirty="0" err="1">
                <a:solidFill>
                  <a:schemeClr val="bg1"/>
                </a:solidFill>
              </a:rPr>
              <a:t>M.Zawilski</a:t>
            </a:r>
            <a:r>
              <a:rPr lang="en-US" sz="2400" dirty="0">
                <a:solidFill>
                  <a:schemeClr val="bg1"/>
                </a:solidFill>
              </a:rPr>
              <a:t> – 2018</a:t>
            </a:r>
            <a:endParaRPr lang="pl-PL" sz="24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bg1"/>
                </a:solidFill>
              </a:rPr>
              <a:t>The </a:t>
            </a:r>
            <a:r>
              <a:rPr lang="pl-PL" sz="2400" dirty="0" err="1">
                <a:solidFill>
                  <a:schemeClr val="bg1"/>
                </a:solidFill>
              </a:rPr>
              <a:t>graze</a:t>
            </a:r>
            <a:r>
              <a:rPr lang="pl-PL" sz="2400" dirty="0">
                <a:solidFill>
                  <a:schemeClr val="bg1"/>
                </a:solidFill>
              </a:rPr>
              <a:t> of a star </a:t>
            </a:r>
            <a:r>
              <a:rPr lang="pl-PL" sz="2400" dirty="0" err="1">
                <a:solidFill>
                  <a:schemeClr val="bg1"/>
                </a:solidFill>
              </a:rPr>
              <a:t>fainter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than</a:t>
            </a:r>
            <a:r>
              <a:rPr lang="pl-PL" sz="2400" dirty="0">
                <a:solidFill>
                  <a:schemeClr val="bg1"/>
                </a:solidFill>
              </a:rPr>
              <a:t> 11 mag </a:t>
            </a:r>
            <a:r>
              <a:rPr lang="pl-PL" sz="2400" dirty="0" err="1">
                <a:solidFill>
                  <a:schemeClr val="bg1"/>
                </a:solidFill>
              </a:rPr>
              <a:t>recorded</a:t>
            </a:r>
            <a:r>
              <a:rPr lang="pl-PL" sz="2400" dirty="0">
                <a:solidFill>
                  <a:schemeClr val="bg1"/>
                </a:solidFill>
              </a:rPr>
              <a:t>  (</a:t>
            </a:r>
            <a:r>
              <a:rPr lang="pl-PL" sz="2400" dirty="0" err="1" smtClean="0">
                <a:solidFill>
                  <a:schemeClr val="bg1"/>
                </a:solidFill>
              </a:rPr>
              <a:t>M.Jarmoc</a:t>
            </a:r>
            <a:r>
              <a:rPr lang="pl-PL" sz="2400" dirty="0">
                <a:solidFill>
                  <a:schemeClr val="bg1"/>
                </a:solidFill>
              </a:rPr>
              <a:t>, </a:t>
            </a:r>
            <a:r>
              <a:rPr lang="pl-PL" sz="2400" dirty="0" err="1">
                <a:solidFill>
                  <a:schemeClr val="bg1"/>
                </a:solidFill>
              </a:rPr>
              <a:t>W.Burzyński</a:t>
            </a:r>
            <a:r>
              <a:rPr lang="pl-PL" sz="2400" dirty="0">
                <a:solidFill>
                  <a:schemeClr val="bg1"/>
                </a:solidFill>
              </a:rPr>
              <a:t>), </a:t>
            </a:r>
            <a:r>
              <a:rPr lang="pl-PL" sz="2400" dirty="0" err="1">
                <a:solidFill>
                  <a:schemeClr val="bg1"/>
                </a:solidFill>
              </a:rPr>
              <a:t>Apr</a:t>
            </a:r>
            <a:r>
              <a:rPr lang="pl-PL" sz="2400" dirty="0">
                <a:solidFill>
                  <a:schemeClr val="bg1"/>
                </a:solidFill>
              </a:rPr>
              <a:t> 11, 2019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7691FBCF-F381-495B-BECE-E72B4D5307D3}"/>
              </a:ext>
            </a:extLst>
          </p:cNvPr>
          <p:cNvSpPr/>
          <p:nvPr/>
        </p:nvSpPr>
        <p:spPr>
          <a:xfrm>
            <a:off x="3148989" y="0"/>
            <a:ext cx="6522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Some important milestones</a:t>
            </a:r>
            <a:r>
              <a:rPr lang="pl-PL" sz="3600" dirty="0">
                <a:solidFill>
                  <a:schemeClr val="bg1"/>
                </a:solidFill>
              </a:rPr>
              <a:t>, </a:t>
            </a:r>
            <a:r>
              <a:rPr lang="pl-PL" sz="3600" dirty="0" err="1">
                <a:solidFill>
                  <a:schemeClr val="bg1"/>
                </a:solidFill>
              </a:rPr>
              <a:t>cont</a:t>
            </a:r>
            <a:r>
              <a:rPr lang="pl-PL" sz="3600" dirty="0">
                <a:solidFill>
                  <a:schemeClr val="bg1"/>
                </a:solidFill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997003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76 Hedwig.jpg">
            <a:extLst>
              <a:ext uri="{FF2B5EF4-FFF2-40B4-BE49-F238E27FC236}">
                <a16:creationId xmlns:a16="http://schemas.microsoft.com/office/drawing/2014/main" xmlns="" id="{1FA4A504-7D32-4D4A-B2B2-6AA3A969B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8863" y="1552576"/>
            <a:ext cx="7311079" cy="338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AEB5BB8D-D673-47FA-8924-17070D080076}"/>
              </a:ext>
            </a:extLst>
          </p:cNvPr>
          <p:cNvSpPr/>
          <p:nvPr/>
        </p:nvSpPr>
        <p:spPr>
          <a:xfrm>
            <a:off x="2202426" y="50812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Asteroidal</a:t>
            </a:r>
            <a:r>
              <a:rPr lang="en-US" dirty="0">
                <a:solidFill>
                  <a:schemeClr val="bg1"/>
                </a:solidFill>
              </a:rPr>
              <a:t> occultation (Hedwig) of a double star recorded – </a:t>
            </a:r>
            <a:r>
              <a:rPr lang="en-US" dirty="0" err="1">
                <a:solidFill>
                  <a:schemeClr val="bg1"/>
                </a:solidFill>
              </a:rPr>
              <a:t>M.Jamroc</a:t>
            </a:r>
            <a:r>
              <a:rPr lang="en-US" dirty="0">
                <a:solidFill>
                  <a:schemeClr val="bg1"/>
                </a:solidFill>
              </a:rPr>
              <a:t> at </a:t>
            </a:r>
            <a:r>
              <a:rPr lang="en-US" dirty="0" err="1">
                <a:solidFill>
                  <a:schemeClr val="bg1"/>
                </a:solidFill>
              </a:rPr>
              <a:t>Białystok</a:t>
            </a:r>
            <a:r>
              <a:rPr lang="en-US" dirty="0">
                <a:solidFill>
                  <a:schemeClr val="bg1"/>
                </a:solidFill>
              </a:rPr>
              <a:t> –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    Jul 26, 2018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944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06613D82-9629-4562-89D3-4650BD2B530A}"/>
              </a:ext>
            </a:extLst>
          </p:cNvPr>
          <p:cNvSpPr txBox="1"/>
          <p:nvPr/>
        </p:nvSpPr>
        <p:spPr>
          <a:xfrm>
            <a:off x="4290646" y="261257"/>
            <a:ext cx="3405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solidFill>
                  <a:srgbClr val="FFFF00"/>
                </a:solidFill>
              </a:rPr>
              <a:t>SOME STATISTICS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5BD1FD3-622C-4C5A-91D6-4B81E36001D7}"/>
              </a:ext>
            </a:extLst>
          </p:cNvPr>
          <p:cNvSpPr txBox="1"/>
          <p:nvPr/>
        </p:nvSpPr>
        <p:spPr>
          <a:xfrm>
            <a:off x="532562" y="1613118"/>
            <a:ext cx="1153546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>
                <a:solidFill>
                  <a:schemeClr val="bg1"/>
                </a:solidFill>
              </a:rPr>
              <a:t>Lunar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occultations</a:t>
            </a:r>
            <a:r>
              <a:rPr lang="pl-PL" sz="2800" dirty="0">
                <a:solidFill>
                  <a:schemeClr val="bg1"/>
                </a:solidFill>
              </a:rPr>
              <a:t> 1979-2004:       </a:t>
            </a:r>
            <a:r>
              <a:rPr lang="pl-PL" sz="2800" b="1" dirty="0">
                <a:solidFill>
                  <a:schemeClr val="bg1"/>
                </a:solidFill>
              </a:rPr>
              <a:t>11 083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contacts</a:t>
            </a:r>
            <a:endParaRPr lang="pl-PL" sz="2800" dirty="0">
              <a:solidFill>
                <a:schemeClr val="bg1"/>
              </a:solidFill>
            </a:endParaRPr>
          </a:p>
          <a:p>
            <a:endParaRPr lang="pl-PL" sz="2800" dirty="0">
              <a:solidFill>
                <a:schemeClr val="bg1"/>
              </a:solidFill>
            </a:endParaRPr>
          </a:p>
          <a:p>
            <a:r>
              <a:rPr lang="pl-PL" sz="2800" dirty="0" err="1">
                <a:solidFill>
                  <a:schemeClr val="bg1"/>
                </a:solidFill>
              </a:rPr>
              <a:t>including</a:t>
            </a:r>
            <a:r>
              <a:rPr lang="pl-PL" sz="2800" dirty="0">
                <a:solidFill>
                  <a:schemeClr val="bg1"/>
                </a:solidFill>
              </a:rPr>
              <a:t>                                                   545 </a:t>
            </a:r>
            <a:r>
              <a:rPr lang="pl-PL" sz="2800" dirty="0" err="1">
                <a:solidFill>
                  <a:schemeClr val="bg1"/>
                </a:solidFill>
              </a:rPr>
              <a:t>contacts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during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grazing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err="1">
                <a:solidFill>
                  <a:schemeClr val="bg1"/>
                </a:solidFill>
              </a:rPr>
              <a:t>occultations</a:t>
            </a:r>
            <a:endParaRPr lang="pl-PL" sz="2800" dirty="0">
              <a:solidFill>
                <a:schemeClr val="bg1"/>
              </a:solidFill>
            </a:endParaRPr>
          </a:p>
          <a:p>
            <a:r>
              <a:rPr lang="pl-PL"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Graze</a:t>
            </a:r>
            <a:r>
              <a:rPr lang="pl-PL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expeditons</a:t>
            </a:r>
            <a:r>
              <a:rPr lang="pl-PL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                             23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39FACFAC-1D1C-4A51-8B08-8D1BCD004630}"/>
              </a:ext>
            </a:extLst>
          </p:cNvPr>
          <p:cNvSpPr txBox="1"/>
          <p:nvPr/>
        </p:nvSpPr>
        <p:spPr>
          <a:xfrm>
            <a:off x="131127" y="4341241"/>
            <a:ext cx="11724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>
                <a:solidFill>
                  <a:srgbClr val="FFFF00"/>
                </a:solidFill>
              </a:rPr>
              <a:t>Leaders</a:t>
            </a:r>
            <a:r>
              <a:rPr lang="pl-PL" sz="2800" dirty="0">
                <a:solidFill>
                  <a:srgbClr val="FFFF00"/>
                </a:solidFill>
              </a:rPr>
              <a:t>:  </a:t>
            </a:r>
            <a:r>
              <a:rPr lang="pl-PL" sz="2800" dirty="0">
                <a:solidFill>
                  <a:schemeClr val="bg1"/>
                </a:solidFill>
              </a:rPr>
              <a:t>Mieczysław Szulc, Wiesław Słotwiński …… </a:t>
            </a:r>
          </a:p>
          <a:p>
            <a:r>
              <a:rPr lang="pl-PL" sz="2800" dirty="0">
                <a:solidFill>
                  <a:schemeClr val="bg1"/>
                </a:solidFill>
              </a:rPr>
              <a:t>Jerzy </a:t>
            </a:r>
            <a:r>
              <a:rPr lang="pl-PL" sz="2800" dirty="0" err="1">
                <a:solidFill>
                  <a:schemeClr val="bg1"/>
                </a:solidFill>
              </a:rPr>
              <a:t>Speil</a:t>
            </a:r>
            <a:r>
              <a:rPr lang="pl-PL" sz="2800" dirty="0">
                <a:solidFill>
                  <a:schemeClr val="bg1"/>
                </a:solidFill>
              </a:rPr>
              <a:t>, Janusz Ślusarczyk, Leszek </a:t>
            </a:r>
            <a:r>
              <a:rPr lang="pl-PL" sz="2800" dirty="0" err="1">
                <a:solidFill>
                  <a:schemeClr val="bg1"/>
                </a:solidFill>
              </a:rPr>
              <a:t>Benedyktowicz</a:t>
            </a:r>
            <a:r>
              <a:rPr lang="pl-PL" sz="2800" dirty="0">
                <a:solidFill>
                  <a:schemeClr val="bg1"/>
                </a:solidFill>
              </a:rPr>
              <a:t>, Roman </a:t>
            </a:r>
            <a:r>
              <a:rPr lang="pl-PL" sz="2800" dirty="0" err="1">
                <a:solidFill>
                  <a:schemeClr val="bg1"/>
                </a:solidFill>
              </a:rPr>
              <a:t>Fangor</a:t>
            </a:r>
            <a:r>
              <a:rPr lang="pl-PL" sz="2800" dirty="0">
                <a:solidFill>
                  <a:schemeClr val="bg1"/>
                </a:solidFill>
              </a:rPr>
              <a:t>, Janusz </a:t>
            </a:r>
            <a:r>
              <a:rPr lang="pl-PL" sz="2800" dirty="0" err="1">
                <a:solidFill>
                  <a:schemeClr val="bg1"/>
                </a:solidFill>
              </a:rPr>
              <a:t>Wiland</a:t>
            </a:r>
            <a:r>
              <a:rPr lang="pl-PL" sz="2800" dirty="0">
                <a:solidFill>
                  <a:schemeClr val="bg1"/>
                </a:solidFill>
              </a:rPr>
              <a:t>….. </a:t>
            </a:r>
          </a:p>
          <a:p>
            <a:r>
              <a:rPr lang="pl-PL" sz="2800" dirty="0">
                <a:solidFill>
                  <a:schemeClr val="bg1"/>
                </a:solidFill>
              </a:rPr>
              <a:t>Grzegorz Kiełtyka, Mieczysław Borkowski, Artur </a:t>
            </a:r>
            <a:r>
              <a:rPr lang="pl-PL" sz="2800" dirty="0" err="1">
                <a:solidFill>
                  <a:schemeClr val="bg1"/>
                </a:solidFill>
              </a:rPr>
              <a:t>Wrembel</a:t>
            </a:r>
            <a:r>
              <a:rPr lang="pl-PL" sz="2800" dirty="0">
                <a:solidFill>
                  <a:schemeClr val="bg1"/>
                </a:solidFill>
              </a:rPr>
              <a:t>, Marek Zawilski, Jerzy Olech, Wilhelm Dziura….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888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17C27EF4-C436-4B57-A677-6D199D026D8D}"/>
              </a:ext>
            </a:extLst>
          </p:cNvPr>
          <p:cNvSpPr txBox="1"/>
          <p:nvPr/>
        </p:nvSpPr>
        <p:spPr>
          <a:xfrm>
            <a:off x="1956620" y="3006213"/>
            <a:ext cx="7935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err="1">
                <a:solidFill>
                  <a:srgbClr val="FFFF00"/>
                </a:solidFill>
              </a:rPr>
              <a:t>Some</a:t>
            </a:r>
            <a:r>
              <a:rPr lang="pl-PL" sz="3600" dirty="0">
                <a:solidFill>
                  <a:srgbClr val="FFFF00"/>
                </a:solidFill>
              </a:rPr>
              <a:t> </a:t>
            </a:r>
            <a:r>
              <a:rPr lang="pl-PL" sz="3600" dirty="0" err="1">
                <a:solidFill>
                  <a:srgbClr val="FFFF00"/>
                </a:solidFill>
              </a:rPr>
              <a:t>archive</a:t>
            </a:r>
            <a:r>
              <a:rPr lang="pl-PL" sz="3600" dirty="0">
                <a:solidFill>
                  <a:srgbClr val="FFFF00"/>
                </a:solidFill>
              </a:rPr>
              <a:t> </a:t>
            </a:r>
            <a:r>
              <a:rPr lang="pl-PL" sz="3600" dirty="0" err="1">
                <a:solidFill>
                  <a:srgbClr val="FFFF00"/>
                </a:solidFill>
              </a:rPr>
              <a:t>pictures</a:t>
            </a:r>
            <a:r>
              <a:rPr lang="pl-PL" sz="3600" dirty="0">
                <a:solidFill>
                  <a:srgbClr val="FFFF00"/>
                </a:solidFill>
              </a:rPr>
              <a:t> </a:t>
            </a:r>
            <a:r>
              <a:rPr lang="pl-PL" sz="3600" dirty="0" err="1">
                <a:solidFill>
                  <a:srgbClr val="FFFF00"/>
                </a:solidFill>
              </a:rPr>
              <a:t>will</a:t>
            </a:r>
            <a:r>
              <a:rPr lang="pl-PL" sz="3600" dirty="0">
                <a:solidFill>
                  <a:srgbClr val="FFFF00"/>
                </a:solidFill>
              </a:rPr>
              <a:t> be </a:t>
            </a:r>
            <a:r>
              <a:rPr lang="pl-PL" sz="3600" dirty="0" err="1">
                <a:solidFill>
                  <a:srgbClr val="FFFF00"/>
                </a:solidFill>
              </a:rPr>
              <a:t>shown</a:t>
            </a:r>
            <a:r>
              <a:rPr lang="pl-PL" sz="3600" dirty="0">
                <a:solidFill>
                  <a:srgbClr val="FFFF00"/>
                </a:solidFill>
              </a:rPr>
              <a:t> </a:t>
            </a:r>
            <a:r>
              <a:rPr lang="pl-PL" sz="3600" dirty="0" err="1">
                <a:solidFill>
                  <a:srgbClr val="FFFF00"/>
                </a:solidFill>
              </a:rPr>
              <a:t>later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93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AA726959-49B6-461E-9F8A-0286F4BB101C}"/>
              </a:ext>
            </a:extLst>
          </p:cNvPr>
          <p:cNvSpPr txBox="1"/>
          <p:nvPr/>
        </p:nvSpPr>
        <p:spPr>
          <a:xfrm>
            <a:off x="323850" y="666750"/>
            <a:ext cx="1133475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</a:rPr>
              <a:t>1928 - Józef Witkowski on the basis of his publication entitled: </a:t>
            </a:r>
            <a:r>
              <a:rPr lang="en-US" sz="2800" dirty="0">
                <a:solidFill>
                  <a:srgbClr val="FFFF00"/>
                </a:solidFill>
              </a:rPr>
              <a:t>„Occultation de </a:t>
            </a:r>
            <a:r>
              <a:rPr lang="en-US" sz="2800" dirty="0" err="1">
                <a:solidFill>
                  <a:srgbClr val="FFFF00"/>
                </a:solidFill>
              </a:rPr>
              <a:t>l'étoile</a:t>
            </a:r>
            <a:r>
              <a:rPr lang="en-US" sz="2800" dirty="0">
                <a:solidFill>
                  <a:srgbClr val="FFFF00"/>
                </a:solidFill>
              </a:rPr>
              <a:t> 6 G Librae par Jupiter et son satellite </a:t>
            </a:r>
            <a:r>
              <a:rPr lang="en-US" sz="2800" dirty="0" err="1">
                <a:solidFill>
                  <a:srgbClr val="FFFF00"/>
                </a:solidFill>
              </a:rPr>
              <a:t>Ganymède</a:t>
            </a:r>
            <a:r>
              <a:rPr lang="en-US" sz="2800" dirty="0">
                <a:solidFill>
                  <a:srgbClr val="FFFF00"/>
                </a:solidFill>
              </a:rPr>
              <a:t>” </a:t>
            </a:r>
            <a:r>
              <a:rPr lang="en-US" sz="2800" dirty="0">
                <a:solidFill>
                  <a:schemeClr val="bg1"/>
                </a:solidFill>
              </a:rPr>
              <a:t>obtained </a:t>
            </a:r>
            <a:r>
              <a:rPr lang="pl-PL" sz="2800" dirty="0">
                <a:solidFill>
                  <a:schemeClr val="bg1"/>
                </a:solidFill>
              </a:rPr>
              <a:t>in Kraków </a:t>
            </a:r>
            <a:r>
              <a:rPr lang="en-US" sz="2800" dirty="0">
                <a:solidFill>
                  <a:schemeClr val="bg1"/>
                </a:solidFill>
              </a:rPr>
              <a:t>the title of habilitated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doctor.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Numerous works on occultations, eclipses and astrometry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performed by him and his co-workers.</a:t>
            </a:r>
          </a:p>
          <a:p>
            <a:pPr algn="just"/>
            <a:endParaRPr lang="pl-PL" sz="2800" dirty="0">
              <a:solidFill>
                <a:schemeClr val="bg1"/>
              </a:solidFill>
            </a:endParaRPr>
          </a:p>
          <a:p>
            <a:pPr algn="just"/>
            <a:endParaRPr lang="pl-PL" sz="2800" dirty="0">
              <a:solidFill>
                <a:schemeClr val="bg1"/>
              </a:solidFill>
            </a:endParaRPr>
          </a:p>
          <a:p>
            <a:pPr algn="just"/>
            <a:endParaRPr lang="pl-PL" sz="2800" dirty="0">
              <a:solidFill>
                <a:schemeClr val="bg1"/>
              </a:solidFill>
            </a:endParaRP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In 1989 </a:t>
            </a:r>
            <a:r>
              <a:rPr lang="en-US" sz="2800" dirty="0" err="1">
                <a:solidFill>
                  <a:schemeClr val="bg1"/>
                </a:solidFill>
              </a:rPr>
              <a:t>photolectric</a:t>
            </a:r>
            <a:r>
              <a:rPr lang="en-US" sz="2800" dirty="0">
                <a:solidFill>
                  <a:schemeClr val="bg1"/>
                </a:solidFill>
              </a:rPr>
              <a:t> observations of lunar occultations started at the </a:t>
            </a:r>
            <a:r>
              <a:rPr lang="en-US" sz="2800" dirty="0" err="1">
                <a:solidFill>
                  <a:schemeClr val="bg1"/>
                </a:solidFill>
              </a:rPr>
              <a:t>Wrocław</a:t>
            </a:r>
            <a:r>
              <a:rPr lang="en-US" sz="2800" dirty="0">
                <a:solidFill>
                  <a:schemeClr val="bg1"/>
                </a:solidFill>
              </a:rPr>
              <a:t> University Observatory in </a:t>
            </a:r>
            <a:r>
              <a:rPr lang="en-US" sz="2800" dirty="0" err="1">
                <a:solidFill>
                  <a:schemeClr val="bg1"/>
                </a:solidFill>
              </a:rPr>
              <a:t>Białków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dirty="0" err="1">
                <a:solidFill>
                  <a:schemeClr val="bg1"/>
                </a:solidFill>
              </a:rPr>
              <a:t>A.Pigulski</a:t>
            </a:r>
            <a:r>
              <a:rPr lang="en-US" sz="2800" dirty="0">
                <a:solidFill>
                  <a:schemeClr val="bg1"/>
                </a:solidFill>
              </a:rPr>
              <a:t>).</a:t>
            </a:r>
            <a:endParaRPr lang="pl-PL" sz="2800" dirty="0">
              <a:solidFill>
                <a:schemeClr val="bg1"/>
              </a:solidFill>
            </a:endParaRPr>
          </a:p>
          <a:p>
            <a:endParaRPr lang="pl-PL" sz="2800" dirty="0">
              <a:solidFill>
                <a:schemeClr val="bg1"/>
              </a:solidFill>
            </a:endParaRPr>
          </a:p>
          <a:p>
            <a:endParaRPr lang="pl-PL" sz="2800" dirty="0">
              <a:solidFill>
                <a:schemeClr val="bg1"/>
              </a:solidFill>
            </a:endParaRPr>
          </a:p>
          <a:p>
            <a:endParaRPr lang="pl-PL" sz="2800" dirty="0">
              <a:solidFill>
                <a:schemeClr val="bg1"/>
              </a:solidFill>
            </a:endParaRPr>
          </a:p>
          <a:p>
            <a:endParaRPr lang="pl-PL" sz="2800" dirty="0">
              <a:solidFill>
                <a:schemeClr val="bg1"/>
              </a:solidFill>
            </a:endParaRPr>
          </a:p>
          <a:p>
            <a:endParaRPr lang="pl-PL" sz="2800" dirty="0">
              <a:solidFill>
                <a:schemeClr val="bg1"/>
              </a:solidFill>
            </a:endParaRPr>
          </a:p>
          <a:p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651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241C0902-D563-4F79-862F-91D0C012B788}"/>
              </a:ext>
            </a:extLst>
          </p:cNvPr>
          <p:cNvSpPr txBox="1"/>
          <p:nvPr/>
        </p:nvSpPr>
        <p:spPr>
          <a:xfrm>
            <a:off x="4083451" y="854110"/>
            <a:ext cx="499547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FF00"/>
                </a:solidFill>
              </a:rPr>
              <a:t>FUTURE ACTIVITY</a:t>
            </a:r>
          </a:p>
          <a:p>
            <a:endParaRPr lang="pl-PL" sz="4000" dirty="0">
              <a:solidFill>
                <a:schemeClr val="bg1"/>
              </a:solidFill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Different phenomena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Different instruments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Different methods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Various ideas</a:t>
            </a:r>
            <a:endParaRPr lang="pl-PL" sz="4000" dirty="0">
              <a:solidFill>
                <a:schemeClr val="bg1"/>
              </a:solidFill>
            </a:endParaRPr>
          </a:p>
          <a:p>
            <a:pPr algn="ctr"/>
            <a:r>
              <a:rPr lang="pl-PL" sz="4000" dirty="0">
                <a:solidFill>
                  <a:schemeClr val="bg1"/>
                </a:solidFill>
              </a:rPr>
              <a:t>New </a:t>
            </a:r>
            <a:r>
              <a:rPr lang="pl-PL" sz="4000" dirty="0" err="1">
                <a:solidFill>
                  <a:schemeClr val="bg1"/>
                </a:solidFill>
              </a:rPr>
              <a:t>observers</a:t>
            </a:r>
            <a:r>
              <a:rPr lang="pl-PL" sz="4000" dirty="0">
                <a:solidFill>
                  <a:schemeClr val="bg1"/>
                </a:solidFill>
              </a:rPr>
              <a:t> </a:t>
            </a:r>
            <a:r>
              <a:rPr lang="pl-PL" sz="4000" dirty="0" err="1">
                <a:solidFill>
                  <a:schemeClr val="bg1"/>
                </a:solidFill>
              </a:rPr>
              <a:t>needful</a:t>
            </a:r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pl-PL" sz="4000" dirty="0">
                <a:solidFill>
                  <a:schemeClr val="bg1"/>
                </a:solidFill>
              </a:rPr>
              <a:t>?????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644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229B5EFA-0DD2-410E-8749-74991960F2B3}"/>
              </a:ext>
            </a:extLst>
          </p:cNvPr>
          <p:cNvSpPr txBox="1"/>
          <p:nvPr/>
        </p:nvSpPr>
        <p:spPr>
          <a:xfrm>
            <a:off x="894736" y="1730477"/>
            <a:ext cx="101075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</a:rPr>
              <a:t>After the formal and unformal management of our work for 30 years…..</a:t>
            </a:r>
          </a:p>
          <a:p>
            <a:pPr algn="just"/>
            <a:r>
              <a:rPr lang="en-US" sz="3600" dirty="0">
                <a:solidFill>
                  <a:schemeClr val="bg1"/>
                </a:solidFill>
              </a:rPr>
              <a:t>… I’d like to delegate my tasks as the Section </a:t>
            </a:r>
            <a:r>
              <a:rPr lang="en-US" sz="3600" dirty="0" err="1">
                <a:solidFill>
                  <a:schemeClr val="bg1"/>
                </a:solidFill>
              </a:rPr>
              <a:t>co-ordinator</a:t>
            </a:r>
            <a:r>
              <a:rPr lang="en-US" sz="3600" dirty="0">
                <a:solidFill>
                  <a:schemeClr val="bg1"/>
                </a:solidFill>
              </a:rPr>
              <a:t>  to </a:t>
            </a:r>
            <a:r>
              <a:rPr lang="en-US" sz="3600" b="1" dirty="0">
                <a:solidFill>
                  <a:schemeClr val="bg1"/>
                </a:solidFill>
              </a:rPr>
              <a:t>Wojciech </a:t>
            </a:r>
            <a:r>
              <a:rPr lang="en-US" sz="3600" b="1" dirty="0" err="1">
                <a:solidFill>
                  <a:schemeClr val="bg1"/>
                </a:solidFill>
              </a:rPr>
              <a:t>Burzyński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US" sz="3600" dirty="0">
                <a:solidFill>
                  <a:srgbClr val="FFFF00"/>
                </a:solidFill>
              </a:rPr>
              <a:t>Good luck for him and for all observers!</a:t>
            </a:r>
          </a:p>
        </p:txBody>
      </p:sp>
    </p:spTree>
    <p:extLst>
      <p:ext uri="{BB962C8B-B14F-4D97-AF65-F5344CB8AC3E}">
        <p14:creationId xmlns:p14="http://schemas.microsoft.com/office/powerpoint/2010/main" xmlns="" val="4103633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147DBBF8-BD0B-4470-8E87-14B4D1975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33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CC37AE38-99C6-423A-84B2-303767C15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20"/>
            <a:ext cx="12192000" cy="347058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D9CBC63-7145-404B-AEE8-0E833F19A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6758"/>
            <a:ext cx="12192000" cy="347058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B0654E85-30FE-47FA-9809-0B9C8252C9C4}"/>
              </a:ext>
            </a:extLst>
          </p:cNvPr>
          <p:cNvSpPr txBox="1"/>
          <p:nvPr/>
        </p:nvSpPr>
        <p:spPr>
          <a:xfrm>
            <a:off x="1956619" y="2635045"/>
            <a:ext cx="8604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rgbClr val="FFFF00"/>
                </a:solidFill>
              </a:rPr>
              <a:t>First </a:t>
            </a:r>
            <a:r>
              <a:rPr lang="pl-PL" sz="3200" dirty="0" err="1">
                <a:solidFill>
                  <a:srgbClr val="FFFF00"/>
                </a:solidFill>
              </a:rPr>
              <a:t>two</a:t>
            </a:r>
            <a:r>
              <a:rPr lang="pl-PL" sz="3200" dirty="0">
                <a:solidFill>
                  <a:srgbClr val="FFFF00"/>
                </a:solidFill>
              </a:rPr>
              <a:t> </a:t>
            </a:r>
            <a:r>
              <a:rPr lang="pl-PL" sz="3200" dirty="0" err="1">
                <a:solidFill>
                  <a:srgbClr val="FFFF00"/>
                </a:solidFill>
              </a:rPr>
              <a:t>grazes</a:t>
            </a:r>
            <a:r>
              <a:rPr lang="pl-PL" sz="3200" dirty="0">
                <a:solidFill>
                  <a:srgbClr val="FFFF00"/>
                </a:solidFill>
              </a:rPr>
              <a:t> </a:t>
            </a:r>
            <a:r>
              <a:rPr lang="pl-PL" sz="3200" dirty="0" err="1">
                <a:solidFill>
                  <a:srgbClr val="FFFF00"/>
                </a:solidFill>
              </a:rPr>
              <a:t>after</a:t>
            </a:r>
            <a:r>
              <a:rPr lang="pl-PL" sz="3200" dirty="0">
                <a:solidFill>
                  <a:srgbClr val="FFFF00"/>
                </a:solidFill>
              </a:rPr>
              <a:t> 1945 (</a:t>
            </a:r>
            <a:r>
              <a:rPr lang="pl-PL" sz="3200" dirty="0" err="1">
                <a:solidFill>
                  <a:srgbClr val="FFFF00"/>
                </a:solidFill>
              </a:rPr>
              <a:t>accidentally</a:t>
            </a:r>
            <a:r>
              <a:rPr lang="pl-PL" sz="3200" dirty="0">
                <a:solidFill>
                  <a:srgbClr val="FFFF00"/>
                </a:solidFill>
              </a:rPr>
              <a:t>) </a:t>
            </a:r>
            <a:r>
              <a:rPr lang="pl-PL" sz="3200" dirty="0" err="1">
                <a:solidFill>
                  <a:srgbClr val="FFFF00"/>
                </a:solidFill>
              </a:rPr>
              <a:t>recorded</a:t>
            </a:r>
            <a:r>
              <a:rPr lang="pl-PL" sz="3200" dirty="0">
                <a:solidFill>
                  <a:srgbClr val="FFFF00"/>
                </a:solidFill>
              </a:rPr>
              <a:t>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11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30D51FCE-E368-4413-9E5A-D3AEAA8C934B}"/>
              </a:ext>
            </a:extLst>
          </p:cNvPr>
          <p:cNvSpPr txBox="1"/>
          <p:nvPr/>
        </p:nvSpPr>
        <p:spPr>
          <a:xfrm>
            <a:off x="257176" y="161925"/>
            <a:ext cx="1137192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FF00"/>
                </a:solidFill>
              </a:rPr>
              <a:t>Occasional observations of solar eclipses, transits, lunar occultations and positional observations by the PTMA members </a:t>
            </a:r>
            <a:r>
              <a:rPr lang="pl-PL" sz="2800" dirty="0">
                <a:solidFill>
                  <a:srgbClr val="FFFF00"/>
                </a:solidFill>
              </a:rPr>
              <a:t>in </a:t>
            </a:r>
            <a:r>
              <a:rPr lang="en-US" sz="2800" dirty="0">
                <a:solidFill>
                  <a:srgbClr val="FFFF00"/>
                </a:solidFill>
              </a:rPr>
              <a:t>1966-1978: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Warszawa – Maciej </a:t>
            </a:r>
            <a:r>
              <a:rPr lang="en-US" sz="2400" b="1" dirty="0" err="1">
                <a:solidFill>
                  <a:schemeClr val="bg1"/>
                </a:solidFill>
              </a:rPr>
              <a:t>Bielicki</a:t>
            </a:r>
            <a:r>
              <a:rPr lang="en-US" sz="2400" dirty="0">
                <a:solidFill>
                  <a:schemeClr val="bg1"/>
                </a:solidFill>
              </a:rPr>
              <a:t>, Roman </a:t>
            </a:r>
            <a:r>
              <a:rPr lang="en-US" sz="2400" b="1" dirty="0" err="1">
                <a:solidFill>
                  <a:schemeClr val="bg1"/>
                </a:solidFill>
              </a:rPr>
              <a:t>Fangor</a:t>
            </a:r>
            <a:r>
              <a:rPr lang="pl-PL" sz="2400" dirty="0">
                <a:solidFill>
                  <a:schemeClr val="bg1"/>
                </a:solidFill>
              </a:rPr>
              <a:t>, Nikodem </a:t>
            </a:r>
            <a:r>
              <a:rPr lang="pl-PL" sz="2400" b="1" dirty="0" err="1">
                <a:solidFill>
                  <a:schemeClr val="bg1"/>
                </a:solidFill>
              </a:rPr>
              <a:t>Wikliński</a:t>
            </a:r>
            <a:r>
              <a:rPr lang="pl-PL" sz="2400" dirty="0">
                <a:solidFill>
                  <a:schemeClr val="bg1"/>
                </a:solidFill>
              </a:rPr>
              <a:t>, Arkadiusz </a:t>
            </a:r>
            <a:r>
              <a:rPr lang="pl-PL" sz="2400" b="1" dirty="0">
                <a:solidFill>
                  <a:schemeClr val="bg1"/>
                </a:solidFill>
              </a:rPr>
              <a:t>Królikowski</a:t>
            </a:r>
            <a:r>
              <a:rPr lang="pl-PL" sz="2400" dirty="0">
                <a:solidFill>
                  <a:schemeClr val="bg1"/>
                </a:solidFill>
              </a:rPr>
              <a:t>, Lucjan </a:t>
            </a:r>
            <a:r>
              <a:rPr lang="pl-PL" sz="2400" b="1" dirty="0" err="1">
                <a:solidFill>
                  <a:schemeClr val="bg1"/>
                </a:solidFill>
              </a:rPr>
              <a:t>Newelski</a:t>
            </a:r>
            <a:r>
              <a:rPr lang="pl-PL" sz="2400" dirty="0">
                <a:solidFill>
                  <a:schemeClr val="bg1"/>
                </a:solidFill>
              </a:rPr>
              <a:t>, Danuta </a:t>
            </a:r>
            <a:r>
              <a:rPr lang="pl-PL" sz="2400" b="1" dirty="0">
                <a:solidFill>
                  <a:schemeClr val="bg1"/>
                </a:solidFill>
              </a:rPr>
              <a:t>Kozerska</a:t>
            </a:r>
            <a:r>
              <a:rPr lang="pl-PL" sz="2400" dirty="0">
                <a:solidFill>
                  <a:schemeClr val="bg1"/>
                </a:solidFill>
              </a:rPr>
              <a:t>, Krzysztof </a:t>
            </a:r>
            <a:r>
              <a:rPr lang="pl-PL" sz="2400" b="1" dirty="0">
                <a:solidFill>
                  <a:schemeClr val="bg1"/>
                </a:solidFill>
              </a:rPr>
              <a:t>Woźniak</a:t>
            </a:r>
            <a:r>
              <a:rPr lang="pl-PL" sz="2400" dirty="0">
                <a:solidFill>
                  <a:schemeClr val="bg1"/>
                </a:solidFill>
              </a:rPr>
              <a:t>, Piotr </a:t>
            </a:r>
            <a:r>
              <a:rPr lang="pl-PL" sz="2400" b="1" dirty="0">
                <a:solidFill>
                  <a:schemeClr val="bg1"/>
                </a:solidFill>
              </a:rPr>
              <a:t>Krysiak</a:t>
            </a:r>
            <a:r>
              <a:rPr lang="pl-PL" sz="2400" dirty="0">
                <a:solidFill>
                  <a:schemeClr val="bg1"/>
                </a:solidFill>
              </a:rPr>
              <a:t>, Maciej </a:t>
            </a:r>
            <a:r>
              <a:rPr lang="pl-PL" sz="2400" b="1" dirty="0">
                <a:solidFill>
                  <a:schemeClr val="bg1"/>
                </a:solidFill>
              </a:rPr>
              <a:t>Mikołajewski,</a:t>
            </a:r>
          </a:p>
          <a:p>
            <a:pPr algn="just"/>
            <a:r>
              <a:rPr lang="pl-PL" sz="2400" dirty="0">
                <a:solidFill>
                  <a:schemeClr val="bg1"/>
                </a:solidFill>
              </a:rPr>
              <a:t>Marek</a:t>
            </a:r>
            <a:r>
              <a:rPr lang="pl-PL" sz="2400" b="1" dirty="0">
                <a:solidFill>
                  <a:schemeClr val="bg1"/>
                </a:solidFill>
              </a:rPr>
              <a:t> </a:t>
            </a:r>
            <a:r>
              <a:rPr lang="pl-PL" sz="2400" b="1" dirty="0" err="1">
                <a:solidFill>
                  <a:schemeClr val="bg1"/>
                </a:solidFill>
              </a:rPr>
              <a:t>Góźć</a:t>
            </a:r>
            <a:r>
              <a:rPr lang="pl-PL" sz="2400" b="1" dirty="0">
                <a:solidFill>
                  <a:schemeClr val="bg1"/>
                </a:solidFill>
              </a:rPr>
              <a:t>, </a:t>
            </a:r>
            <a:r>
              <a:rPr lang="pl-PL" sz="2400" dirty="0">
                <a:solidFill>
                  <a:schemeClr val="bg1"/>
                </a:solidFill>
              </a:rPr>
              <a:t>Magda</a:t>
            </a:r>
            <a:r>
              <a:rPr lang="pl-PL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Złotowska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(in the framework of the observational section)</a:t>
            </a:r>
          </a:p>
          <a:p>
            <a:pPr algn="just"/>
            <a:r>
              <a:rPr lang="pl-PL" sz="2400" dirty="0" err="1">
                <a:solidFill>
                  <a:schemeClr val="bg1"/>
                </a:solidFill>
              </a:rPr>
              <a:t>Łó</a:t>
            </a:r>
            <a:r>
              <a:rPr lang="en-US" sz="2400" dirty="0">
                <a:solidFill>
                  <a:schemeClr val="bg1"/>
                </a:solidFill>
              </a:rPr>
              <a:t>d</a:t>
            </a:r>
            <a:r>
              <a:rPr lang="pl-PL" sz="2400" dirty="0">
                <a:solidFill>
                  <a:schemeClr val="bg1"/>
                </a:solidFill>
              </a:rPr>
              <a:t>ź</a:t>
            </a:r>
            <a:r>
              <a:rPr lang="en-US" sz="2400" dirty="0">
                <a:solidFill>
                  <a:schemeClr val="bg1"/>
                </a:solidFill>
              </a:rPr>
              <a:t> – Marek </a:t>
            </a:r>
            <a:r>
              <a:rPr lang="en-US" sz="2400" b="1" dirty="0">
                <a:solidFill>
                  <a:schemeClr val="bg1"/>
                </a:solidFill>
              </a:rPr>
              <a:t>Zawilski</a:t>
            </a:r>
            <a:r>
              <a:rPr lang="en-US" sz="2400" dirty="0">
                <a:solidFill>
                  <a:schemeClr val="bg1"/>
                </a:solidFill>
              </a:rPr>
              <a:t>, Andrzej </a:t>
            </a:r>
            <a:r>
              <a:rPr lang="en-US" sz="2400" b="1" dirty="0" err="1">
                <a:solidFill>
                  <a:schemeClr val="bg1"/>
                </a:solidFill>
              </a:rPr>
              <a:t>Udalski</a:t>
            </a:r>
            <a:r>
              <a:rPr lang="pl-PL" sz="2400" b="1" dirty="0">
                <a:solidFill>
                  <a:schemeClr val="bg1"/>
                </a:solidFill>
              </a:rPr>
              <a:t>, </a:t>
            </a:r>
            <a:r>
              <a:rPr lang="pl-PL" sz="2400" dirty="0">
                <a:solidFill>
                  <a:schemeClr val="bg1"/>
                </a:solidFill>
              </a:rPr>
              <a:t>Błażej</a:t>
            </a:r>
            <a:r>
              <a:rPr lang="pl-PL" sz="2400" b="1" dirty="0">
                <a:solidFill>
                  <a:schemeClr val="bg1"/>
                </a:solidFill>
              </a:rPr>
              <a:t> Feret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pl-PL" sz="2400" dirty="0">
              <a:solidFill>
                <a:schemeClr val="bg1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Opole –  Edward </a:t>
            </a:r>
            <a:r>
              <a:rPr lang="en-US" sz="2400" b="1" dirty="0">
                <a:solidFill>
                  <a:schemeClr val="bg1"/>
                </a:solidFill>
              </a:rPr>
              <a:t>Bryniarski</a:t>
            </a:r>
            <a:r>
              <a:rPr lang="en-US" sz="2400" dirty="0">
                <a:solidFill>
                  <a:schemeClr val="bg1"/>
                </a:solidFill>
              </a:rPr>
              <a:t>, Stefan </a:t>
            </a:r>
            <a:r>
              <a:rPr lang="en-US" sz="2400" b="1" dirty="0">
                <a:solidFill>
                  <a:schemeClr val="bg1"/>
                </a:solidFill>
              </a:rPr>
              <a:t>Czech</a:t>
            </a:r>
            <a:endParaRPr lang="pl-PL" sz="2400" b="1" dirty="0">
              <a:solidFill>
                <a:schemeClr val="bg1"/>
              </a:solidFill>
            </a:endParaRPr>
          </a:p>
          <a:p>
            <a:pPr algn="just"/>
            <a:r>
              <a:rPr lang="pl-PL" sz="2400" dirty="0">
                <a:solidFill>
                  <a:schemeClr val="bg1"/>
                </a:solidFill>
              </a:rPr>
              <a:t>Poznań – Zbigniew </a:t>
            </a:r>
            <a:r>
              <a:rPr lang="pl-PL" sz="2400" b="1" dirty="0">
                <a:solidFill>
                  <a:schemeClr val="bg1"/>
                </a:solidFill>
              </a:rPr>
              <a:t>Rzepka</a:t>
            </a:r>
            <a:r>
              <a:rPr lang="pl-PL" sz="2400" dirty="0">
                <a:solidFill>
                  <a:schemeClr val="bg1"/>
                </a:solidFill>
              </a:rPr>
              <a:t> (</a:t>
            </a:r>
            <a:r>
              <a:rPr lang="pl-PL" sz="2400" dirty="0" err="1">
                <a:solidFill>
                  <a:schemeClr val="bg1"/>
                </a:solidFill>
              </a:rPr>
              <a:t>popularyzcja</a:t>
            </a:r>
            <a:r>
              <a:rPr lang="pl-PL" sz="2400" dirty="0">
                <a:solidFill>
                  <a:schemeClr val="bg1"/>
                </a:solidFill>
              </a:rPr>
              <a:t> – Józef </a:t>
            </a:r>
            <a:r>
              <a:rPr lang="pl-PL" sz="2400" b="1" dirty="0">
                <a:solidFill>
                  <a:schemeClr val="bg1"/>
                </a:solidFill>
              </a:rPr>
              <a:t>Witkowski</a:t>
            </a:r>
            <a:r>
              <a:rPr lang="pl-PL" sz="2400" dirty="0">
                <a:solidFill>
                  <a:schemeClr val="bg1"/>
                </a:solidFill>
              </a:rPr>
              <a:t>)</a:t>
            </a:r>
          </a:p>
          <a:p>
            <a:pPr algn="just"/>
            <a:r>
              <a:rPr lang="pl-PL" sz="2400" dirty="0">
                <a:solidFill>
                  <a:schemeClr val="bg1"/>
                </a:solidFill>
              </a:rPr>
              <a:t>Mały Mędromierz – Mieczysław </a:t>
            </a:r>
            <a:r>
              <a:rPr lang="pl-PL" sz="2400" b="1" dirty="0">
                <a:solidFill>
                  <a:schemeClr val="bg1"/>
                </a:solidFill>
              </a:rPr>
              <a:t>Szulc</a:t>
            </a:r>
          </a:p>
          <a:p>
            <a:pPr algn="just"/>
            <a:r>
              <a:rPr lang="pl-PL" sz="2400" dirty="0">
                <a:solidFill>
                  <a:schemeClr val="bg1"/>
                </a:solidFill>
              </a:rPr>
              <a:t>Lublin – Stanisław </a:t>
            </a:r>
            <a:r>
              <a:rPr lang="pl-PL" sz="2400" b="1" dirty="0">
                <a:solidFill>
                  <a:schemeClr val="bg1"/>
                </a:solidFill>
              </a:rPr>
              <a:t>Hałas</a:t>
            </a:r>
            <a:endParaRPr lang="pl-PL" sz="2400" dirty="0">
              <a:solidFill>
                <a:schemeClr val="bg1"/>
              </a:solidFill>
            </a:endParaRPr>
          </a:p>
          <a:p>
            <a:pPr algn="just"/>
            <a:r>
              <a:rPr lang="pl-PL" sz="2400" dirty="0">
                <a:solidFill>
                  <a:schemeClr val="bg1"/>
                </a:solidFill>
              </a:rPr>
              <a:t>Ostrowiec Św. – Jerzy </a:t>
            </a:r>
            <a:r>
              <a:rPr lang="pl-PL" sz="2400" b="1" dirty="0" err="1">
                <a:solidFill>
                  <a:schemeClr val="bg1"/>
                </a:solidFill>
              </a:rPr>
              <a:t>Ułanowicz</a:t>
            </a:r>
            <a:endParaRPr lang="pl-PL" sz="2400" b="1" dirty="0">
              <a:solidFill>
                <a:schemeClr val="bg1"/>
              </a:solidFill>
            </a:endParaRPr>
          </a:p>
          <a:p>
            <a:pPr algn="just"/>
            <a:r>
              <a:rPr lang="pl-PL" sz="2400" dirty="0">
                <a:solidFill>
                  <a:schemeClr val="bg1"/>
                </a:solidFill>
              </a:rPr>
              <a:t>Gdańsk – Oliwa – Wojciech </a:t>
            </a:r>
            <a:r>
              <a:rPr lang="pl-PL" sz="2400" b="1" dirty="0" err="1">
                <a:solidFill>
                  <a:schemeClr val="bg1"/>
                </a:solidFill>
              </a:rPr>
              <a:t>Sędzielowski</a:t>
            </a:r>
            <a:r>
              <a:rPr lang="pl-PL" sz="2400" dirty="0">
                <a:solidFill>
                  <a:schemeClr val="bg1"/>
                </a:solidFill>
              </a:rPr>
              <a:t>, Leon </a:t>
            </a:r>
            <a:r>
              <a:rPr lang="pl-PL" sz="2400" b="1" dirty="0" err="1">
                <a:solidFill>
                  <a:schemeClr val="bg1"/>
                </a:solidFill>
              </a:rPr>
              <a:t>Wohlfeil</a:t>
            </a:r>
            <a:endParaRPr lang="en-US" sz="2400" b="1" dirty="0">
              <a:solidFill>
                <a:schemeClr val="bg1"/>
              </a:solidFill>
            </a:endParaRPr>
          </a:p>
          <a:p>
            <a:pPr algn="just"/>
            <a:r>
              <a:rPr lang="en-US" sz="2800" dirty="0">
                <a:solidFill>
                  <a:srgbClr val="FFFF00"/>
                </a:solidFill>
              </a:rPr>
              <a:t>July 1978, Warsaw – a discussion between </a:t>
            </a:r>
            <a:r>
              <a:rPr lang="en-US" sz="2800" dirty="0" err="1">
                <a:solidFill>
                  <a:srgbClr val="FFFF00"/>
                </a:solidFill>
              </a:rPr>
              <a:t>R.Fangor</a:t>
            </a:r>
            <a:r>
              <a:rPr lang="en-US" sz="2800" dirty="0">
                <a:solidFill>
                  <a:srgbClr val="FFFF00"/>
                </a:solidFill>
              </a:rPr>
              <a:t> and </a:t>
            </a:r>
            <a:r>
              <a:rPr lang="en-US" sz="2800" dirty="0" err="1">
                <a:solidFill>
                  <a:srgbClr val="FFFF00"/>
                </a:solidFill>
              </a:rPr>
              <a:t>M.Zawilski</a:t>
            </a:r>
            <a:r>
              <a:rPr lang="pl-PL" sz="2800" dirty="0">
                <a:solidFill>
                  <a:srgbClr val="FFFF00"/>
                </a:solidFill>
              </a:rPr>
              <a:t>.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pl-PL" sz="2800" dirty="0" err="1">
                <a:solidFill>
                  <a:srgbClr val="FFFF00"/>
                </a:solidFill>
              </a:rPr>
              <a:t>November</a:t>
            </a:r>
            <a:r>
              <a:rPr lang="pl-PL" sz="2800" dirty="0">
                <a:solidFill>
                  <a:srgbClr val="FFFF00"/>
                </a:solidFill>
              </a:rPr>
              <a:t> 1978, Kraków – the </a:t>
            </a:r>
            <a:r>
              <a:rPr lang="pl-PL" sz="2800" dirty="0" err="1">
                <a:solidFill>
                  <a:srgbClr val="FFFF00"/>
                </a:solidFill>
              </a:rPr>
              <a:t>acceptance</a:t>
            </a:r>
            <a:r>
              <a:rPr lang="pl-PL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of the creation of a national </a:t>
            </a:r>
            <a:r>
              <a:rPr lang="pl-PL" sz="2800" dirty="0" err="1">
                <a:solidFill>
                  <a:srgbClr val="FFFF00"/>
                </a:solidFill>
              </a:rPr>
              <a:t>observation</a:t>
            </a:r>
            <a:r>
              <a:rPr lang="pl-PL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section</a:t>
            </a:r>
            <a:r>
              <a:rPr lang="pl-PL" sz="2800" dirty="0">
                <a:solidFill>
                  <a:srgbClr val="FFFF00"/>
                </a:solidFill>
              </a:rPr>
              <a:t> (as a </a:t>
            </a:r>
            <a:r>
              <a:rPr lang="pl-PL" sz="2800" dirty="0" err="1">
                <a:solidFill>
                  <a:srgbClr val="FFFF00"/>
                </a:solidFill>
              </a:rPr>
              <a:t>result</a:t>
            </a:r>
            <a:r>
              <a:rPr lang="pl-PL" sz="2800" dirty="0">
                <a:solidFill>
                  <a:srgbClr val="FFFF00"/>
                </a:solidFill>
              </a:rPr>
              <a:t> of a </a:t>
            </a:r>
            <a:r>
              <a:rPr lang="pl-PL" sz="2800" dirty="0" err="1">
                <a:solidFill>
                  <a:srgbClr val="FFFF00"/>
                </a:solidFill>
              </a:rPr>
              <a:t>discussion</a:t>
            </a:r>
            <a:r>
              <a:rPr lang="pl-PL" sz="2800" dirty="0">
                <a:solidFill>
                  <a:srgbClr val="FFFF00"/>
                </a:solidFill>
              </a:rPr>
              <a:t> </a:t>
            </a:r>
            <a:r>
              <a:rPr lang="pl-PL" sz="2800" dirty="0" err="1">
                <a:solidFill>
                  <a:srgbClr val="FFFF00"/>
                </a:solidFill>
              </a:rPr>
              <a:t>between</a:t>
            </a:r>
            <a:r>
              <a:rPr lang="pl-PL" sz="2800" dirty="0">
                <a:solidFill>
                  <a:srgbClr val="FFFF00"/>
                </a:solidFill>
              </a:rPr>
              <a:t> </a:t>
            </a:r>
            <a:r>
              <a:rPr lang="pl-PL" sz="2800" dirty="0" err="1">
                <a:solidFill>
                  <a:srgbClr val="FFFF00"/>
                </a:solidFill>
              </a:rPr>
              <a:t>M.Zawilski</a:t>
            </a:r>
            <a:r>
              <a:rPr lang="pl-PL" sz="2800" dirty="0">
                <a:solidFill>
                  <a:srgbClr val="FFFF00"/>
                </a:solidFill>
              </a:rPr>
              <a:t> and </a:t>
            </a:r>
            <a:r>
              <a:rPr lang="pl-PL" sz="2800" dirty="0" err="1">
                <a:solidFill>
                  <a:srgbClr val="FFFF00"/>
                </a:solidFill>
              </a:rPr>
              <a:t>M.Mazur</a:t>
            </a:r>
            <a:r>
              <a:rPr lang="pl-PL" sz="2800" dirty="0">
                <a:solidFill>
                  <a:srgbClr val="FFFF00"/>
                </a:solidFill>
              </a:rPr>
              <a:t>, the </a:t>
            </a:r>
            <a:r>
              <a:rPr lang="pl-PL" sz="2800" dirty="0" err="1">
                <a:solidFill>
                  <a:srgbClr val="FFFF00"/>
                </a:solidFill>
              </a:rPr>
              <a:t>president</a:t>
            </a:r>
            <a:r>
              <a:rPr lang="pl-PL" sz="2800" dirty="0">
                <a:solidFill>
                  <a:srgbClr val="FFFF00"/>
                </a:solidFill>
              </a:rPr>
              <a:t> of PTMA).</a:t>
            </a:r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21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gwiazdka&#10;&#10;Opis wygenerowany automatycznie">
            <a:extLst>
              <a:ext uri="{FF2B5EF4-FFF2-40B4-BE49-F238E27FC236}">
                <a16:creationId xmlns:a16="http://schemas.microsoft.com/office/drawing/2014/main" xmlns="" id="{D814AA78-93CA-4166-9366-E2BA6BEA6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2557" y="241893"/>
            <a:ext cx="7705725" cy="615315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09E16723-F3ED-4E97-8D18-8AFFD9C14B5B}"/>
              </a:ext>
            </a:extLst>
          </p:cNvPr>
          <p:cNvSpPr txBox="1"/>
          <p:nvPr/>
        </p:nvSpPr>
        <p:spPr>
          <a:xfrm>
            <a:off x="2270927" y="5797899"/>
            <a:ext cx="1713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FFFF00"/>
                </a:solidFill>
              </a:rPr>
              <a:t>1972 III 19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40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xmlns="" id="{053F6BEF-D4DC-408B-81CF-4406E160C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230" y="22608"/>
            <a:ext cx="8511540" cy="2263140"/>
          </a:xfrm>
          <a:prstGeom prst="rect">
            <a:avLst/>
          </a:prstGeom>
        </p:spPr>
      </p:pic>
      <p:pic>
        <p:nvPicPr>
          <p:cNvPr id="5" name="Obraz 4" descr="Obraz zawierający tekst, paragon&#10;&#10;Opis wygenerowany automatycznie">
            <a:extLst>
              <a:ext uri="{FF2B5EF4-FFF2-40B4-BE49-F238E27FC236}">
                <a16:creationId xmlns:a16="http://schemas.microsoft.com/office/drawing/2014/main" xmlns="" id="{3A431559-1A05-4E40-8863-EFBDB3609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8153" y="2210712"/>
            <a:ext cx="6104541" cy="455078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D7D301E4-8F7D-4A61-99A6-9C49030B9C3C}"/>
              </a:ext>
            </a:extLst>
          </p:cNvPr>
          <p:cNvSpPr txBox="1"/>
          <p:nvPr/>
        </p:nvSpPr>
        <p:spPr>
          <a:xfrm>
            <a:off x="8926410" y="2733152"/>
            <a:ext cx="3171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bg1"/>
                </a:solidFill>
              </a:rPr>
              <a:t>The </a:t>
            </a:r>
            <a:r>
              <a:rPr lang="pl-PL" sz="2800" dirty="0" err="1">
                <a:solidFill>
                  <a:schemeClr val="bg1"/>
                </a:solidFill>
              </a:rPr>
              <a:t>Pleiades</a:t>
            </a:r>
            <a:r>
              <a:rPr lang="pl-PL" sz="2800" dirty="0">
                <a:solidFill>
                  <a:schemeClr val="bg1"/>
                </a:solidFill>
              </a:rPr>
              <a:t>’ </a:t>
            </a:r>
            <a:r>
              <a:rPr lang="pl-PL" sz="2800" dirty="0" err="1">
                <a:solidFill>
                  <a:schemeClr val="bg1"/>
                </a:solidFill>
              </a:rPr>
              <a:t>occultation</a:t>
            </a:r>
            <a:endParaRPr lang="pl-PL" sz="2800" dirty="0">
              <a:solidFill>
                <a:schemeClr val="bg1"/>
              </a:solidFill>
            </a:endParaRPr>
          </a:p>
          <a:p>
            <a:pPr algn="ctr"/>
            <a:r>
              <a:rPr lang="pl-PL" sz="2800" dirty="0">
                <a:solidFill>
                  <a:schemeClr val="bg1"/>
                </a:solidFill>
              </a:rPr>
              <a:t>1972 III 19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906FFDAA-793C-408D-B7BD-07EA2B01B24A}"/>
              </a:ext>
            </a:extLst>
          </p:cNvPr>
          <p:cNvCxnSpPr>
            <a:cxnSpLocks/>
          </p:cNvCxnSpPr>
          <p:nvPr/>
        </p:nvCxnSpPr>
        <p:spPr>
          <a:xfrm flipH="1">
            <a:off x="2130251" y="1607736"/>
            <a:ext cx="337624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0B61C3AB-0B30-4368-BA3E-02255B827319}"/>
              </a:ext>
            </a:extLst>
          </p:cNvPr>
          <p:cNvCxnSpPr>
            <a:cxnSpLocks/>
          </p:cNvCxnSpPr>
          <p:nvPr/>
        </p:nvCxnSpPr>
        <p:spPr>
          <a:xfrm flipH="1">
            <a:off x="3197051" y="3136760"/>
            <a:ext cx="17467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212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paragon&#10;&#10;Opis wygenerowany automatycznie">
            <a:extLst>
              <a:ext uri="{FF2B5EF4-FFF2-40B4-BE49-F238E27FC236}">
                <a16:creationId xmlns:a16="http://schemas.microsoft.com/office/drawing/2014/main" xmlns="" id="{5790ABDF-F8ED-481A-B453-44E90632D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007" y="55204"/>
            <a:ext cx="6841504" cy="6802796"/>
          </a:xfrm>
          <a:prstGeom prst="rect">
            <a:avLst/>
          </a:prstGeom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xmlns="" id="{5DC3F3B3-EC06-4BA7-8311-018F437B5F4B}"/>
              </a:ext>
            </a:extLst>
          </p:cNvPr>
          <p:cNvCxnSpPr/>
          <p:nvPr/>
        </p:nvCxnSpPr>
        <p:spPr>
          <a:xfrm flipH="1" flipV="1">
            <a:off x="7084088" y="3858567"/>
            <a:ext cx="3155182" cy="904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45E66E5-DB8F-4F9C-80CD-346A8AF2C2FD}"/>
              </a:ext>
            </a:extLst>
          </p:cNvPr>
          <p:cNvSpPr txBox="1"/>
          <p:nvPr/>
        </p:nvSpPr>
        <p:spPr>
          <a:xfrm>
            <a:off x="10544071" y="3949002"/>
            <a:ext cx="1537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>
                <a:solidFill>
                  <a:schemeClr val="bg1"/>
                </a:solidFill>
              </a:rPr>
              <a:t>A.Udalski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xmlns="" id="{A0264630-1B50-48EC-8387-C5CF28F34086}"/>
              </a:ext>
            </a:extLst>
          </p:cNvPr>
          <p:cNvCxnSpPr>
            <a:cxnSpLocks/>
          </p:cNvCxnSpPr>
          <p:nvPr/>
        </p:nvCxnSpPr>
        <p:spPr>
          <a:xfrm flipH="1">
            <a:off x="6963508" y="4118010"/>
            <a:ext cx="3275762" cy="3133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xmlns="" id="{CF1658A3-E8E5-4FB3-87BE-BF820FD2A20F}"/>
              </a:ext>
            </a:extLst>
          </p:cNvPr>
          <p:cNvCxnSpPr>
            <a:cxnSpLocks/>
          </p:cNvCxnSpPr>
          <p:nvPr/>
        </p:nvCxnSpPr>
        <p:spPr>
          <a:xfrm flipH="1">
            <a:off x="6963509" y="4332235"/>
            <a:ext cx="3386293" cy="7522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xmlns="" id="{A4115A8C-5A88-48F9-BD93-321D9C23C2A0}"/>
              </a:ext>
            </a:extLst>
          </p:cNvPr>
          <p:cNvCxnSpPr>
            <a:cxnSpLocks/>
          </p:cNvCxnSpPr>
          <p:nvPr/>
        </p:nvCxnSpPr>
        <p:spPr>
          <a:xfrm flipH="1">
            <a:off x="6921641" y="4465235"/>
            <a:ext cx="3470029" cy="12221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xmlns="" id="{C71E3C86-79CB-403C-B803-5ACA49DDE4B5}"/>
              </a:ext>
            </a:extLst>
          </p:cNvPr>
          <p:cNvCxnSpPr>
            <a:cxnSpLocks/>
          </p:cNvCxnSpPr>
          <p:nvPr/>
        </p:nvCxnSpPr>
        <p:spPr>
          <a:xfrm flipH="1">
            <a:off x="6963509" y="4634243"/>
            <a:ext cx="3470029" cy="14148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:a16="http://schemas.microsoft.com/office/drawing/2014/main" xmlns="" id="{173CF187-4BCD-450A-B3B5-41DE542852A1}"/>
              </a:ext>
            </a:extLst>
          </p:cNvPr>
          <p:cNvSpPr txBox="1"/>
          <p:nvPr/>
        </p:nvSpPr>
        <p:spPr>
          <a:xfrm>
            <a:off x="9666514" y="1690986"/>
            <a:ext cx="24149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bg1"/>
                </a:solidFill>
              </a:rPr>
              <a:t>The </a:t>
            </a:r>
            <a:r>
              <a:rPr lang="pl-PL" sz="2800" dirty="0" err="1">
                <a:solidFill>
                  <a:schemeClr val="bg1"/>
                </a:solidFill>
              </a:rPr>
              <a:t>Pleiades</a:t>
            </a:r>
            <a:r>
              <a:rPr lang="pl-PL" sz="2800" dirty="0">
                <a:solidFill>
                  <a:schemeClr val="bg1"/>
                </a:solidFill>
              </a:rPr>
              <a:t>’</a:t>
            </a:r>
          </a:p>
          <a:p>
            <a:pPr algn="ctr"/>
            <a:r>
              <a:rPr lang="pl-PL" sz="2800" dirty="0" err="1">
                <a:solidFill>
                  <a:schemeClr val="bg1"/>
                </a:solidFill>
              </a:rPr>
              <a:t>occultation</a:t>
            </a:r>
            <a:endParaRPr lang="pl-PL" sz="2800" dirty="0">
              <a:solidFill>
                <a:schemeClr val="bg1"/>
              </a:solidFill>
            </a:endParaRPr>
          </a:p>
          <a:p>
            <a:pPr algn="ctr"/>
            <a:r>
              <a:rPr lang="pl-PL" sz="2800" dirty="0">
                <a:solidFill>
                  <a:schemeClr val="bg1"/>
                </a:solidFill>
              </a:rPr>
              <a:t>1972 III 19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463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60113873-DCA8-4373-A043-4CA2FAFAC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600075"/>
            <a:ext cx="9382125" cy="47625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E7A6640-CB2D-43DA-AF46-D8D1EAA2BD04}"/>
              </a:ext>
            </a:extLst>
          </p:cNvPr>
          <p:cNvSpPr txBox="1"/>
          <p:nvPr/>
        </p:nvSpPr>
        <p:spPr>
          <a:xfrm>
            <a:off x="4018517" y="5543550"/>
            <a:ext cx="3831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rgbClr val="FFFF00"/>
                </a:solidFill>
              </a:rPr>
              <a:t>Urania, 1973,  9,  256.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0399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2557</Words>
  <Application>Microsoft Office PowerPoint</Application>
  <PresentationFormat>Niestandardowy</PresentationFormat>
  <Paragraphs>342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Motyw pakietu Office</vt:lpstr>
      <vt:lpstr>Origin of SOPiZ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 of SOPiZ</dc:title>
  <dc:creator>Recenzent</dc:creator>
  <cp:lastModifiedBy>OBPTMA</cp:lastModifiedBy>
  <cp:revision>330</cp:revision>
  <dcterms:created xsi:type="dcterms:W3CDTF">2019-03-27T11:01:28Z</dcterms:created>
  <dcterms:modified xsi:type="dcterms:W3CDTF">2019-05-08T23:09:10Z</dcterms:modified>
</cp:coreProperties>
</file>