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422" r:id="rId3"/>
    <p:sldId id="413" r:id="rId4"/>
    <p:sldId id="414" r:id="rId5"/>
    <p:sldId id="416" r:id="rId6"/>
    <p:sldId id="418" r:id="rId7"/>
    <p:sldId id="417" r:id="rId8"/>
    <p:sldId id="415" r:id="rId9"/>
    <p:sldId id="425" r:id="rId10"/>
    <p:sldId id="423" r:id="rId11"/>
    <p:sldId id="407" r:id="rId12"/>
    <p:sldId id="409" r:id="rId13"/>
    <p:sldId id="410" r:id="rId14"/>
    <p:sldId id="411" r:id="rId15"/>
    <p:sldId id="412" r:id="rId16"/>
    <p:sldId id="389" r:id="rId17"/>
    <p:sldId id="393" r:id="rId18"/>
    <p:sldId id="426" r:id="rId19"/>
    <p:sldId id="428" r:id="rId20"/>
    <p:sldId id="427" r:id="rId21"/>
    <p:sldId id="424" r:id="rId22"/>
    <p:sldId id="404" r:id="rId23"/>
    <p:sldId id="420" r:id="rId24"/>
    <p:sldId id="405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D0D"/>
    <a:srgbClr val="FFFF00"/>
    <a:srgbClr val="4F81BD"/>
    <a:srgbClr val="211B0D"/>
    <a:srgbClr val="1B160B"/>
    <a:srgbClr val="241102"/>
    <a:srgbClr val="FFFF66"/>
    <a:srgbClr val="1B160A"/>
    <a:srgbClr val="99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0" autoAdjust="0"/>
    <p:restoredTop sz="91762" autoAdjust="0"/>
  </p:normalViewPr>
  <p:slideViewPr>
    <p:cSldViewPr>
      <p:cViewPr>
        <p:scale>
          <a:sx n="110" d="100"/>
          <a:sy n="110" d="100"/>
        </p:scale>
        <p:origin x="-164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BA14D-139C-4F2D-9945-5FB020242B58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74B63-7BE5-4294-BA24-335410C23E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181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60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60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60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60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60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60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60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993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993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This</a:t>
            </a:r>
            <a:r>
              <a:rPr lang="pl-PL" baseline="0" dirty="0" smtClean="0"/>
              <a:t> table is an overview of all successfully observed exoplanet transits so far with equipment presented before. In almost all attempts, a clear blue-blocking filter was used. Photometric filters are used only for candidates found by KELT and Kepler, also soon for TESS. [20s]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638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99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60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446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0432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99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642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6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160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4271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133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993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B63-7BE5-4294-BA24-335410C23E6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499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28.04.2019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google.pl/url?sa=i&amp;rct=j&amp;q=&amp;esrc=s&amp;source=images&amp;cd=&amp;cad=rja&amp;uact=8&amp;ved=2ahUKEwjkwJbZ5urcAhWLPFAKHQFGC6EQjRx6BAgBEAU&amp;url=https://tavcso.hu/termekcsoport/asi174_cool&amp;psig=AOvVaw3xfBnBLCtG4lkO7-9OtmKV&amp;ust=1534276258097849" TargetMode="External"/><Relationship Id="rId7" Type="http://schemas.openxmlformats.org/officeDocument/2006/relationships/hyperlink" Target="https://www.google.pl/url?sa=i&amp;rct=j&amp;q=&amp;esrc=s&amp;source=images&amp;cd=&amp;cad=rja&amp;uact=8&amp;ved=2ahUKEwi106Lr5urcAhVRaFAKHZVZC3QQjRx6BAgBEAU&amp;url=https://ru.aliexpress.com/item/QHY163M-cooled-usb3-0-planetary-deep-sky-ColdMOS-camera/32749985235.html&amp;psig=AOvVaw0MQILkYjZM_VWp2kSkU6Cn&amp;ust=153427630785095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hyperlink" Target="https://www.google.pl/url?sa=i&amp;rct=j&amp;q=&amp;esrc=s&amp;source=images&amp;cd=&amp;cad=rja&amp;uact=8&amp;ved=2ahUKEwjaiZLi5-rcAhUMa1AKHcFrCisQjRx6BAgBEAU&amp;url=https://www.astroshop.pl/aparaty-do-astrofotografii/atik-aparat-fotograficzny-horizon-mono/p,56309&amp;psig=AOvVaw38UsL4l47JNooxUd0KDBNj&amp;ust=1534276568401396" TargetMode="External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hyperlink" Target="https://www.google.pl/url?sa=i&amp;rct=j&amp;q=&amp;esrc=s&amp;source=images&amp;cd=&amp;cad=rja&amp;uact=8&amp;ved=2ahUKEwicwtT05urcAhWCYVAKHUbOABYQjRx6BAgBEAU&amp;url=https://www.telescopehouse.com/altair-hypercam-imx174-usb3-0-mono-guide-ima.html&amp;psig=AOvVaw3Qtjjjz7NTGhqBwGdzxqML&amp;ust=153427633311678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0" y="6021288"/>
            <a:ext cx="9144000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XXIX Konferencja SOPiZ – Gabriel Murawski (SOTES)</a:t>
            </a:r>
            <a:endParaRPr lang="pl-PL" sz="2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6453336"/>
            <a:ext cx="9144000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KELT Collaborator, TESS SG1 Team Member</a:t>
            </a:r>
            <a:endParaRPr lang="pl-PL" sz="18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3528" y="259331"/>
            <a:ext cx="8496944" cy="5580620"/>
          </a:xfrm>
          <a:prstGeom prst="roundRect">
            <a:avLst/>
          </a:prstGeom>
          <a:solidFill>
            <a:schemeClr val="bg1">
              <a:lumMod val="50000"/>
              <a:alpha val="60000"/>
            </a:schemeClr>
          </a:solidFill>
          <a:ln w="762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0" y="1196752"/>
            <a:ext cx="9144000" cy="201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Fotometria milimagnitudowa</a:t>
            </a:r>
          </a:p>
          <a:p>
            <a:r>
              <a:rPr lang="pl-PL" sz="4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 zjawiskach zakryciowych</a:t>
            </a:r>
            <a:endParaRPr lang="pl-PL" sz="40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560" y="3079471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z wykorzystaniem</a:t>
            </a:r>
          </a:p>
          <a:p>
            <a:pPr algn="ctr"/>
            <a:r>
              <a:rPr lang="pl-PL" sz="4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kamer z matrycą CMOS</a:t>
            </a:r>
            <a:endParaRPr lang="pl-PL" sz="40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469" y="4941168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High precision photometry in occultation</a:t>
            </a:r>
          </a:p>
          <a:p>
            <a:pPr algn="ctr"/>
            <a:r>
              <a:rPr lang="pl-PL" sz="2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phenomena with CMOS cameras</a:t>
            </a:r>
            <a:endParaRPr lang="pl-PL" sz="20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83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44" y="548680"/>
            <a:ext cx="3888432" cy="576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220072" y="1772816"/>
            <a:ext cx="2952328" cy="576064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ounded Rectangle 11"/>
          <p:cNvSpPr/>
          <p:nvPr/>
        </p:nvSpPr>
        <p:spPr>
          <a:xfrm>
            <a:off x="5220072" y="692696"/>
            <a:ext cx="2952328" cy="576064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ounded Rectangle 12"/>
          <p:cNvSpPr/>
          <p:nvPr/>
        </p:nvSpPr>
        <p:spPr>
          <a:xfrm>
            <a:off x="5220072" y="2996952"/>
            <a:ext cx="2952328" cy="576064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ounded Rectangle 13"/>
          <p:cNvSpPr/>
          <p:nvPr/>
        </p:nvSpPr>
        <p:spPr>
          <a:xfrm>
            <a:off x="5220072" y="4725144"/>
            <a:ext cx="2952328" cy="576064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5076056" y="5598627"/>
            <a:ext cx="3240360" cy="854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How clear light curve of</a:t>
            </a: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HD 189733 b transit can you get?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ymbol zastępczy zawartości 2"/>
          <p:cNvSpPr txBox="1">
            <a:spLocks/>
          </p:cNvSpPr>
          <p:nvPr/>
        </p:nvSpPr>
        <p:spPr>
          <a:xfrm>
            <a:off x="5220071" y="4725144"/>
            <a:ext cx="2952329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DSLR with telephoto lens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5220072" y="3000571"/>
            <a:ext cx="2952329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DSLR with 8” telescope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5220072" y="1772816"/>
            <a:ext cx="2952329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CMOS camera with lens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Symbol zastępczy zawartości 2"/>
          <p:cNvSpPr txBox="1">
            <a:spLocks/>
          </p:cNvSpPr>
          <p:nvPr/>
        </p:nvSpPr>
        <p:spPr>
          <a:xfrm>
            <a:off x="5220070" y="692696"/>
            <a:ext cx="2952329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CMOS/CCD camera + 8”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2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220072" y="4293096"/>
            <a:ext cx="2952328" cy="1008112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1043608" y="5589240"/>
            <a:ext cx="7128793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With smaller telescope, your photometric precision might be similar compared to bigger one. However, you need to increase the exposure time.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5220072" y="4293096"/>
            <a:ext cx="295232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Exposure 100s</a:t>
            </a:r>
            <a:endParaRPr lang="pl-PL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Diameter : </a:t>
            </a: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~10 cm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3" y="692696"/>
            <a:ext cx="4366439" cy="474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5220072" y="2636912"/>
            <a:ext cx="2952328" cy="1008112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Rounded Rectangle 20"/>
          <p:cNvSpPr/>
          <p:nvPr/>
        </p:nvSpPr>
        <p:spPr>
          <a:xfrm>
            <a:off x="5220072" y="980728"/>
            <a:ext cx="2952328" cy="1008112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Symbol zastępczy zawartości 2"/>
          <p:cNvSpPr txBox="1">
            <a:spLocks/>
          </p:cNvSpPr>
          <p:nvPr/>
        </p:nvSpPr>
        <p:spPr>
          <a:xfrm>
            <a:off x="5220072" y="2636912"/>
            <a:ext cx="295232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Exposure 60s</a:t>
            </a:r>
            <a:endParaRPr lang="pl-PL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Diameter : </a:t>
            </a: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~15 cm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ymbol zastępczy zawartości 2"/>
          <p:cNvSpPr txBox="1">
            <a:spLocks/>
          </p:cNvSpPr>
          <p:nvPr/>
        </p:nvSpPr>
        <p:spPr>
          <a:xfrm>
            <a:off x="5220072" y="980728"/>
            <a:ext cx="295232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Exposure 20s</a:t>
            </a: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Diameter: ~25 cm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59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4860033" y="836713"/>
            <a:ext cx="3528392" cy="2815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 each case, the same photometric accuracy is presented.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Is the signal clear enough to confirm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the presence of exoplanet transit?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Isn’t the integration time too long for such transit duration?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816424" cy="572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148066" y="3789040"/>
            <a:ext cx="2952328" cy="1008112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5148065" y="3789040"/>
            <a:ext cx="295232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Minimum number of measurements during transit should be at least 10.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48064" y="5085184"/>
            <a:ext cx="2952328" cy="1008112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5148064" y="5085184"/>
            <a:ext cx="295232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To increase </a:t>
            </a: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chance </a:t>
            </a: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of positive detection, get baseline as long as possible.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4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4860033" y="692696"/>
            <a:ext cx="3528392" cy="563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Positive detection of exoplanet transit isn’t just observing it during the event.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Our goal is to detect difference between baseline and during transit.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If we expect our photometric accuracy will be poor, it isn’t even worth trying to observe the transit just 15 minutes before the start.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 some cases, 15 minutes might be enough. But shallow transits might require more than 1 hour of baseline.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15" y="476672"/>
            <a:ext cx="3960440" cy="591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69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4860033" y="692696"/>
            <a:ext cx="3528392" cy="563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Photometry of short transits               is like racing with time.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 ultra-short transits (TRAPPIST-1), duration might be too short.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Such events are reserved for observatories with larger aperture.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However, we can give a try by „stacking” multiple transits observed in different days.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Last two transits have „possible” status only. We are not sure if the signal is real or not.</a:t>
            </a:r>
            <a:endParaRPr lang="pl-PL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496528"/>
            <a:ext cx="4104457" cy="581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58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5004048" y="692696"/>
            <a:ext cx="3528392" cy="563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Method of stacking transits is used in search for new exoplanets.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Single observations might contain too less data to confirm the presence of a transit.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If there have been numerous transits observed, the signal might be noticed with a periodogram.</a:t>
            </a:r>
          </a:p>
          <a:p>
            <a:pPr marL="0" indent="0" algn="ctr">
              <a:buFont typeface="Arial" pitchFamily="34" charset="0"/>
              <a:buNone/>
            </a:pP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Left: Examples of light curves after stacking 1, 5 and 25 transits of the same target.</a:t>
            </a:r>
            <a:endParaRPr lang="pl-PL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405774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61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6444208" y="692696"/>
            <a:ext cx="1881201" cy="2242759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6449669" y="692695"/>
            <a:ext cx="1905360" cy="22427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t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1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WASP-3 b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3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Target: 10.64 mag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3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Depth: 0.013 mag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3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Duration: 158 min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3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Constellation: Lyra</a:t>
            </a:r>
          </a:p>
        </p:txBody>
      </p:sp>
      <p:sp>
        <p:nvSpPr>
          <p:cNvPr id="5" name="Rectangle 4"/>
          <p:cNvSpPr/>
          <p:nvPr/>
        </p:nvSpPr>
        <p:spPr>
          <a:xfrm>
            <a:off x="827584" y="56612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Single frames</a:t>
            </a:r>
            <a:endParaRPr lang="pl-PL" sz="48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02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78681"/>
            <a:ext cx="8335093" cy="485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ymbol zastępczy zawartości 2"/>
          <p:cNvSpPr txBox="1">
            <a:spLocks/>
          </p:cNvSpPr>
          <p:nvPr/>
        </p:nvSpPr>
        <p:spPr>
          <a:xfrm>
            <a:off x="5940152" y="861127"/>
            <a:ext cx="3024336" cy="623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Standard error (mmag)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7704685" y="1509199"/>
            <a:ext cx="1763859" cy="623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2.8</a:t>
            </a: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ymbol zastępczy zawartości 2"/>
          <p:cNvSpPr txBox="1">
            <a:spLocks/>
          </p:cNvSpPr>
          <p:nvPr/>
        </p:nvSpPr>
        <p:spPr>
          <a:xfrm>
            <a:off x="7704685" y="2157271"/>
            <a:ext cx="1763859" cy="623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3.2</a:t>
            </a: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7704685" y="2805343"/>
            <a:ext cx="1763859" cy="623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2.5</a:t>
            </a: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7704685" y="3453415"/>
            <a:ext cx="1763859" cy="623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2.8</a:t>
            </a: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Symbol zastępczy zawartości 2"/>
          <p:cNvSpPr txBox="1">
            <a:spLocks/>
          </p:cNvSpPr>
          <p:nvPr/>
        </p:nvSpPr>
        <p:spPr>
          <a:xfrm>
            <a:off x="7704685" y="4077072"/>
            <a:ext cx="1763859" cy="623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2.0</a:t>
            </a: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Symbol zastępczy zawartości 2"/>
          <p:cNvSpPr txBox="1">
            <a:spLocks/>
          </p:cNvSpPr>
          <p:nvPr/>
        </p:nvSpPr>
        <p:spPr>
          <a:xfrm>
            <a:off x="683568" y="764704"/>
            <a:ext cx="316835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Relative flux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837715"/>
            <a:ext cx="71945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Symbol zastępczy zawartości 2"/>
          <p:cNvSpPr txBox="1">
            <a:spLocks/>
          </p:cNvSpPr>
          <p:nvPr/>
        </p:nvSpPr>
        <p:spPr>
          <a:xfrm>
            <a:off x="6372200" y="5301208"/>
            <a:ext cx="237626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Date (JD+2458321)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7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0688"/>
            <a:ext cx="258794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60367"/>
            <a:ext cx="257904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3" y="692696"/>
            <a:ext cx="5118713" cy="491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7584" y="56612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Photometry</a:t>
            </a:r>
            <a:endParaRPr lang="pl-PL" sz="48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35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4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" y="0"/>
            <a:ext cx="9134659" cy="685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23528" y="288055"/>
            <a:ext cx="2520280" cy="908697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Rounded Rectangle 3"/>
          <p:cNvSpPr/>
          <p:nvPr/>
        </p:nvSpPr>
        <p:spPr>
          <a:xfrm>
            <a:off x="6300192" y="285371"/>
            <a:ext cx="2520280" cy="908697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323528" y="288055"/>
            <a:ext cx="2520280" cy="908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Magnitude vs flux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6300192" y="285372"/>
            <a:ext cx="2520280" cy="908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What precision</a:t>
            </a:r>
          </a:p>
          <a:p>
            <a:pPr marL="0" indent="0" algn="ctr">
              <a:buFont typeface="Arial" pitchFamily="34" charset="0"/>
              <a:buNone/>
            </a:pPr>
            <a:r>
              <a:rPr lang="pl-PL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</a:t>
            </a: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an be achieved?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2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27584" y="56612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Parameters of transits</a:t>
            </a:r>
            <a:endParaRPr lang="pl-PL" sz="48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203325"/>
            <a:ext cx="8520113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683568" y="620688"/>
            <a:ext cx="316835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Transit depth (mag)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6372200" y="5689883"/>
            <a:ext cx="237626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B</a:t>
            </a: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rightness (mag)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817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var2.astro.cz/tresca/transit_FIT_detail.php?id=15347562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249289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var2.astro.cz/tresca/transit_FIT_detail.php?id=15256191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2"/>
            <a:ext cx="249289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var2.astro.cz/tresca/transit_FIT_detail.php?id=15336306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36712"/>
            <a:ext cx="249289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76" y="3789040"/>
            <a:ext cx="2514600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5603376" y="3933056"/>
            <a:ext cx="648072" cy="1235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8000" dirty="0" smtClean="0">
                <a:ln>
                  <a:solidFill>
                    <a:srgbClr val="FF0D0D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?</a:t>
            </a:r>
            <a:endParaRPr lang="pl-PL" sz="8000" dirty="0">
              <a:ln>
                <a:solidFill>
                  <a:srgbClr val="FF0D0D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" name="Symbol zastępczy zawartości 2"/>
          <p:cNvSpPr txBox="1">
            <a:spLocks/>
          </p:cNvSpPr>
          <p:nvPr/>
        </p:nvSpPr>
        <p:spPr>
          <a:xfrm rot="20871162">
            <a:off x="572070" y="3862138"/>
            <a:ext cx="4120934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Closer to 30%, 50% or 70% of histogram?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" name="Symbol zastępczy zawartości 2"/>
          <p:cNvSpPr txBox="1">
            <a:spLocks/>
          </p:cNvSpPr>
          <p:nvPr/>
        </p:nvSpPr>
        <p:spPr>
          <a:xfrm rot="831073">
            <a:off x="1752959" y="4811064"/>
            <a:ext cx="3816424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How high sensitivity is needed (gain)?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 rot="239025">
            <a:off x="2246387" y="4349985"/>
            <a:ext cx="3816424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Higher gain and shorter time?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 rot="21092058">
            <a:off x="577171" y="5117837"/>
            <a:ext cx="3816424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Minimum exposure time?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9" name="Symbol zastępczy zawartości 2"/>
          <p:cNvSpPr txBox="1">
            <a:spLocks/>
          </p:cNvSpPr>
          <p:nvPr/>
        </p:nvSpPr>
        <p:spPr>
          <a:xfrm rot="154999">
            <a:off x="380628" y="4828073"/>
            <a:ext cx="3816424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What about cooling?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0" name="Symbol zastępczy zawartości 2"/>
          <p:cNvSpPr txBox="1">
            <a:spLocks/>
          </p:cNvSpPr>
          <p:nvPr/>
        </p:nvSpPr>
        <p:spPr>
          <a:xfrm rot="21277450">
            <a:off x="575479" y="3415266"/>
            <a:ext cx="3816424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How important is time precision?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1" name="Symbol zastępczy zawartości 2"/>
          <p:cNvSpPr txBox="1">
            <a:spLocks/>
          </p:cNvSpPr>
          <p:nvPr/>
        </p:nvSpPr>
        <p:spPr>
          <a:xfrm rot="21246120">
            <a:off x="3607589" y="3783491"/>
            <a:ext cx="3816424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FITS format?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 rot="228451">
            <a:off x="2679183" y="5427098"/>
            <a:ext cx="3816424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What about calibration frames?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2" name="Symbol zastępczy zawartości 2"/>
          <p:cNvSpPr txBox="1">
            <a:spLocks/>
          </p:cNvSpPr>
          <p:nvPr/>
        </p:nvSpPr>
        <p:spPr>
          <a:xfrm rot="409704">
            <a:off x="1263573" y="5846871"/>
            <a:ext cx="5135391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What integration time is long enough?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3" name="Symbol zastępczy zawartości 2"/>
          <p:cNvSpPr txBox="1">
            <a:spLocks/>
          </p:cNvSpPr>
          <p:nvPr/>
        </p:nvSpPr>
        <p:spPr>
          <a:xfrm rot="193824">
            <a:off x="750363" y="6051154"/>
            <a:ext cx="3816424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Resolution?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4" name="Symbol zastępczy zawartości 2"/>
          <p:cNvSpPr txBox="1">
            <a:spLocks/>
          </p:cNvSpPr>
          <p:nvPr/>
        </p:nvSpPr>
        <p:spPr>
          <a:xfrm rot="21434698">
            <a:off x="1923465" y="6118557"/>
            <a:ext cx="3816424" cy="74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Is guiding useful?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54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Elbow Connector 33"/>
          <p:cNvCxnSpPr/>
          <p:nvPr/>
        </p:nvCxnSpPr>
        <p:spPr>
          <a:xfrm>
            <a:off x="251520" y="3284984"/>
            <a:ext cx="3384376" cy="3312368"/>
          </a:xfrm>
          <a:prstGeom prst="bentConnector3">
            <a:avLst>
              <a:gd name="adj1" fmla="val 98533"/>
            </a:avLst>
          </a:prstGeom>
          <a:ln w="0" cap="sq" cmpd="dbl">
            <a:prstDash val="sysDot"/>
            <a:headEnd type="none" w="sm" len="sm"/>
            <a:tailEnd type="none" w="sm" len="sm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>
            <a:off x="269504" y="2204864"/>
            <a:ext cx="8622976" cy="1368152"/>
          </a:xfrm>
          <a:prstGeom prst="bentConnector3">
            <a:avLst>
              <a:gd name="adj1" fmla="val 61193"/>
            </a:avLst>
          </a:prstGeom>
          <a:ln w="0" cap="sq" cmpd="dbl">
            <a:prstDash val="sysDot"/>
            <a:headEnd type="none" w="sm" len="sm"/>
            <a:tailEnd type="none" w="sm" len="sm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2051720" y="1052736"/>
            <a:ext cx="5184576" cy="648072"/>
          </a:xfrm>
          <a:prstGeom prst="bentConnector3">
            <a:avLst>
              <a:gd name="adj1" fmla="val 99971"/>
            </a:avLst>
          </a:prstGeom>
          <a:ln w="9525">
            <a:headEnd type="oval" w="sm" len="sm"/>
            <a:tailEnd type="oval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flipV="1">
            <a:off x="1835696" y="4365104"/>
            <a:ext cx="3384376" cy="360040"/>
          </a:xfrm>
          <a:prstGeom prst="bentConnector3">
            <a:avLst>
              <a:gd name="adj1" fmla="val -784"/>
            </a:avLst>
          </a:prstGeom>
          <a:ln>
            <a:headEnd type="oval" w="sm" len="sm"/>
            <a:tailEnd type="oval" w="sm" len="sm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27584" y="56612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Defocused stars</a:t>
            </a:r>
            <a:endParaRPr lang="pl-PL" sz="48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63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165874" cy="616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584" y="56612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Conclusions</a:t>
            </a:r>
            <a:endParaRPr lang="pl-PL" sz="48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34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" y="11053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408534" y="476672"/>
            <a:ext cx="1859210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Michał Bączek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GregstaEngineering Ltd.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Łukasz Peszek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Szymon Giermakowski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Agnieszka Małkowska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Agent Smith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Błażej Raszyński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Aleksander Cieśla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Paweł Koczan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Krzysiek</a:t>
            </a:r>
            <a:endParaRPr lang="pl-P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Sebastian Galla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AstroFaktoria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zbyszekzz</a:t>
            </a:r>
            <a:endParaRPr lang="pl-P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Michał </a:t>
            </a: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Kłodnicki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Michal Jagielski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Marek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Natalia Sajdak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Katarzyna Ewert</a:t>
            </a:r>
          </a:p>
          <a:p>
            <a:pPr marL="0" indent="0" algn="ctr">
              <a:buNone/>
            </a:pPr>
            <a:endParaRPr lang="pl-PL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endParaRPr lang="pl-P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1992710" y="476672"/>
            <a:ext cx="1859210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Bolesław </a:t>
            </a: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Łakomski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Piotr Lamparski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Adrian Szponar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Jacek Dzikowski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Mirek Zagórski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Jerzy Świeboda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Ola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Mirosław Romanowski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Filip Szczerek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Michał Kwieciak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Piotr Ćwikliński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Piotr Konopka</a:t>
            </a:r>
          </a:p>
          <a:p>
            <a:pPr marL="0" indent="0" algn="ctr">
              <a:buNone/>
            </a:pPr>
            <a:endParaRPr lang="pl-P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3504878" y="476672"/>
            <a:ext cx="1859210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Adam Kisielewicz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„Astrozloty”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Grzegorz </a:t>
            </a: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Tuszyński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Agnieszka Małkowska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Jakub Łazęcki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Mateusz </a:t>
            </a: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Windak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Piotr Grzędzielski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Marek Małachowski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Piotr Strzelczyk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Marcin Jeżewski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Kazimierz </a:t>
            </a: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Kobylański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Marek </a:t>
            </a: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Nowak</a:t>
            </a: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089054" y="476672"/>
            <a:ext cx="1859210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Maciej Mindziak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Michał </a:t>
            </a: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Kołodyński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Tomasz </a:t>
            </a: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Wróblewski</a:t>
            </a:r>
          </a:p>
          <a:p>
            <a:pPr marL="0" indent="0" algn="ctr">
              <a:buNone/>
            </a:pP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Łukasz </a:t>
            </a: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Ostrowski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Monika Drausal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Sebastian Kowalewski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Daniel Filipowicz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Mariusz Bajer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Bartłomiej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Jerzy Łągiewka "Loxley"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Daniel Gałuszka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Roman </a:t>
            </a: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Szuster</a:t>
            </a:r>
            <a:endParaRPr lang="pl-P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6804248" y="476672"/>
            <a:ext cx="1859210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</a:t>
            </a:r>
            <a:r>
              <a:rPr lang="pl-PL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arek Bobak</a:t>
            </a:r>
            <a:endParaRPr lang="pl-P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Marcin Hałaczkiewicz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Damian Kiełbasa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Tomasz Popajewski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Amadeusz Miszuda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Piotr Gozdera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Jarosław Grzegorzek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Marek Smiatacz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Sebastian Baberowski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Michał Pietrewicz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Maciek J.</a:t>
            </a:r>
          </a:p>
          <a:p>
            <a:pPr marL="0" indent="0" algn="ctr">
              <a:buNone/>
            </a:pPr>
            <a:r>
              <a:rPr lang="pl-PL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Marcin Wardak</a:t>
            </a:r>
          </a:p>
        </p:txBody>
      </p:sp>
    </p:spTree>
    <p:extLst>
      <p:ext uri="{BB962C8B-B14F-4D97-AF65-F5344CB8AC3E}">
        <p14:creationId xmlns:p14="http://schemas.microsoft.com/office/powerpoint/2010/main" val="35254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580112" y="980728"/>
            <a:ext cx="2520280" cy="908697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ounded Rectangle 6"/>
          <p:cNvSpPr/>
          <p:nvPr/>
        </p:nvSpPr>
        <p:spPr>
          <a:xfrm>
            <a:off x="5580112" y="3024359"/>
            <a:ext cx="2520280" cy="908697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5580112" y="980728"/>
            <a:ext cx="2520280" cy="908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Exoplanet transits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5580112" y="3024359"/>
            <a:ext cx="2520280" cy="908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Rotating asteroids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29" y="2758707"/>
            <a:ext cx="1440000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29" y="715076"/>
            <a:ext cx="1440000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6" y="4725144"/>
            <a:ext cx="2509756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4" y="805076"/>
            <a:ext cx="2772526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48707"/>
            <a:ext cx="2561592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580112" y="4900795"/>
            <a:ext cx="2520280" cy="908697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Symbol zastępczy zawartości 2"/>
          <p:cNvSpPr txBox="1">
            <a:spLocks/>
          </p:cNvSpPr>
          <p:nvPr/>
        </p:nvSpPr>
        <p:spPr>
          <a:xfrm>
            <a:off x="5580112" y="4896567"/>
            <a:ext cx="2520280" cy="908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Eclipsing binaries</a:t>
            </a:r>
            <a:endParaRPr lang="pl-PL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29" y="4635144"/>
            <a:ext cx="1440000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55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dobny obraz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71" y="458669"/>
            <a:ext cx="2952328" cy="2952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Znalezione obrazy dla zapytania atik cmos camer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14775"/>
            <a:ext cx="2702206" cy="27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odobny obraz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2" y="478361"/>
            <a:ext cx="4014491" cy="323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Znalezione obrazy dla zapytania altair camer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79978"/>
            <a:ext cx="2971799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65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01713"/>
            <a:ext cx="8528050" cy="485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6372200" y="5689883"/>
            <a:ext cx="237626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Exposure time (ms)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" name="Symbol zastępczy zawartości 2"/>
          <p:cNvSpPr txBox="1">
            <a:spLocks/>
          </p:cNvSpPr>
          <p:nvPr/>
        </p:nvSpPr>
        <p:spPr>
          <a:xfrm>
            <a:off x="683568" y="620688"/>
            <a:ext cx="237626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ADU level (x16)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01712"/>
            <a:ext cx="8528050" cy="485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7584" y="56612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Linearity test</a:t>
            </a:r>
            <a:endParaRPr lang="pl-PL" sz="48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50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Elbow Connector 16"/>
          <p:cNvCxnSpPr/>
          <p:nvPr/>
        </p:nvCxnSpPr>
        <p:spPr>
          <a:xfrm>
            <a:off x="3599892" y="2564904"/>
            <a:ext cx="2412268" cy="556657"/>
          </a:xfrm>
          <a:prstGeom prst="bentConnector3">
            <a:avLst>
              <a:gd name="adj1" fmla="val 100780"/>
            </a:avLst>
          </a:prstGeom>
          <a:ln w="9525">
            <a:headEnd type="oval" w="sm" len="sm"/>
            <a:tailEnd type="oval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2123728" y="2636912"/>
            <a:ext cx="2448272" cy="576064"/>
          </a:xfrm>
          <a:prstGeom prst="bentConnector3">
            <a:avLst>
              <a:gd name="adj1" fmla="val 100033"/>
            </a:avLst>
          </a:prstGeom>
          <a:ln>
            <a:headEnd type="oval" w="sm" len="sm"/>
            <a:tailEnd type="oval" w="sm" len="sm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flipV="1">
            <a:off x="2627784" y="1988840"/>
            <a:ext cx="2448272" cy="864096"/>
          </a:xfrm>
          <a:prstGeom prst="bentConnector3">
            <a:avLst>
              <a:gd name="adj1" fmla="val 100033"/>
            </a:avLst>
          </a:prstGeom>
          <a:ln>
            <a:headEnd type="oval" w="sm" len="sm"/>
            <a:tailEnd type="oval" w="sm" len="sm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3419872" y="2924944"/>
            <a:ext cx="2448272" cy="612068"/>
          </a:xfrm>
          <a:prstGeom prst="bentConnector3">
            <a:avLst>
              <a:gd name="adj1" fmla="val 100386"/>
            </a:avLst>
          </a:prstGeom>
          <a:ln>
            <a:headEnd type="oval" w="sm" len="sm"/>
            <a:tailEnd type="oval" w="sm" len="sm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2843808" y="3861048"/>
            <a:ext cx="1512168" cy="648072"/>
          </a:xfrm>
          <a:prstGeom prst="bentConnector3">
            <a:avLst>
              <a:gd name="adj1" fmla="val 99060"/>
            </a:avLst>
          </a:prstGeom>
          <a:ln>
            <a:headEnd type="oval" w="sm" len="sm"/>
            <a:tailEnd type="oval" w="sm" len="sm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804249" y="2348881"/>
            <a:ext cx="1368152" cy="1656184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Symbol zastępczy zawartości 2"/>
          <p:cNvSpPr txBox="1">
            <a:spLocks/>
          </p:cNvSpPr>
          <p:nvPr/>
        </p:nvSpPr>
        <p:spPr>
          <a:xfrm>
            <a:off x="395536" y="2348880"/>
            <a:ext cx="3240360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85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ZWO ASI1600MM-c camera</a:t>
            </a:r>
          </a:p>
          <a:p>
            <a:pPr marL="0" indent="0">
              <a:buFont typeface="Arial" pitchFamily="34" charset="0"/>
              <a:buNone/>
            </a:pPr>
            <a:r>
              <a:rPr lang="pl-PL" sz="185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Sky-Watcher ED80</a:t>
            </a:r>
          </a:p>
          <a:p>
            <a:pPr marL="0" indent="0">
              <a:buFont typeface="Arial" pitchFamily="34" charset="0"/>
              <a:buNone/>
            </a:pPr>
            <a:r>
              <a:rPr lang="pl-PL" sz="185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NEQ6 mount</a:t>
            </a:r>
          </a:p>
          <a:p>
            <a:pPr marL="0" indent="0">
              <a:buFont typeface="Arial" pitchFamily="34" charset="0"/>
              <a:buNone/>
            </a:pPr>
            <a:r>
              <a:rPr lang="pl-PL" sz="185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Photometric filters BVRI</a:t>
            </a:r>
          </a:p>
          <a:p>
            <a:pPr marL="0" indent="0">
              <a:buFont typeface="Arial" pitchFamily="34" charset="0"/>
              <a:buNone/>
            </a:pPr>
            <a:r>
              <a:rPr lang="pl-PL" sz="185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Laptop ASUS R541U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474445" y="2203999"/>
            <a:ext cx="2069976" cy="1632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Pixel size: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3.75 µm</a:t>
            </a:r>
            <a:endParaRPr lang="pl-PL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Scale: </a:t>
            </a:r>
            <a:endParaRPr lang="pl-P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1.56”/px</a:t>
            </a:r>
            <a:endParaRPr lang="pl-PL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7584" y="56612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Equipment</a:t>
            </a:r>
            <a:endParaRPr lang="pl-PL" sz="48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44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-Munipack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45952"/>
            <a:ext cx="2376264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19" y="1451607"/>
            <a:ext cx="2370609" cy="23706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03648" y="4797152"/>
            <a:ext cx="2520280" cy="908697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ounded Rectangle 6"/>
          <p:cNvSpPr/>
          <p:nvPr/>
        </p:nvSpPr>
        <p:spPr>
          <a:xfrm>
            <a:off x="5078883" y="4797152"/>
            <a:ext cx="2520280" cy="908697"/>
          </a:xfrm>
          <a:prstGeom prst="roundRect">
            <a:avLst/>
          </a:prstGeom>
          <a:solidFill>
            <a:srgbClr val="4F81BD">
              <a:alpha val="3607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1403648" y="4797151"/>
            <a:ext cx="2520280" cy="908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Muniwin</a:t>
            </a:r>
            <a:endPara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5078883" y="4797150"/>
            <a:ext cx="2520280" cy="908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AstroImageJ</a:t>
            </a:r>
            <a:endPara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11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827584" y="56612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Exoplanet transits</a:t>
            </a:r>
            <a:endParaRPr lang="pl-PL" sz="48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0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 txBox="1">
            <a:spLocks/>
          </p:cNvSpPr>
          <p:nvPr/>
        </p:nvSpPr>
        <p:spPr>
          <a:xfrm>
            <a:off x="648975" y="620688"/>
            <a:ext cx="7827168" cy="554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1) Equipment choice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Aperture and focal length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Stability of images (eg. collimation)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Photometric filters</a:t>
            </a:r>
          </a:p>
          <a:p>
            <a:pPr marL="0" indent="0">
              <a:buNone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2) Choosing your target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Stellar brightness, depth and transit duration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Ingress and egress timing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Position relative to horizon</a:t>
            </a: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Access to proper reference stars</a:t>
            </a: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Photometric tests?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buNone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3)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Conditions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Clouds (cirrus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)</a:t>
            </a: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The Moon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Light pollution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buNone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4)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Issues during the observation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Is your equipment ready for continuous observation lasting for hours?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55" y="816055"/>
            <a:ext cx="2701987" cy="270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8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111468</TotalTime>
  <Words>829</Words>
  <Application>Microsoft Office PowerPoint</Application>
  <PresentationFormat>On-screen Show (4:3)</PresentationFormat>
  <Paragraphs>214</Paragraphs>
  <Slides>24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 binning</dc:title>
  <dc:creator>Gabriel Murawski</dc:creator>
  <cp:lastModifiedBy>Użytkownik systemu Windows</cp:lastModifiedBy>
  <cp:revision>566</cp:revision>
  <dcterms:created xsi:type="dcterms:W3CDTF">2016-10-17T11:54:34Z</dcterms:created>
  <dcterms:modified xsi:type="dcterms:W3CDTF">2019-04-28T07:29:02Z</dcterms:modified>
</cp:coreProperties>
</file>