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01" r:id="rId3"/>
    <p:sldId id="302" r:id="rId4"/>
    <p:sldId id="306" r:id="rId5"/>
    <p:sldId id="296" r:id="rId6"/>
    <p:sldId id="307" r:id="rId7"/>
    <p:sldId id="303" r:id="rId8"/>
    <p:sldId id="295" r:id="rId9"/>
    <p:sldId id="308" r:id="rId10"/>
    <p:sldId id="304" r:id="rId11"/>
    <p:sldId id="305" r:id="rId12"/>
    <p:sldId id="300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E2051-27BD-457C-8A76-4526AC4C542C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2F0D3-CF17-426B-8FEB-A136D301DA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07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374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04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768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29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20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453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58409" y="933739"/>
            <a:ext cx="4353485" cy="336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nl-BE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32342" y="4623955"/>
            <a:ext cx="4611221" cy="3733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97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E6E64C"/>
            </a:gs>
            <a:gs pos="100000">
              <a:srgbClr val="FFCC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ta-es.de/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president@iota-es.d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lesia.obspm.fr/lucky-star/esop38/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://www.iota-es.eu/ESOP/index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87681" y="1338194"/>
            <a:ext cx="7760160" cy="187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>
              <a:lnSpc>
                <a:spcPct val="156000"/>
              </a:lnSpc>
              <a:buSzPct val="72000"/>
              <a:defRPr/>
            </a:pPr>
            <a:r>
              <a:rPr lang="en-US" sz="3600" b="1" dirty="0">
                <a:solidFill>
                  <a:srgbClr val="000000"/>
                </a:solidFill>
              </a:rPr>
              <a:t>"History of the ESOP and cooperation between SOPIZ and IOTA / ES"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6720" y="4149080"/>
            <a:ext cx="728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Konrad Guhl (</a:t>
            </a:r>
            <a:r>
              <a:rPr lang="de-DE" dirty="0">
                <a:hlinkClick r:id="rId7"/>
              </a:rPr>
              <a:t>president@iota-es.de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>
                <a:hlinkClick r:id="rId8"/>
              </a:rPr>
              <a:t>www.iota-es.de</a:t>
            </a:r>
            <a:endParaRPr lang="de-DE"/>
          </a:p>
          <a:p>
            <a:r>
              <a:rPr lang="de-DE"/>
              <a:t> 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87681" y="1338194"/>
            <a:ext cx="7760160" cy="49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>
              <a:buSzPct val="72000"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eaLnBrk="1">
              <a:lnSpc>
                <a:spcPct val="156000"/>
              </a:lnSpc>
              <a:buSzPct val="72000"/>
              <a:buFont typeface="Wingdings" charset="2"/>
              <a:buChar char=""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3" y="1772816"/>
            <a:ext cx="73602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ESOP history: </a:t>
            </a:r>
            <a:endParaRPr lang="pl-PL" sz="2400" dirty="0" smtClean="0"/>
          </a:p>
          <a:p>
            <a:endParaRPr lang="de-DE" sz="2400" dirty="0"/>
          </a:p>
          <a:p>
            <a:r>
              <a:rPr lang="de-DE" sz="2400" dirty="0"/>
              <a:t>12 times Germany,</a:t>
            </a:r>
          </a:p>
          <a:p>
            <a:r>
              <a:rPr lang="de-DE" sz="2400" dirty="0"/>
              <a:t>5 times Czech Republik </a:t>
            </a:r>
          </a:p>
          <a:p>
            <a:r>
              <a:rPr lang="de-DE" sz="2400" dirty="0"/>
              <a:t>4 </a:t>
            </a:r>
            <a:r>
              <a:rPr lang="de-DE" sz="2400" dirty="0" err="1"/>
              <a:t>times</a:t>
            </a:r>
            <a:r>
              <a:rPr lang="de-DE" sz="2400" dirty="0"/>
              <a:t> </a:t>
            </a:r>
            <a:r>
              <a:rPr lang="pl-PL" sz="2400" b="1" dirty="0" smtClean="0">
                <a:solidFill>
                  <a:srgbClr val="FF0000"/>
                </a:solidFill>
              </a:rPr>
              <a:t>POLAND </a:t>
            </a:r>
            <a:r>
              <a:rPr lang="de-DE" sz="2400" dirty="0" smtClean="0"/>
              <a:t>(1986</a:t>
            </a:r>
            <a:r>
              <a:rPr lang="de-DE" sz="2400" dirty="0"/>
              <a:t>, 1994, 2000, 2009) + 2020 = 5</a:t>
            </a:r>
          </a:p>
          <a:p>
            <a:r>
              <a:rPr lang="de-DE" sz="2400" dirty="0"/>
              <a:t>3 times UK and Italy</a:t>
            </a:r>
          </a:p>
          <a:p>
            <a:r>
              <a:rPr lang="de-DE" sz="2400" dirty="0"/>
              <a:t>Twice B, NL, SP, </a:t>
            </a:r>
          </a:p>
          <a:p>
            <a:r>
              <a:rPr lang="de-DE" sz="2400" dirty="0"/>
              <a:t>one DK, F, SU, SK</a:t>
            </a:r>
          </a:p>
          <a:p>
            <a:r>
              <a:rPr lang="de-DE" sz="2400" dirty="0"/>
              <a:t> </a:t>
            </a:r>
          </a:p>
          <a:p>
            <a:r>
              <a:rPr lang="de-DE" sz="2400" dirty="0"/>
              <a:t>2019 No XXXVIII in Paris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5808424"/>
            <a:ext cx="3992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7"/>
              </a:rPr>
              <a:t>http://lesia.obspm.fr/lucky-star/esop38/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545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66720" y="1364634"/>
            <a:ext cx="7760160" cy="11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>
              <a:buSzPct val="72000"/>
              <a:defRPr/>
            </a:pPr>
            <a:endParaRPr lang="en-US" sz="2800">
              <a:solidFill>
                <a:srgbClr val="FF0000"/>
              </a:solidFill>
            </a:endParaRPr>
          </a:p>
          <a:p>
            <a:pPr eaLnBrk="1">
              <a:lnSpc>
                <a:spcPct val="156000"/>
              </a:lnSpc>
              <a:buSzPct val="72000"/>
              <a:buFont typeface="Wingdings" charset="2"/>
              <a:buChar char=""/>
              <a:defRPr/>
            </a:pPr>
            <a:r>
              <a:rPr lang="en-US" sz="2800">
                <a:solidFill>
                  <a:srgbClr val="000000"/>
                </a:solidFill>
              </a:rPr>
              <a:t>A job to do 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2762" y="4179651"/>
            <a:ext cx="388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7"/>
              </a:rPr>
              <a:t>http://www.iota-es.eu/ESOP/index.htm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4763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349440" y="1904574"/>
            <a:ext cx="1003680" cy="44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197280" y="211193"/>
            <a:ext cx="8835840" cy="103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en-US" sz="3200" b="1" dirty="0">
                <a:solidFill>
                  <a:srgbClr val="000000"/>
                </a:solidFill>
              </a:rPr>
              <a:t>Thank you….</a:t>
            </a:r>
          </a:p>
          <a:p>
            <a:pPr eaLnBrk="1"/>
            <a:endParaRPr lang="en-US" sz="3200" b="1" dirty="0">
              <a:solidFill>
                <a:srgbClr val="000000"/>
              </a:solidFill>
            </a:endParaRPr>
          </a:p>
          <a:p>
            <a:pPr eaLnBrk="1"/>
            <a:r>
              <a:rPr lang="en-US" sz="3200" dirty="0">
                <a:solidFill>
                  <a:srgbClr val="000000"/>
                </a:solidFill>
              </a:rPr>
              <a:t>Join us – IOTA/ES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12776"/>
            <a:ext cx="4870714" cy="48768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87681" y="1338194"/>
            <a:ext cx="7760160" cy="49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>
              <a:buSzPct val="72000"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eaLnBrk="1">
              <a:lnSpc>
                <a:spcPct val="156000"/>
              </a:lnSpc>
              <a:buSzPct val="72000"/>
              <a:buFont typeface="Wingdings" charset="2"/>
              <a:buChar char=""/>
              <a:defRPr/>
            </a:pPr>
            <a:r>
              <a:rPr lang="en-US" sz="2800" dirty="0">
                <a:solidFill>
                  <a:srgbClr val="000000"/>
                </a:solidFill>
              </a:rPr>
              <a:t>What is IOTA, IOTA/ES and ESOP?</a:t>
            </a:r>
          </a:p>
        </p:txBody>
      </p:sp>
    </p:spTree>
    <p:extLst>
      <p:ext uri="{BB962C8B-B14F-4D97-AF65-F5344CB8AC3E}">
        <p14:creationId xmlns:p14="http://schemas.microsoft.com/office/powerpoint/2010/main" val="2460729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87681" y="1338194"/>
            <a:ext cx="7760160" cy="49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156000"/>
              </a:lnSpc>
              <a:buSzPct val="72000"/>
              <a:buFont typeface="Wingdings" charset="2"/>
              <a:buChar char=""/>
              <a:defRPr/>
            </a:pPr>
            <a:r>
              <a:rPr lang="en-US" sz="2800" dirty="0">
                <a:solidFill>
                  <a:srgbClr val="000000"/>
                </a:solidFill>
              </a:rPr>
              <a:t>What is IOTA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763" y="1929533"/>
            <a:ext cx="7877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000" dirty="0"/>
              <a:t>1983 official born by  amateur and professionals founded, main driver David Dunham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But ON starts 1974</a:t>
            </a:r>
          </a:p>
          <a:p>
            <a:pPr marL="342900" indent="-342900">
              <a:buFontTx/>
              <a:buChar char="-"/>
            </a:pPr>
            <a:r>
              <a:rPr lang="de-DE" sz="2000" dirty="0"/>
              <a:t>In </a:t>
            </a:r>
            <a:r>
              <a:rPr lang="de-DE" sz="2000" dirty="0" smtClean="0"/>
              <a:t>1960</a:t>
            </a:r>
            <a:r>
              <a:rPr lang="pl-PL" sz="2000" dirty="0" smtClean="0"/>
              <a:t> </a:t>
            </a:r>
            <a:r>
              <a:rPr lang="pl-PL" sz="2000" dirty="0"/>
              <a:t>a</a:t>
            </a:r>
            <a:r>
              <a:rPr lang="de-DE" sz="2000" dirty="0" smtClean="0"/>
              <a:t> </a:t>
            </a:r>
            <a:r>
              <a:rPr lang="pl-PL" sz="2000" dirty="0" err="1" smtClean="0"/>
              <a:t>young</a:t>
            </a:r>
            <a:r>
              <a:rPr lang="pl-PL" sz="2000" dirty="0" smtClean="0"/>
              <a:t> </a:t>
            </a:r>
            <a:r>
              <a:rPr lang="de-DE" sz="2000" dirty="0" err="1" smtClean="0"/>
              <a:t>business</a:t>
            </a:r>
            <a:r>
              <a:rPr lang="de-DE" sz="2000" dirty="0" smtClean="0"/>
              <a:t> man</a:t>
            </a:r>
            <a:r>
              <a:rPr lang="pl-PL" sz="2000" dirty="0" smtClean="0"/>
              <a:t> H. J. </a:t>
            </a:r>
            <a:r>
              <a:rPr lang="pl-PL" sz="2000" dirty="0" err="1" smtClean="0"/>
              <a:t>Bode</a:t>
            </a:r>
            <a:r>
              <a:rPr lang="pl-PL" sz="2000" dirty="0" smtClean="0"/>
              <a:t> </a:t>
            </a:r>
            <a:r>
              <a:rPr lang="de-DE" sz="2000" dirty="0" smtClean="0"/>
              <a:t>...</a:t>
            </a:r>
            <a:endParaRPr lang="de-DE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051" y="3542453"/>
            <a:ext cx="5284943" cy="32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10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23440" y="1181858"/>
            <a:ext cx="7760160" cy="49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>
              <a:lnSpc>
                <a:spcPct val="156000"/>
              </a:lnSpc>
              <a:buSzPct val="72000"/>
              <a:defRPr/>
            </a:pPr>
            <a:r>
              <a:rPr lang="en-US" sz="2800" dirty="0">
                <a:solidFill>
                  <a:srgbClr val="000000"/>
                </a:solidFill>
              </a:rPr>
              <a:t>IOTA today:</a:t>
            </a:r>
          </a:p>
          <a:p>
            <a:pPr marL="457200" indent="-4572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</a:rPr>
              <a:t>IOTA for America and Japan</a:t>
            </a:r>
          </a:p>
          <a:p>
            <a:pPr marL="457200" indent="-4572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</a:rPr>
              <a:t>IOTA/ES</a:t>
            </a:r>
          </a:p>
          <a:p>
            <a:pPr marL="457200" indent="-4572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</a:rPr>
              <a:t>IOTA/ME</a:t>
            </a:r>
          </a:p>
          <a:p>
            <a:pPr marL="457200" indent="-4572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s-ES" sz="2800" dirty="0">
                <a:solidFill>
                  <a:srgbClr val="000000"/>
                </a:solidFill>
              </a:rPr>
              <a:t>LIADA(</a:t>
            </a:r>
            <a:r>
              <a:rPr lang="es-ES" dirty="0">
                <a:solidFill>
                  <a:srgbClr val="000000"/>
                </a:solidFill>
              </a:rPr>
              <a:t>La Liga Iberoamericana de Astronomía)</a:t>
            </a:r>
          </a:p>
          <a:p>
            <a:pPr marL="457200" indent="-4572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</a:rPr>
              <a:t>RASNZ (</a:t>
            </a:r>
            <a:r>
              <a:rPr lang="en-US" dirty="0">
                <a:solidFill>
                  <a:srgbClr val="000000"/>
                </a:solidFill>
              </a:rPr>
              <a:t>Royal astronomical society of new Zeeland)</a:t>
            </a:r>
            <a:endParaRPr lang="en-US" sz="2800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800" dirty="0">
                <a:solidFill>
                  <a:srgbClr val="000000"/>
                </a:solidFill>
              </a:rPr>
              <a:t>National groups like SOPIZ or SOTAS…</a:t>
            </a:r>
          </a:p>
          <a:p>
            <a:pPr marL="0" indent="0" eaLnBrk="1">
              <a:lnSpc>
                <a:spcPct val="156000"/>
              </a:lnSpc>
              <a:buSzPct val="72000"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46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568801" y="364787"/>
            <a:ext cx="7109280" cy="72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en-US" sz="3200">
                <a:solidFill>
                  <a:srgbClr val="000000"/>
                </a:solidFill>
              </a:rPr>
              <a:t>Highlights of occultation astronomy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19200" y="1192279"/>
            <a:ext cx="7990560" cy="622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47688" indent="-547688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1953	Pressure and temperature of Jupiter atmosphere </a:t>
            </a:r>
          </a:p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1977	Discovery of the </a:t>
            </a:r>
            <a:r>
              <a:rPr lang="en-US" sz="2000" dirty="0" err="1">
                <a:solidFill>
                  <a:srgbClr val="000000"/>
                </a:solidFill>
              </a:rPr>
              <a:t>Uranian</a:t>
            </a:r>
            <a:r>
              <a:rPr lang="en-US" sz="2000" dirty="0">
                <a:solidFill>
                  <a:srgbClr val="000000"/>
                </a:solidFill>
              </a:rPr>
              <a:t> ring system by the Kuiper   </a:t>
            </a:r>
          </a:p>
          <a:p>
            <a:pPr marL="0" indent="0" eaLnBrk="1">
              <a:spcBef>
                <a:spcPts val="85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 	             Airborne Observatory</a:t>
            </a:r>
          </a:p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1988	Discovery of Pluto atmosphere</a:t>
            </a:r>
          </a:p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1989	Observation of the central flash of Titan, details of  Titan's</a:t>
            </a:r>
          </a:p>
          <a:p>
            <a:pPr marL="0" indent="0" eaLnBrk="1">
              <a:spcBef>
                <a:spcPts val="850"/>
              </a:spcBef>
              <a:defRPr/>
            </a:pPr>
            <a:r>
              <a:rPr lang="en-US" sz="2000" dirty="0">
                <a:solidFill>
                  <a:srgbClr val="000000"/>
                </a:solidFill>
              </a:rPr>
              <a:t>                    atmosphere</a:t>
            </a:r>
          </a:p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2002	Expanding of Pluto atmosphere discovered</a:t>
            </a:r>
          </a:p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2005	Precise diameter of Pluto satellite Charon</a:t>
            </a:r>
          </a:p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2010 	Precise diameter of Eris by occultation</a:t>
            </a:r>
          </a:p>
          <a:p>
            <a:pPr eaLnBrk="1">
              <a:spcBef>
                <a:spcPts val="850"/>
              </a:spcBef>
              <a:buFont typeface="Times New Roman" pitchFamily="16" charset="0"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2014	Detection of a ring around </a:t>
            </a:r>
            <a:r>
              <a:rPr lang="en-US" sz="2000" dirty="0" err="1">
                <a:solidFill>
                  <a:srgbClr val="000000"/>
                </a:solidFill>
              </a:rPr>
              <a:t>Chariklo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87681" y="1338194"/>
            <a:ext cx="7760160" cy="42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156000"/>
              </a:lnSpc>
              <a:buSzPct val="72000"/>
              <a:buFont typeface="Wingdings" charset="2"/>
              <a:buChar char=""/>
              <a:defRPr/>
            </a:pPr>
            <a:r>
              <a:rPr lang="en-US" sz="2800" dirty="0">
                <a:solidFill>
                  <a:srgbClr val="000000"/>
                </a:solidFill>
              </a:rPr>
              <a:t>What is IOTA/ES ?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HJB worked as president AAH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David </a:t>
            </a:r>
            <a:r>
              <a:rPr lang="pl-PL" sz="2000" dirty="0" err="1" smtClean="0">
                <a:solidFill>
                  <a:srgbClr val="000000"/>
                </a:solidFill>
              </a:rPr>
              <a:t>Dunham</a:t>
            </a:r>
            <a:r>
              <a:rPr lang="pl-PL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founded </a:t>
            </a:r>
            <a:r>
              <a:rPr lang="en-US" sz="2000" dirty="0">
                <a:solidFill>
                  <a:srgbClr val="000000"/>
                </a:solidFill>
              </a:rPr>
              <a:t>1983 official IOTA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HJB and his friends held ESOP 1 and 2 in Hannover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Contact list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000000"/>
                </a:solidFill>
              </a:rPr>
              <a:t>Maliczek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ESOP III in CSSR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 err="1">
                <a:solidFill>
                  <a:srgbClr val="000000"/>
                </a:solidFill>
                <a:sym typeface="Wingdings" panose="05000000000000000000" pitchFamily="2" charset="2"/>
              </a:rPr>
              <a:t>Gentlements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agreement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Poland partner for ESOP V in 1986 in Warszawa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08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87681" y="1338194"/>
            <a:ext cx="7760160" cy="259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>
              <a:lnSpc>
                <a:spcPct val="156000"/>
              </a:lnSpc>
              <a:buSzPct val="72000"/>
              <a:defRPr/>
            </a:pPr>
            <a:r>
              <a:rPr lang="en-US" sz="2800" dirty="0">
                <a:solidFill>
                  <a:srgbClr val="000000"/>
                </a:solidFill>
              </a:rPr>
              <a:t>IOTA/ES today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88 member in 18 European countries  (Poland 4 member today)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</a:rPr>
              <a:t>Organize ESOP,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Produce and publish JOA since 2011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Host </a:t>
            </a:r>
            <a:r>
              <a:rPr lang="en-US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M2</a:t>
            </a:r>
            <a:r>
              <a:rPr lang="pl-PL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telescope</a:t>
            </a: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Partner in ERP program “Lucky Star”</a:t>
            </a: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 eaLnBrk="1">
              <a:lnSpc>
                <a:spcPct val="156000"/>
              </a:lnSpc>
              <a:buSzPct val="72000"/>
              <a:buFontTx/>
              <a:buChar char="-"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4263921"/>
            <a:ext cx="7087369" cy="2285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18543"/>
            <a:ext cx="1340478" cy="10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82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349440" y="1904574"/>
            <a:ext cx="1003680" cy="44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/>
            <a:r>
              <a:rPr lang="en-US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46083" name="Textfeld 3"/>
          <p:cNvSpPr txBox="1">
            <a:spLocks noChangeArrowheads="1"/>
          </p:cNvSpPr>
          <p:nvPr/>
        </p:nvSpPr>
        <p:spPr bwMode="auto">
          <a:xfrm>
            <a:off x="395536" y="6022944"/>
            <a:ext cx="9324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800" dirty="0">
                <a:latin typeface="Verdana" pitchFamily="34" charset="0"/>
              </a:rPr>
              <a:t>„M2“ a transportable </a:t>
            </a:r>
            <a:r>
              <a:rPr lang="de-DE" sz="2800" dirty="0" err="1">
                <a:latin typeface="Verdana" pitchFamily="34" charset="0"/>
              </a:rPr>
              <a:t>telescope</a:t>
            </a:r>
            <a:r>
              <a:rPr lang="de-DE" sz="2800" dirty="0">
                <a:latin typeface="Verdana" pitchFamily="34" charset="0"/>
              </a:rPr>
              <a:t> 500mm f=2m</a:t>
            </a:r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0" y="188640"/>
            <a:ext cx="8048568" cy="57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357108"/>
            <a:ext cx="1722240" cy="6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Line 2"/>
          <p:cNvSpPr>
            <a:spLocks noChangeShapeType="1"/>
          </p:cNvSpPr>
          <p:nvPr/>
        </p:nvSpPr>
        <p:spPr bwMode="auto">
          <a:xfrm>
            <a:off x="583201" y="1190358"/>
            <a:ext cx="8458560" cy="192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4403520" y="453104"/>
          <a:ext cx="4556160" cy="846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5" imgW="6277307" imgH="1098655" progId="">
                  <p:embed/>
                </p:oleObj>
              </mc:Choice>
              <mc:Fallback>
                <p:oleObj r:id="rId5" imgW="6277307" imgH="1098655" progId="">
                  <p:embed/>
                  <p:pic>
                    <p:nvPicPr>
                      <p:cNvPr id="184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520" y="453104"/>
                        <a:ext cx="4556160" cy="846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87681" y="1338194"/>
            <a:ext cx="7760160" cy="49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65125" indent="-365125"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>
              <a:buSzPct val="72000"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eaLnBrk="1">
              <a:lnSpc>
                <a:spcPct val="156000"/>
              </a:lnSpc>
              <a:buSzPct val="72000"/>
              <a:buFont typeface="Wingdings" charset="2"/>
              <a:buChar char=""/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1691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Warszawa 1986:</a:t>
            </a:r>
          </a:p>
          <a:p>
            <a:endParaRPr lang="de-DE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96" y="1299794"/>
            <a:ext cx="6374046" cy="5153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2" y="5085184"/>
            <a:ext cx="262018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7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263</Words>
  <Application>Microsoft Office PowerPoint</Application>
  <PresentationFormat>Pokaz na ekranie (4:3)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Larissa-Design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Occultation Observation – the „Swiss Knife“ in Astronomy as a Field for Amateur-Astronomer  Konrad Guhl  (president@iota-es.de)  International Occultation Timing Association – European Section    http://www.iota-es.de</dc:title>
  <dc:creator>Konrad</dc:creator>
  <cp:lastModifiedBy>DIR</cp:lastModifiedBy>
  <cp:revision>22</cp:revision>
  <dcterms:created xsi:type="dcterms:W3CDTF">2019-04-09T05:24:56Z</dcterms:created>
  <dcterms:modified xsi:type="dcterms:W3CDTF">2019-04-29T16:13:30Z</dcterms:modified>
</cp:coreProperties>
</file>