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81" r:id="rId3"/>
    <p:sldId id="353" r:id="rId4"/>
    <p:sldId id="374" r:id="rId5"/>
    <p:sldId id="352" r:id="rId6"/>
    <p:sldId id="358" r:id="rId7"/>
    <p:sldId id="333" r:id="rId8"/>
    <p:sldId id="371" r:id="rId9"/>
    <p:sldId id="334" r:id="rId10"/>
    <p:sldId id="341" r:id="rId11"/>
    <p:sldId id="375" r:id="rId12"/>
    <p:sldId id="332" r:id="rId13"/>
    <p:sldId id="329" r:id="rId14"/>
    <p:sldId id="335" r:id="rId15"/>
    <p:sldId id="336" r:id="rId16"/>
    <p:sldId id="300" r:id="rId17"/>
    <p:sldId id="345" r:id="rId18"/>
    <p:sldId id="351" r:id="rId19"/>
    <p:sldId id="327" r:id="rId20"/>
    <p:sldId id="328" r:id="rId21"/>
    <p:sldId id="264" r:id="rId22"/>
    <p:sldId id="266" r:id="rId23"/>
    <p:sldId id="370" r:id="rId24"/>
    <p:sldId id="330" r:id="rId25"/>
    <p:sldId id="386" r:id="rId26"/>
    <p:sldId id="373" r:id="rId27"/>
    <p:sldId id="388" r:id="rId28"/>
    <p:sldId id="331" r:id="rId29"/>
    <p:sldId id="387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37" r:id="rId39"/>
    <p:sldId id="368" r:id="rId40"/>
    <p:sldId id="402" r:id="rId41"/>
    <p:sldId id="401" r:id="rId42"/>
    <p:sldId id="357" r:id="rId43"/>
    <p:sldId id="356" r:id="rId44"/>
    <p:sldId id="354" r:id="rId45"/>
    <p:sldId id="399" r:id="rId46"/>
    <p:sldId id="398" r:id="rId47"/>
    <p:sldId id="397" r:id="rId48"/>
    <p:sldId id="365" r:id="rId49"/>
    <p:sldId id="338" r:id="rId50"/>
    <p:sldId id="360" r:id="rId51"/>
    <p:sldId id="364" r:id="rId52"/>
    <p:sldId id="359" r:id="rId53"/>
    <p:sldId id="355" r:id="rId54"/>
    <p:sldId id="339" r:id="rId55"/>
    <p:sldId id="340" r:id="rId56"/>
    <p:sldId id="362" r:id="rId57"/>
    <p:sldId id="361" r:id="rId58"/>
    <p:sldId id="363" r:id="rId59"/>
    <p:sldId id="342" r:id="rId60"/>
    <p:sldId id="385" r:id="rId61"/>
    <p:sldId id="366" r:id="rId62"/>
    <p:sldId id="343" r:id="rId63"/>
    <p:sldId id="344" r:id="rId64"/>
    <p:sldId id="403" r:id="rId65"/>
    <p:sldId id="400" r:id="rId66"/>
    <p:sldId id="383" r:id="rId67"/>
    <p:sldId id="384" r:id="rId68"/>
    <p:sldId id="367" r:id="rId69"/>
    <p:sldId id="381" r:id="rId70"/>
    <p:sldId id="379" r:id="rId71"/>
    <p:sldId id="380" r:id="rId72"/>
    <p:sldId id="382" r:id="rId73"/>
    <p:sldId id="378" r:id="rId74"/>
    <p:sldId id="346" r:id="rId75"/>
    <p:sldId id="350" r:id="rId76"/>
    <p:sldId id="347" r:id="rId77"/>
    <p:sldId id="349" r:id="rId78"/>
    <p:sldId id="348" r:id="rId79"/>
    <p:sldId id="372" r:id="rId80"/>
    <p:sldId id="377" r:id="rId81"/>
    <p:sldId id="376" r:id="rId82"/>
    <p:sldId id="324" r:id="rId8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3" autoAdjust="0"/>
    <p:restoredTop sz="92832" autoAdjust="0"/>
  </p:normalViewPr>
  <p:slideViewPr>
    <p:cSldViewPr>
      <p:cViewPr>
        <p:scale>
          <a:sx n="70" d="100"/>
          <a:sy n="70" d="100"/>
        </p:scale>
        <p:origin x="-139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94233-254A-4ABD-8A96-3277AC9D4018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B87F4-392B-465F-926A-0348EA400A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64157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87F4-392B-465F-926A-0348EA400AE7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87F4-392B-465F-926A-0348EA400AE7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87F4-392B-465F-926A-0348EA400AE7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87F4-392B-465F-926A-0348EA400AE7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2018-05-20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smopi.news.nstrefa.pl/index.php?pages/Video-Time-Inserte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5dU15orLnA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lesia.obspm.fr/lucky-star/predictions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astroflashtimer/home" TargetMode="External"/><Relationship Id="rId2" Type="http://schemas.openxmlformats.org/officeDocument/2006/relationships/hyperlink" Target="https://itunes.apple.com/us/app/astroflashtimer/id1361880910?m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lK5fq8Ejak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lesia.obspm.fr/lucky-star/predictions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cHMebsg91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WHsMMmTXWM" TargetMode="External"/><Relationship Id="rId2" Type="http://schemas.openxmlformats.org/officeDocument/2006/relationships/hyperlink" Target="https://youtu.be/L_9j1F5XX9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s://www.youtube.com/watch?v=TAJdJFj4cUI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youtube.com/watch?v=QxIpBvJl8k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ARPlOiNjS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ARPlOiNjSg&amp;t=74393s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ARPlOiNjSg&amp;t=74406s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8172480" cy="164307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Obserwacje zjawisk zakryciowych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3600" i="1" dirty="0" smtClean="0"/>
              <a:t>Aktualne standardy, nowości i trendy 2017/2018</a:t>
            </a:r>
            <a:endParaRPr lang="pl-PL" sz="3600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85852" y="5715016"/>
            <a:ext cx="6400800" cy="78104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XXVIII Seminarium SOPiZ, 26-27 maja 2018r,  Łódź.</a:t>
            </a:r>
          </a:p>
          <a:p>
            <a:r>
              <a:rPr lang="pl-PL" dirty="0" smtClean="0"/>
              <a:t>Wojciech Burzyński</a:t>
            </a:r>
            <a:endParaRPr lang="pl-PL" dirty="0"/>
          </a:p>
        </p:txBody>
      </p:sp>
      <p:pic>
        <p:nvPicPr>
          <p:cNvPr id="4" name="Obraz 3" descr="logo_SOPiZ_now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071678"/>
            <a:ext cx="4053668" cy="37147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Obecność na konferencjach zakryciowych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142984"/>
            <a:ext cx="8786874" cy="44291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</a:t>
            </a:r>
            <a:r>
              <a:rPr lang="pl-PL" sz="2000" b="1" dirty="0" smtClean="0">
                <a:solidFill>
                  <a:srgbClr val="00B050"/>
                </a:solidFill>
              </a:rPr>
              <a:t>8-th International Workshop on Occultation and Eclipse (IOTA/ME)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>
                <a:solidFill>
                  <a:srgbClr val="FF0000"/>
                </a:solidFill>
              </a:rPr>
              <a:t> 1-2 III 2018, Istambuł, Turcja</a:t>
            </a:r>
          </a:p>
        </p:txBody>
      </p:sp>
      <p:pic>
        <p:nvPicPr>
          <p:cNvPr id="6" name="Obraz 5" descr="20180302_1248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3071700"/>
            <a:ext cx="4855452" cy="3643448"/>
          </a:xfrm>
          <a:prstGeom prst="rect">
            <a:avLst/>
          </a:prstGeom>
        </p:spPr>
      </p:pic>
      <p:pic>
        <p:nvPicPr>
          <p:cNvPr id="5" name="Obraz 4" descr="20180301_1406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928802"/>
            <a:ext cx="4769021" cy="3578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Obecność na konferencjach zakryciowych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142984"/>
            <a:ext cx="8786874" cy="44291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</a:t>
            </a:r>
            <a:r>
              <a:rPr lang="pl-PL" sz="2000" b="1" dirty="0" smtClean="0">
                <a:solidFill>
                  <a:srgbClr val="00B050"/>
                </a:solidFill>
              </a:rPr>
              <a:t>8-th International Workshop on Occultation and Eclipse (IOTA/ME)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>
                <a:solidFill>
                  <a:srgbClr val="FF0000"/>
                </a:solidFill>
              </a:rPr>
              <a:t> 1-2 III 2018, Istambuł, Turcja</a:t>
            </a:r>
          </a:p>
        </p:txBody>
      </p:sp>
      <p:pic>
        <p:nvPicPr>
          <p:cNvPr id="4" name="Obraz 3" descr="istambu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857364"/>
            <a:ext cx="7215237" cy="483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ota_vt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3071810"/>
            <a:ext cx="2428882" cy="2428882"/>
          </a:xfrm>
          <a:prstGeom prst="rect">
            <a:avLst/>
          </a:prstGeom>
        </p:spPr>
      </p:pic>
      <p:pic>
        <p:nvPicPr>
          <p:cNvPr id="4" name="Obraz 3" descr="watec_9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1500174"/>
            <a:ext cx="1974800" cy="19748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Nowości sprzętowe 2018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357298"/>
            <a:ext cx="8929718" cy="376873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   Możliwość zakupu osprzętu do obserwacji zakryć w ASTROSHOP.PL / ASTROSHOP.DE</a:t>
            </a:r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r>
              <a:rPr lang="pl-PL" sz="1800" b="1" dirty="0" smtClean="0">
                <a:solidFill>
                  <a:srgbClr val="0070C0"/>
                </a:solidFill>
              </a:rPr>
              <a:t>Kamera Watec 910 HX/RC</a:t>
            </a:r>
            <a:br>
              <a:rPr lang="pl-PL" sz="1800" b="1" dirty="0" smtClean="0">
                <a:solidFill>
                  <a:srgbClr val="0070C0"/>
                </a:solidFill>
              </a:rPr>
            </a:br>
            <a:r>
              <a:rPr lang="pl-PL" sz="1800" b="1" dirty="0" smtClean="0">
                <a:solidFill>
                  <a:srgbClr val="0070C0"/>
                </a:solidFill>
              </a:rPr>
              <a:t>              </a:t>
            </a:r>
            <a:r>
              <a:rPr lang="pl-PL" sz="1800" b="1" dirty="0" smtClean="0"/>
              <a:t>(2836 zł)</a:t>
            </a:r>
            <a:endParaRPr lang="pl-PL" sz="1800" b="1" dirty="0" smtClean="0">
              <a:solidFill>
                <a:srgbClr val="0070C0"/>
              </a:solidFill>
            </a:endParaRPr>
          </a:p>
          <a:p>
            <a:endParaRPr lang="pl-PL" sz="1800" b="1" dirty="0" smtClean="0">
              <a:solidFill>
                <a:srgbClr val="0070C0"/>
              </a:solidFill>
            </a:endParaRPr>
          </a:p>
          <a:p>
            <a:endParaRPr lang="pl-PL" sz="1800" b="1" dirty="0" smtClean="0">
              <a:solidFill>
                <a:srgbClr val="0070C0"/>
              </a:solidFill>
            </a:endParaRPr>
          </a:p>
          <a:p>
            <a:r>
              <a:rPr lang="pl-PL" sz="1800" b="1" dirty="0" smtClean="0">
                <a:solidFill>
                  <a:srgbClr val="0070C0"/>
                </a:solidFill>
              </a:rPr>
              <a:t>Kamera Watec 120N+</a:t>
            </a:r>
            <a:br>
              <a:rPr lang="pl-PL" sz="1800" b="1" dirty="0" smtClean="0">
                <a:solidFill>
                  <a:srgbClr val="0070C0"/>
                </a:solidFill>
              </a:rPr>
            </a:br>
            <a:r>
              <a:rPr lang="pl-PL" sz="1800" b="1" dirty="0" smtClean="0">
                <a:solidFill>
                  <a:srgbClr val="0070C0"/>
                </a:solidFill>
              </a:rPr>
              <a:t>           </a:t>
            </a:r>
            <a:r>
              <a:rPr lang="pl-PL" sz="1800" b="1" dirty="0" smtClean="0"/>
              <a:t>(2578 zł)</a:t>
            </a:r>
            <a:endParaRPr lang="pl-PL" sz="1800" b="1" dirty="0" smtClean="0">
              <a:solidFill>
                <a:srgbClr val="0070C0"/>
              </a:solidFill>
            </a:endParaRPr>
          </a:p>
          <a:p>
            <a:endParaRPr lang="pl-PL" sz="1800" b="1" dirty="0" smtClean="0">
              <a:solidFill>
                <a:srgbClr val="0070C0"/>
              </a:solidFill>
            </a:endParaRPr>
          </a:p>
          <a:p>
            <a:endParaRPr lang="pl-PL" sz="1800" b="1" dirty="0" smtClean="0">
              <a:solidFill>
                <a:srgbClr val="0070C0"/>
              </a:solidFill>
            </a:endParaRPr>
          </a:p>
          <a:p>
            <a:r>
              <a:rPr lang="pl-PL" sz="1800" b="1" dirty="0" smtClean="0">
                <a:solidFill>
                  <a:srgbClr val="0070C0"/>
                </a:solidFill>
              </a:rPr>
              <a:t>Inserter IOTA VTI  ver. 2 </a:t>
            </a:r>
            <a:r>
              <a:rPr lang="pl-PL" sz="1800" b="1" dirty="0" smtClean="0">
                <a:solidFill>
                  <a:srgbClr val="FF0000"/>
                </a:solidFill>
              </a:rPr>
              <a:t>(!)</a:t>
            </a:r>
            <a:r>
              <a:rPr lang="pl-PL" sz="1800" b="1" dirty="0" smtClean="0">
                <a:solidFill>
                  <a:srgbClr val="0070C0"/>
                </a:solidFill>
              </a:rPr>
              <a:t/>
            </a:r>
            <a:br>
              <a:rPr lang="pl-PL" sz="1800" b="1" dirty="0" smtClean="0">
                <a:solidFill>
                  <a:srgbClr val="0070C0"/>
                </a:solidFill>
              </a:rPr>
            </a:br>
            <a:r>
              <a:rPr lang="pl-PL" sz="1800" b="1" dirty="0" smtClean="0">
                <a:solidFill>
                  <a:srgbClr val="0070C0"/>
                </a:solidFill>
              </a:rPr>
              <a:t>            </a:t>
            </a:r>
            <a:r>
              <a:rPr lang="pl-PL" sz="1800" b="1" dirty="0" smtClean="0"/>
              <a:t>(1429 zł)</a:t>
            </a:r>
          </a:p>
          <a:p>
            <a:endParaRPr lang="pl-PL" sz="1800" b="1" dirty="0" smtClean="0">
              <a:solidFill>
                <a:srgbClr val="0070C0"/>
              </a:solidFill>
            </a:endParaRPr>
          </a:p>
          <a:p>
            <a:endParaRPr lang="pl-PL" sz="1800" b="1" dirty="0" smtClean="0">
              <a:solidFill>
                <a:srgbClr val="0070C0"/>
              </a:solidFill>
            </a:endParaRPr>
          </a:p>
          <a:p>
            <a:r>
              <a:rPr lang="pl-PL" sz="1800" b="1" dirty="0" smtClean="0">
                <a:solidFill>
                  <a:srgbClr val="0070C0"/>
                </a:solidFill>
              </a:rPr>
              <a:t>Kompletny zestaw  osprzętu do obserwacji zakryciowych</a:t>
            </a:r>
            <a:br>
              <a:rPr lang="pl-PL" sz="1800" b="1" dirty="0" smtClean="0">
                <a:solidFill>
                  <a:srgbClr val="0070C0"/>
                </a:solidFill>
              </a:rPr>
            </a:br>
            <a:r>
              <a:rPr lang="pl-PL" sz="1800" b="1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pl-PL" sz="1800" b="1" dirty="0" smtClean="0"/>
              <a:t>(4987 zł)</a:t>
            </a:r>
            <a:endParaRPr lang="pl-PL" sz="1800" b="1" dirty="0" smtClean="0">
              <a:solidFill>
                <a:srgbClr val="0070C0"/>
              </a:solidFill>
            </a:endParaRPr>
          </a:p>
        </p:txBody>
      </p:sp>
      <p:pic>
        <p:nvPicPr>
          <p:cNvPr id="5" name="Obraz 4" descr="watec120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2357430"/>
            <a:ext cx="2228864" cy="2228864"/>
          </a:xfrm>
          <a:prstGeom prst="rect">
            <a:avLst/>
          </a:prstGeom>
        </p:spPr>
      </p:pic>
      <p:pic>
        <p:nvPicPr>
          <p:cNvPr id="7" name="Obraz 6" descr="zestaw_inser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4153371"/>
            <a:ext cx="2704629" cy="2704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Nowości sprzętowe 2018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428736"/>
            <a:ext cx="8929718" cy="376873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   Możliwość zakupu osprzętu do obserwacji zakryć w ASTROSHOP.PL / ASTROSHOP.DE</a:t>
            </a:r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1800" b="1" dirty="0" smtClean="0">
                <a:solidFill>
                  <a:srgbClr val="0070C0"/>
                </a:solidFill>
              </a:rPr>
              <a:t>     </a:t>
            </a:r>
            <a:r>
              <a:rPr lang="pl-PL" sz="2000" b="1" dirty="0" smtClean="0">
                <a:solidFill>
                  <a:srgbClr val="0070C0"/>
                </a:solidFill>
              </a:rPr>
              <a:t>Montaż paralaktyczny iOptron CEM25P GoTo</a:t>
            </a:r>
            <a:r>
              <a:rPr lang="pl-PL" sz="1800" b="1" dirty="0" smtClean="0">
                <a:solidFill>
                  <a:srgbClr val="0070C0"/>
                </a:solidFill>
              </a:rPr>
              <a:t/>
            </a:r>
            <a:br>
              <a:rPr lang="pl-PL" sz="1800" b="1" dirty="0" smtClean="0">
                <a:solidFill>
                  <a:srgbClr val="0070C0"/>
                </a:solidFill>
              </a:rPr>
            </a:br>
            <a:r>
              <a:rPr lang="pl-PL" sz="1800" b="1" dirty="0" smtClean="0">
                <a:solidFill>
                  <a:srgbClr val="0070C0"/>
                </a:solidFill>
              </a:rPr>
              <a:t>                          </a:t>
            </a:r>
            <a:r>
              <a:rPr lang="pl-PL" sz="1800" b="1" dirty="0" smtClean="0"/>
              <a:t>(3636 zł)</a:t>
            </a:r>
            <a:endParaRPr lang="pl-PL" sz="1800" b="1" dirty="0" smtClean="0">
              <a:solidFill>
                <a:srgbClr val="0070C0"/>
              </a:solidFill>
            </a:endParaRPr>
          </a:p>
          <a:p>
            <a:endParaRPr lang="pl-PL" sz="1800" b="1" dirty="0" smtClean="0">
              <a:solidFill>
                <a:srgbClr val="0070C0"/>
              </a:solidFill>
            </a:endParaRPr>
          </a:p>
        </p:txBody>
      </p:sp>
      <p:pic>
        <p:nvPicPr>
          <p:cNvPr id="8" name="Obraz 7" descr="iOptr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643182"/>
            <a:ext cx="3643338" cy="364333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28596" y="3000372"/>
            <a:ext cx="45450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 - udźwig: 12,3 kg (teleskop do średnicy 20 cm)</a:t>
            </a:r>
          </a:p>
          <a:p>
            <a:r>
              <a:rPr lang="pl-PL" dirty="0" smtClean="0"/>
              <a:t> - masa własna ze statywem 1.5”: 9,7kg </a:t>
            </a:r>
          </a:p>
          <a:p>
            <a:r>
              <a:rPr lang="pl-PL" dirty="0" smtClean="0"/>
              <a:t>                                                   2”: 12,4 kg</a:t>
            </a:r>
          </a:p>
          <a:p>
            <a:r>
              <a:rPr lang="pl-PL" dirty="0" smtClean="0"/>
              <a:t> - wbudowany odbiornik GPS 32 kanałowy</a:t>
            </a:r>
          </a:p>
          <a:p>
            <a:r>
              <a:rPr lang="pl-PL" dirty="0" smtClean="0"/>
              <a:t> - wbudowany port autoguidingu ST-4</a:t>
            </a:r>
          </a:p>
          <a:p>
            <a:r>
              <a:rPr lang="pl-PL" dirty="0" smtClean="0"/>
              <a:t> - baza obiektów: 150.000</a:t>
            </a:r>
          </a:p>
          <a:p>
            <a:r>
              <a:rPr lang="pl-PL" dirty="0" smtClean="0"/>
              <a:t> - podświetlana lunetka biegunowa</a:t>
            </a:r>
          </a:p>
          <a:p>
            <a:r>
              <a:rPr lang="pl-PL" dirty="0" smtClean="0"/>
              <a:t> - błąd prowadzenia PE: &lt; 10”</a:t>
            </a:r>
          </a:p>
          <a:p>
            <a:r>
              <a:rPr lang="pl-PL" dirty="0" smtClean="0"/>
              <a:t> - rozdzielczość: 0,14”</a:t>
            </a:r>
          </a:p>
          <a:p>
            <a:r>
              <a:rPr lang="pl-PL" dirty="0" smtClean="0"/>
              <a:t> - niski pobór prądu: 0,35 A przy prowadzeniu</a:t>
            </a:r>
          </a:p>
          <a:p>
            <a:r>
              <a:rPr lang="pl-PL" dirty="0" smtClean="0"/>
              <a:t>                                     0,6 A przy użyciu Go To</a:t>
            </a: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28596" y="6286520"/>
            <a:ext cx="545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Jest to alternatywa dla montażu klasy Sky Watcher EQ5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Nowości sprzętowe 2018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000108"/>
            <a:ext cx="8643998" cy="3911609"/>
          </a:xfrm>
        </p:spPr>
        <p:txBody>
          <a:bodyPr>
            <a:noAutofit/>
          </a:bodyPr>
          <a:lstStyle/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1800" b="1" dirty="0" smtClean="0">
                <a:solidFill>
                  <a:srgbClr val="0070C0"/>
                </a:solidFill>
              </a:rPr>
              <a:t>       </a:t>
            </a:r>
            <a:r>
              <a:rPr lang="pl-PL" sz="2000" b="1" dirty="0" smtClean="0">
                <a:solidFill>
                  <a:srgbClr val="0070C0"/>
                </a:solidFill>
              </a:rPr>
              <a:t>UNISTELLAR eVscope </a:t>
            </a:r>
            <a:r>
              <a:rPr lang="pl-PL" sz="1800" b="1" dirty="0" smtClean="0">
                <a:solidFill>
                  <a:srgbClr val="0070C0"/>
                </a:solidFill>
              </a:rPr>
              <a:t/>
            </a:r>
            <a:br>
              <a:rPr lang="pl-PL" sz="1800" b="1" dirty="0" smtClean="0">
                <a:solidFill>
                  <a:srgbClr val="0070C0"/>
                </a:solidFill>
              </a:rPr>
            </a:br>
            <a:r>
              <a:rPr lang="pl-PL" sz="1800" b="1" dirty="0" smtClean="0"/>
              <a:t>(cena końcowa ok. 2199 $ =&gt; 8092 zł)</a:t>
            </a:r>
            <a:endParaRPr lang="pl-PL" sz="1800" b="1" dirty="0" smtClean="0">
              <a:solidFill>
                <a:srgbClr val="0070C0"/>
              </a:solidFill>
            </a:endParaRPr>
          </a:p>
          <a:p>
            <a:endParaRPr lang="pl-PL" sz="1800" b="1" dirty="0" smtClean="0">
              <a:solidFill>
                <a:srgbClr val="0070C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85720" y="2143117"/>
            <a:ext cx="44291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 27 I 2018 </a:t>
            </a:r>
            <a:r>
              <a:rPr lang="pl-PL" dirty="0" smtClean="0">
                <a:solidFill>
                  <a:srgbClr val="0070C0"/>
                </a:solidFill>
              </a:rPr>
              <a:t>- pierwsza obserwacja zakrycia asteroidalnego wykonana przez ten teleskop – gwiazda o jasności 11,0 mag zakryta przez planetoidę</a:t>
            </a:r>
          </a:p>
          <a:p>
            <a:r>
              <a:rPr lang="pl-PL" dirty="0" smtClean="0">
                <a:solidFill>
                  <a:srgbClr val="0070C0"/>
                </a:solidFill>
              </a:rPr>
              <a:t> (175) Andromache. </a:t>
            </a:r>
            <a:br>
              <a:rPr lang="pl-PL" dirty="0" smtClean="0">
                <a:solidFill>
                  <a:srgbClr val="0070C0"/>
                </a:solidFill>
              </a:rPr>
            </a:br>
            <a:endParaRPr lang="pl-PL" dirty="0" smtClean="0">
              <a:solidFill>
                <a:srgbClr val="0070C0"/>
              </a:solidFill>
            </a:endParaRPr>
          </a:p>
          <a:p>
            <a:r>
              <a:rPr lang="pl-PL" dirty="0" smtClean="0">
                <a:solidFill>
                  <a:srgbClr val="0070C0"/>
                </a:solidFill>
              </a:rPr>
              <a:t>Rejestracja wbudowaną matrycą                                 Sony IMX 224 na czasie ekspozycji 0,1 sek. </a:t>
            </a:r>
            <a:br>
              <a:rPr lang="pl-PL" dirty="0" smtClean="0">
                <a:solidFill>
                  <a:srgbClr val="0070C0"/>
                </a:solidFill>
              </a:rPr>
            </a:br>
            <a:r>
              <a:rPr lang="pl-PL" dirty="0" smtClean="0">
                <a:solidFill>
                  <a:srgbClr val="0070C0"/>
                </a:solidFill>
              </a:rPr>
              <a:t/>
            </a:r>
            <a:br>
              <a:rPr lang="pl-PL" dirty="0" smtClean="0">
                <a:solidFill>
                  <a:srgbClr val="0070C0"/>
                </a:solidFill>
              </a:rPr>
            </a:br>
            <a:r>
              <a:rPr lang="pl-PL" dirty="0" smtClean="0">
                <a:solidFill>
                  <a:srgbClr val="0070C0"/>
                </a:solidFill>
              </a:rPr>
              <a:t>Źródło czasu – internetowy serwer czasu NTP, odczyt naniesiony na nagranie przez wewnętrzne oprogramowanie teleskopu.</a:t>
            </a:r>
          </a:p>
          <a:p>
            <a:endParaRPr lang="pl-PL" dirty="0" smtClean="0"/>
          </a:p>
          <a:p>
            <a:r>
              <a:rPr lang="pl-PL" b="1" dirty="0" smtClean="0"/>
              <a:t>Teleskop w przedsprzedaży </a:t>
            </a:r>
            <a:br>
              <a:rPr lang="pl-PL" b="1" dirty="0" smtClean="0"/>
            </a:br>
            <a:r>
              <a:rPr lang="pl-PL" b="1" dirty="0" smtClean="0"/>
              <a:t>od XI 2018 (ok. 5588 zł). 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W sprzedaży od lata 2019 r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7" name="pole tekstowe 6"/>
          <p:cNvSpPr txBox="1"/>
          <p:nvPr/>
        </p:nvSpPr>
        <p:spPr>
          <a:xfrm>
            <a:off x="4766110" y="1500174"/>
            <a:ext cx="4377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- lustro główne: 114/450 mm</a:t>
            </a:r>
          </a:p>
          <a:p>
            <a:r>
              <a:rPr lang="pl-PL" dirty="0" smtClean="0"/>
              <a:t> - dostępne powiększenia: 50/100/150x</a:t>
            </a:r>
          </a:p>
          <a:p>
            <a:r>
              <a:rPr lang="pl-PL" dirty="0" smtClean="0"/>
              <a:t> - waga ze statywem: 7 kg</a:t>
            </a:r>
          </a:p>
          <a:p>
            <a:r>
              <a:rPr lang="pl-PL" dirty="0" smtClean="0"/>
              <a:t> - zasięg gwiazdowy: </a:t>
            </a:r>
            <a:r>
              <a:rPr lang="pl-PL" b="1" dirty="0" smtClean="0"/>
              <a:t>16 mag!</a:t>
            </a:r>
          </a:p>
          <a:p>
            <a:r>
              <a:rPr lang="pl-PL" dirty="0" smtClean="0"/>
              <a:t> - zasilanie na baterii: do 10 godzin</a:t>
            </a:r>
          </a:p>
          <a:p>
            <a:r>
              <a:rPr lang="pl-PL" dirty="0" smtClean="0"/>
              <a:t> - wyświetlacz: mikro-OLED</a:t>
            </a:r>
          </a:p>
          <a:p>
            <a:r>
              <a:rPr lang="pl-PL" dirty="0" smtClean="0"/>
              <a:t> - sterowanie smartfonem Wifi/ Bluetooth</a:t>
            </a:r>
          </a:p>
          <a:p>
            <a:r>
              <a:rPr lang="pl-PL" dirty="0" smtClean="0"/>
              <a:t> - automatyczna derotacja pola</a:t>
            </a:r>
          </a:p>
          <a:p>
            <a:r>
              <a:rPr lang="pl-PL" dirty="0" smtClean="0"/>
              <a:t> - redukcja wpływu „light pollution”</a:t>
            </a:r>
          </a:p>
          <a:p>
            <a:endParaRPr lang="pl-PL" dirty="0"/>
          </a:p>
        </p:txBody>
      </p:sp>
      <p:pic>
        <p:nvPicPr>
          <p:cNvPr id="11" name="Obraz 10" descr="unistellar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4429132"/>
            <a:ext cx="3917116" cy="2146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Nowości sprzętowe 2018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000108"/>
            <a:ext cx="8643998" cy="3911609"/>
          </a:xfrm>
        </p:spPr>
        <p:txBody>
          <a:bodyPr>
            <a:noAutofit/>
          </a:bodyPr>
          <a:lstStyle/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2000" b="1" dirty="0" smtClean="0">
                <a:solidFill>
                  <a:srgbClr val="0070C0"/>
                </a:solidFill>
              </a:rPr>
              <a:t>UNISTELLAR eVscope </a:t>
            </a:r>
            <a:r>
              <a:rPr lang="pl-PL" sz="1800" b="1" dirty="0" smtClean="0">
                <a:solidFill>
                  <a:srgbClr val="0070C0"/>
                </a:solidFill>
              </a:rPr>
              <a:t/>
            </a:r>
            <a:br>
              <a:rPr lang="pl-PL" sz="1800" b="1" dirty="0" smtClean="0">
                <a:solidFill>
                  <a:srgbClr val="0070C0"/>
                </a:solidFill>
              </a:rPr>
            </a:br>
            <a:endParaRPr lang="pl-PL" sz="1800" b="1" dirty="0" smtClean="0">
              <a:solidFill>
                <a:srgbClr val="0070C0"/>
              </a:solidFill>
            </a:endParaRPr>
          </a:p>
          <a:p>
            <a:endParaRPr lang="pl-PL" sz="1800" b="1" dirty="0" smtClean="0">
              <a:solidFill>
                <a:srgbClr val="0070C0"/>
              </a:solidFill>
            </a:endParaRPr>
          </a:p>
        </p:txBody>
      </p:sp>
      <p:pic>
        <p:nvPicPr>
          <p:cNvPr id="8" name="Obraz 7" descr="unistellar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1142984"/>
            <a:ext cx="6477000" cy="2790825"/>
          </a:xfrm>
          <a:prstGeom prst="rect">
            <a:avLst/>
          </a:prstGeom>
        </p:spPr>
      </p:pic>
      <p:pic>
        <p:nvPicPr>
          <p:cNvPr id="11" name="Obraz 10" descr="unistellar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714620"/>
            <a:ext cx="2609850" cy="3810000"/>
          </a:xfrm>
          <a:prstGeom prst="rect">
            <a:avLst/>
          </a:prstGeom>
        </p:spPr>
      </p:pic>
      <p:pic>
        <p:nvPicPr>
          <p:cNvPr id="12" name="Obraz 11" descr="unistellar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8" y="3929066"/>
            <a:ext cx="5608411" cy="2700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runcam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2124178"/>
            <a:ext cx="4629664" cy="42043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Kamery analogowe – nowość 2018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214422"/>
            <a:ext cx="8858280" cy="542928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2900" b="1" dirty="0" smtClean="0">
                <a:solidFill>
                  <a:srgbClr val="0070C0"/>
                </a:solidFill>
              </a:rPr>
              <a:t>RunCam Night Eagle 2 PRO „Astro Edition”</a:t>
            </a:r>
            <a:br>
              <a:rPr lang="pl-PL" sz="2900" b="1" dirty="0" smtClean="0">
                <a:solidFill>
                  <a:srgbClr val="0070C0"/>
                </a:solidFill>
              </a:rPr>
            </a:br>
            <a:r>
              <a:rPr lang="pl-PL" sz="2400" b="1" dirty="0" smtClean="0">
                <a:solidFill>
                  <a:srgbClr val="FF0000"/>
                </a:solidFill>
              </a:rPr>
              <a:t/>
            </a:r>
            <a:br>
              <a:rPr lang="pl-PL" sz="2400" b="1" dirty="0" smtClean="0">
                <a:solidFill>
                  <a:srgbClr val="FF0000"/>
                </a:solidFill>
              </a:rPr>
            </a:br>
            <a:r>
              <a:rPr lang="pl-PL" sz="2300" i="1" dirty="0" smtClean="0"/>
              <a:t>druga wersja kamery powstała przy współpracy producenta z IOTA, do wyboru 3 zestawy:</a:t>
            </a:r>
            <a:br>
              <a:rPr lang="pl-PL" sz="2300" i="1" dirty="0" smtClean="0"/>
            </a:br>
            <a:endParaRPr lang="pl-PL" sz="2300" i="1" dirty="0" smtClean="0"/>
          </a:p>
          <a:p>
            <a:pPr>
              <a:buNone/>
            </a:pPr>
            <a:r>
              <a:rPr lang="pl-PL" sz="2300" dirty="0" smtClean="0"/>
              <a:t> - zestaw z obiektywem, reduktorem ogniskowej 0,5x, złączkami: $179</a:t>
            </a:r>
          </a:p>
          <a:p>
            <a:pPr>
              <a:buNone/>
            </a:pPr>
            <a:r>
              <a:rPr lang="pl-PL" sz="2300" dirty="0" smtClean="0"/>
              <a:t> - zestaw z obiektywem i złączkami: $149</a:t>
            </a:r>
          </a:p>
          <a:p>
            <a:pPr>
              <a:buNone/>
            </a:pPr>
            <a:r>
              <a:rPr lang="pl-PL" sz="2300" dirty="0" smtClean="0"/>
              <a:t> - zestaw z obiektywem: $79</a:t>
            </a:r>
          </a:p>
          <a:p>
            <a:pPr>
              <a:buNone/>
            </a:pPr>
            <a:r>
              <a:rPr lang="pl-PL" sz="2300" dirty="0" smtClean="0"/>
              <a:t> - wysyłka do Europy: $40 </a:t>
            </a:r>
          </a:p>
          <a:p>
            <a:pPr>
              <a:buNone/>
            </a:pPr>
            <a:endParaRPr lang="pl-PL" sz="2300" dirty="0" smtClean="0"/>
          </a:p>
          <a:p>
            <a:pPr>
              <a:buNone/>
            </a:pPr>
            <a:r>
              <a:rPr lang="pl-PL" sz="2300" dirty="0" smtClean="0"/>
              <a:t> Koszt najtańszej opcji</a:t>
            </a:r>
          </a:p>
          <a:p>
            <a:pPr>
              <a:buNone/>
            </a:pPr>
            <a:r>
              <a:rPr lang="pl-PL" sz="2300" dirty="0" smtClean="0"/>
              <a:t> bez złączek, reduktora to ok. </a:t>
            </a:r>
            <a:r>
              <a:rPr lang="pl-PL" sz="2300" b="1" dirty="0" smtClean="0"/>
              <a:t>438 zł</a:t>
            </a:r>
          </a:p>
          <a:p>
            <a:pPr>
              <a:buNone/>
            </a:pPr>
            <a:endParaRPr lang="pl-PL" sz="1800" b="1" dirty="0" smtClean="0"/>
          </a:p>
          <a:p>
            <a:pPr>
              <a:buNone/>
            </a:pPr>
            <a:endParaRPr lang="pl-PL" sz="1800" b="1" dirty="0" smtClean="0"/>
          </a:p>
          <a:p>
            <a:pPr>
              <a:buNone/>
            </a:pPr>
            <a:r>
              <a:rPr lang="pl-PL" sz="2300" b="1" dirty="0" smtClean="0">
                <a:solidFill>
                  <a:srgbClr val="0070C0"/>
                </a:solidFill>
              </a:rPr>
              <a:t>3 tryby długości czasu otwarcia migawki:</a:t>
            </a:r>
            <a:br>
              <a:rPr lang="pl-PL" sz="2300" b="1" dirty="0" smtClean="0">
                <a:solidFill>
                  <a:srgbClr val="0070C0"/>
                </a:solidFill>
              </a:rPr>
            </a:br>
            <a:endParaRPr lang="pl-PL" sz="2300" b="1" dirty="0" smtClean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pl-PL" sz="2300" dirty="0" smtClean="0">
                <a:solidFill>
                  <a:srgbClr val="0070C0"/>
                </a:solidFill>
              </a:rPr>
              <a:t>NS1 – integracja 2x </a:t>
            </a:r>
            <a:br>
              <a:rPr lang="pl-PL" sz="2300" dirty="0" smtClean="0">
                <a:solidFill>
                  <a:srgbClr val="0070C0"/>
                </a:solidFill>
              </a:rPr>
            </a:br>
            <a:r>
              <a:rPr lang="pl-PL" sz="2300" b="1" dirty="0" smtClean="0">
                <a:solidFill>
                  <a:srgbClr val="FF0000"/>
                </a:solidFill>
              </a:rPr>
              <a:t>(czułość porównywalna z Watec 910 HX/RC !</a:t>
            </a:r>
            <a:r>
              <a:rPr lang="pl-PL" sz="2300" dirty="0" smtClean="0">
                <a:solidFill>
                  <a:srgbClr val="0070C0"/>
                </a:solidFill>
              </a:rPr>
              <a:t/>
            </a:r>
            <a:br>
              <a:rPr lang="pl-PL" sz="2300" dirty="0" smtClean="0">
                <a:solidFill>
                  <a:srgbClr val="0070C0"/>
                </a:solidFill>
              </a:rPr>
            </a:br>
            <a:endParaRPr lang="pl-PL" sz="2300" dirty="0" smtClean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pl-PL" sz="2300" dirty="0" smtClean="0">
                <a:solidFill>
                  <a:srgbClr val="0070C0"/>
                </a:solidFill>
              </a:rPr>
              <a:t>NS2 – integracja 4x</a:t>
            </a:r>
          </a:p>
          <a:p>
            <a:pPr>
              <a:buFontTx/>
              <a:buChar char="-"/>
            </a:pPr>
            <a:r>
              <a:rPr lang="pl-PL" sz="2300" dirty="0" smtClean="0">
                <a:solidFill>
                  <a:srgbClr val="0070C0"/>
                </a:solidFill>
              </a:rPr>
              <a:t>NS3 – integracja 8x</a:t>
            </a:r>
          </a:p>
          <a:p>
            <a:pPr>
              <a:buNone/>
            </a:pPr>
            <a:endParaRPr lang="pl-PL" sz="1800" b="1" dirty="0" smtClean="0"/>
          </a:p>
          <a:p>
            <a:pPr algn="just">
              <a:buNone/>
            </a:pPr>
            <a:endParaRPr lang="pl-PL" sz="2800" b="1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l-PL" sz="2800" b="1" dirty="0" smtClean="0">
                <a:solidFill>
                  <a:srgbClr val="FF0000"/>
                </a:solidFill>
              </a:rPr>
              <a:t>Polecana przez IOTA dla początkujących</a:t>
            </a:r>
          </a:p>
          <a:p>
            <a:pPr algn="just">
              <a:buNone/>
            </a:pPr>
            <a:endParaRPr lang="pl-PL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Mini PC - przykłady</a:t>
            </a:r>
            <a:endParaRPr lang="pl-PL" sz="3600" b="1" dirty="0"/>
          </a:p>
        </p:txBody>
      </p:sp>
      <p:pic>
        <p:nvPicPr>
          <p:cNvPr id="4" name="Obraz 3" descr="mini_PC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285860"/>
            <a:ext cx="5041085" cy="5357850"/>
          </a:xfrm>
          <a:prstGeom prst="rect">
            <a:avLst/>
          </a:prstGeom>
        </p:spPr>
      </p:pic>
      <p:pic>
        <p:nvPicPr>
          <p:cNvPr id="5" name="Obraz 4" descr="miniPC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1357298"/>
            <a:ext cx="3555677" cy="307183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715008" y="4643446"/>
            <a:ext cx="30911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model: GIGABYTE Barebone PC</a:t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pamięć: 4GB</a:t>
            </a:r>
          </a:p>
          <a:p>
            <a:r>
              <a:rPr lang="pl-PL" dirty="0" smtClean="0"/>
              <a:t>dysk: 120 GB SSD</a:t>
            </a:r>
          </a:p>
          <a:p>
            <a:r>
              <a:rPr lang="pl-PL" dirty="0" smtClean="0"/>
              <a:t>wymiary: 58 x 108 x 114 mm</a:t>
            </a:r>
          </a:p>
          <a:p>
            <a:endParaRPr lang="pl-PL" dirty="0" smtClean="0"/>
          </a:p>
          <a:p>
            <a:r>
              <a:rPr lang="pl-PL" dirty="0" smtClean="0"/>
              <a:t>cena: 999 zł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miniPC-pip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72098" cy="5072098"/>
          </a:xfrm>
          <a:prstGeom prst="rect">
            <a:avLst/>
          </a:prstGeom>
        </p:spPr>
      </p:pic>
      <p:pic>
        <p:nvPicPr>
          <p:cNvPr id="7" name="Obraz 6" descr="miniPC_pip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68" y="0"/>
            <a:ext cx="4429132" cy="442913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Mini PC - przykłady</a:t>
            </a:r>
            <a:endParaRPr lang="pl-PL" sz="36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000496" y="4286256"/>
            <a:ext cx="28721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model: PIPO X9s</a:t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pamięć: 4GB</a:t>
            </a:r>
          </a:p>
          <a:p>
            <a:r>
              <a:rPr lang="pl-PL" dirty="0" smtClean="0"/>
              <a:t>dysk: 64 GB SSD</a:t>
            </a:r>
          </a:p>
          <a:p>
            <a:r>
              <a:rPr lang="pl-PL" dirty="0" smtClean="0"/>
              <a:t>wymiary: 165 x 133 x 53 mm</a:t>
            </a:r>
          </a:p>
          <a:p>
            <a:r>
              <a:rPr lang="pl-PL" dirty="0" smtClean="0"/>
              <a:t>system: Win 64 bit</a:t>
            </a:r>
          </a:p>
          <a:p>
            <a:endParaRPr lang="pl-PL" dirty="0" smtClean="0"/>
          </a:p>
          <a:p>
            <a:r>
              <a:rPr lang="pl-PL" dirty="0" smtClean="0"/>
              <a:t>cena: 1049 zł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Polski inserter GPS „smopi VTI” - kopia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357298"/>
            <a:ext cx="8929718" cy="376873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1 lutego 2018 – ukończenie budowy wiernej kopii insertera smopi VTI (org. Piotr Smolarz)</a:t>
            </a:r>
          </a:p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      </a:t>
            </a:r>
            <a:r>
              <a:rPr lang="pl-PL" sz="1800" b="1" dirty="0" smtClean="0">
                <a:solidFill>
                  <a:srgbClr val="FF0000"/>
                </a:solidFill>
                <a:hlinkClick r:id="rId2"/>
              </a:rPr>
              <a:t>http://smopi.news.nstrefa.pl/index.php?pages/Video-Time-Inserter</a:t>
            </a:r>
            <a:endParaRPr lang="pl-PL" sz="1800" b="1" dirty="0" smtClean="0">
              <a:solidFill>
                <a:srgbClr val="FF0000"/>
              </a:solidFill>
            </a:endParaRPr>
          </a:p>
        </p:txBody>
      </p:sp>
      <p:pic>
        <p:nvPicPr>
          <p:cNvPr id="4" name="Obraz 3" descr="inserte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3116"/>
            <a:ext cx="6072230" cy="455417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643702" y="3929066"/>
            <a:ext cx="1785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Kopia insertera „smopi VTI” wykonana przez                         W. Burzyńskiego</a:t>
            </a:r>
          </a:p>
          <a:p>
            <a:pPr algn="ctr"/>
            <a:endParaRPr lang="pl-PL" dirty="0" smtClean="0"/>
          </a:p>
          <a:p>
            <a:pPr algn="ctr"/>
            <a:r>
              <a:rPr lang="pl-PL" b="1" dirty="0" smtClean="0">
                <a:solidFill>
                  <a:srgbClr val="FF0000"/>
                </a:solidFill>
              </a:rPr>
              <a:t>Koszt części około 300 zł !</a:t>
            </a: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GPS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00108"/>
            <a:ext cx="9001156" cy="55721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</a:t>
            </a:r>
            <a:r>
              <a:rPr lang="pl-PL" sz="2000" b="1" dirty="0" smtClean="0">
                <a:solidFill>
                  <a:srgbClr val="FF0000"/>
                </a:solidFill>
              </a:rPr>
              <a:t>Rekordowa dokładność sygnału GPS</a:t>
            </a:r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1800" b="1" dirty="0" smtClean="0"/>
              <a:t>       25 kwietnia 2018 r. należące do NASA stacje śledzenia GPS zarejestrowały najwyższą w historii pomiarów (prowadzonych od 2002 r.) dokładność sygnału tego systemu.</a:t>
            </a:r>
            <a:br>
              <a:rPr lang="pl-PL" sz="1800" b="1" dirty="0" smtClean="0"/>
            </a:br>
            <a:endParaRPr lang="pl-PL" sz="1800" dirty="0" smtClean="0"/>
          </a:p>
          <a:p>
            <a:pPr>
              <a:buNone/>
            </a:pPr>
            <a:r>
              <a:rPr lang="pl-PL" sz="1800" dirty="0" smtClean="0"/>
              <a:t>       Stwierdzona przez NASA dokładność wyniosła </a:t>
            </a:r>
            <a:r>
              <a:rPr lang="pl-PL" sz="1800" b="1" dirty="0" smtClean="0">
                <a:solidFill>
                  <a:srgbClr val="FF0000"/>
                </a:solidFill>
              </a:rPr>
              <a:t>38 cm</a:t>
            </a:r>
            <a:r>
              <a:rPr lang="pl-PL" sz="1800" dirty="0" smtClean="0"/>
              <a:t>. </a:t>
            </a:r>
            <a:br>
              <a:rPr lang="pl-PL" sz="1800" dirty="0" smtClean="0"/>
            </a:br>
            <a:endParaRPr lang="pl-PL" sz="1800" dirty="0" smtClean="0"/>
          </a:p>
          <a:p>
            <a:pPr>
              <a:buNone/>
            </a:pPr>
            <a:r>
              <a:rPr lang="pl-PL" sz="1800" dirty="0" smtClean="0"/>
              <a:t>       Warto dodać, że jest to wartość tzw. „signal-in-space”, a więc nie uwzględnia wpływu atmosfery, w tym np. opóźnienia jonosferycznego.</a:t>
            </a:r>
            <a:br>
              <a:rPr lang="pl-PL" sz="1800" dirty="0" smtClean="0"/>
            </a:br>
            <a:endParaRPr lang="pl-PL" sz="1800" dirty="0" smtClean="0"/>
          </a:p>
          <a:p>
            <a:pPr>
              <a:buNone/>
            </a:pPr>
            <a:r>
              <a:rPr lang="pl-PL" sz="1800" dirty="0" smtClean="0"/>
              <a:t>       Osiągnięcie tak wysokiej dokładności to efekt różnych działań podjętych przez administratora systemu - to przede wszystkim </a:t>
            </a:r>
            <a:r>
              <a:rPr lang="pl-PL" sz="1800" b="1" dirty="0" smtClean="0"/>
              <a:t>wystrzelenie i uruchomienie w ostatnich latach 12 satelitów nowej generacji IIF</a:t>
            </a:r>
            <a:r>
              <a:rPr lang="pl-PL" sz="1800" dirty="0" smtClean="0"/>
              <a:t> połączone z wycofaniem z eksploatacji starszych. </a:t>
            </a:r>
            <a:br>
              <a:rPr lang="pl-PL" sz="1800" dirty="0" smtClean="0"/>
            </a:br>
            <a:endParaRPr lang="pl-PL" sz="1800" dirty="0" smtClean="0"/>
          </a:p>
          <a:p>
            <a:pPr>
              <a:buNone/>
            </a:pPr>
            <a:r>
              <a:rPr lang="pl-PL" sz="1800" dirty="0" smtClean="0"/>
              <a:t>       Innym działaniem na rzecz podniesienia dokładności sygnałów GPS </a:t>
            </a:r>
            <a:r>
              <a:rPr lang="pl-PL" sz="1800" b="1" dirty="0" smtClean="0"/>
              <a:t>jest przejście na bardziej stabilny standard częstotliwości</a:t>
            </a:r>
            <a:r>
              <a:rPr lang="pl-PL" sz="1800" dirty="0" smtClean="0"/>
              <a:t>.</a:t>
            </a:r>
            <a:br>
              <a:rPr lang="pl-PL" sz="1800" dirty="0" smtClean="0"/>
            </a:br>
            <a:endParaRPr lang="pl-PL" sz="1800" dirty="0" smtClean="0"/>
          </a:p>
          <a:p>
            <a:pPr>
              <a:buNone/>
            </a:pPr>
            <a:r>
              <a:rPr lang="pl-PL" sz="1800" dirty="0" smtClean="0"/>
              <a:t>       </a:t>
            </a:r>
            <a:r>
              <a:rPr lang="pl-PL" sz="1800" b="1" dirty="0" smtClean="0">
                <a:solidFill>
                  <a:srgbClr val="FF0000"/>
                </a:solidFill>
              </a:rPr>
              <a:t>W dalszym ciągu czekamy na pełną opercyjność europejskiego systemu GALILEO (2020 ?)</a:t>
            </a:r>
            <a:endParaRPr lang="pl-PL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Polski inserter GPS „smopi VTI” - kopia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357298"/>
            <a:ext cx="8929718" cy="376873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Film pokazujący start/restart oraz działanie insertera</a:t>
            </a:r>
          </a:p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  <a:hlinkClick r:id="rId2"/>
              </a:rPr>
              <a:t>https://www.youtube.com/watch?v=5dU15orLnA4</a:t>
            </a:r>
            <a:endParaRPr lang="pl-PL" sz="1800" b="1" dirty="0" smtClean="0">
              <a:solidFill>
                <a:srgbClr val="FF0000"/>
              </a:solidFill>
            </a:endParaRPr>
          </a:p>
        </p:txBody>
      </p:sp>
      <p:pic>
        <p:nvPicPr>
          <p:cNvPr id="5" name="Obraz 4" descr="inserte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285992"/>
            <a:ext cx="4595818" cy="3446864"/>
          </a:xfrm>
          <a:prstGeom prst="rect">
            <a:avLst/>
          </a:prstGeom>
        </p:spPr>
      </p:pic>
      <p:pic>
        <p:nvPicPr>
          <p:cNvPr id="6" name="Obraz 5" descr="inserter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3000372"/>
            <a:ext cx="4667283" cy="350046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42844" y="5857892"/>
            <a:ext cx="4169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Kopia insertera „smopi VTI” – W. Burzyński</a:t>
            </a:r>
            <a:endParaRPr lang="pl-P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Katalogi astrometryczne - katalog Gaia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714356"/>
            <a:ext cx="8929718" cy="58578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400" b="1" dirty="0" smtClean="0">
                <a:solidFill>
                  <a:srgbClr val="FF0000"/>
                </a:solidFill>
              </a:rPr>
              <a:t>Gaia DR2      </a:t>
            </a:r>
            <a:r>
              <a:rPr lang="pl-PL" sz="1600" b="1" i="1" dirty="0" smtClean="0">
                <a:solidFill>
                  <a:srgbClr val="FF0000"/>
                </a:solidFill>
              </a:rPr>
              <a:t> DR – Data Release   </a:t>
            </a:r>
            <a:r>
              <a:rPr lang="pl-PL" sz="2400" b="1" dirty="0" smtClean="0">
                <a:solidFill>
                  <a:srgbClr val="0070C0"/>
                </a:solidFill>
              </a:rPr>
              <a:t>25 kwietnia 2018</a:t>
            </a:r>
            <a:br>
              <a:rPr lang="pl-PL" sz="2400" b="1" dirty="0" smtClean="0">
                <a:solidFill>
                  <a:srgbClr val="0070C0"/>
                </a:solidFill>
              </a:rPr>
            </a:br>
            <a:endParaRPr lang="pl-PL" sz="24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pl-PL" sz="1400" i="1" dirty="0" smtClean="0"/>
              <a:t>Gaia – sonda agencji ESA działajaca od VII.2014, może działać nawet do 2023 r.</a:t>
            </a:r>
          </a:p>
          <a:p>
            <a:pPr algn="ctr">
              <a:buNone/>
            </a:pPr>
            <a:r>
              <a:rPr lang="pl-PL" sz="1400" i="1" dirty="0" smtClean="0"/>
              <a:t>(</a:t>
            </a:r>
            <a:r>
              <a:rPr lang="pl-PL" sz="1400" b="1" dirty="0" smtClean="0"/>
              <a:t>G</a:t>
            </a:r>
            <a:r>
              <a:rPr lang="pl-PL" sz="1400" dirty="0" smtClean="0"/>
              <a:t>lobal </a:t>
            </a:r>
            <a:r>
              <a:rPr lang="pl-PL" sz="1400" b="1" dirty="0" smtClean="0"/>
              <a:t>A</a:t>
            </a:r>
            <a:r>
              <a:rPr lang="pl-PL" sz="1400" dirty="0" smtClean="0"/>
              <a:t>strometric </a:t>
            </a:r>
            <a:r>
              <a:rPr lang="pl-PL" sz="1400" b="1" dirty="0" smtClean="0"/>
              <a:t>I</a:t>
            </a:r>
            <a:r>
              <a:rPr lang="pl-PL" sz="1400" dirty="0" smtClean="0"/>
              <a:t>nterferometer for </a:t>
            </a:r>
            <a:r>
              <a:rPr lang="pl-PL" sz="1400" b="1" dirty="0" smtClean="0"/>
              <a:t>A</a:t>
            </a:r>
            <a:r>
              <a:rPr lang="pl-PL" sz="1400" dirty="0" smtClean="0"/>
              <a:t>strophysics)</a:t>
            </a:r>
          </a:p>
          <a:p>
            <a:pPr algn="ctr">
              <a:buNone/>
            </a:pPr>
            <a:endParaRPr lang="pl-PL" sz="1400" dirty="0" smtClean="0"/>
          </a:p>
          <a:p>
            <a:pPr algn="ctr">
              <a:buNone/>
            </a:pPr>
            <a:endParaRPr lang="pl-PL" sz="1400" dirty="0" smtClean="0"/>
          </a:p>
          <a:p>
            <a:pPr algn="ctr">
              <a:buNone/>
            </a:pPr>
            <a:endParaRPr lang="pl-PL" sz="1400" dirty="0" smtClean="0"/>
          </a:p>
          <a:p>
            <a:pPr algn="ctr">
              <a:buNone/>
            </a:pPr>
            <a:endParaRPr lang="pl-PL" sz="1400" dirty="0" smtClean="0"/>
          </a:p>
          <a:p>
            <a:pPr algn="ctr">
              <a:buNone/>
            </a:pPr>
            <a:endParaRPr lang="pl-PL" sz="1400" dirty="0" smtClean="0"/>
          </a:p>
          <a:p>
            <a:pPr algn="ctr">
              <a:buNone/>
            </a:pPr>
            <a:endParaRPr lang="pl-PL" sz="1400" dirty="0" smtClean="0"/>
          </a:p>
          <a:p>
            <a:pPr>
              <a:buNone/>
            </a:pPr>
            <a:endParaRPr lang="pl-PL" sz="1800" dirty="0" smtClean="0"/>
          </a:p>
          <a:p>
            <a:pPr>
              <a:buNone/>
            </a:pPr>
            <a:endParaRPr lang="pl-PL" sz="1800" dirty="0" smtClean="0"/>
          </a:p>
          <a:p>
            <a:pPr>
              <a:buNone/>
            </a:pPr>
            <a:r>
              <a:rPr lang="pl-PL" sz="1800" dirty="0" smtClean="0"/>
              <a:t> </a:t>
            </a:r>
          </a:p>
          <a:p>
            <a:pPr>
              <a:buNone/>
            </a:pPr>
            <a:endParaRPr lang="pl-PL" sz="1800" i="1" dirty="0" smtClean="0"/>
          </a:p>
        </p:txBody>
      </p:sp>
      <p:pic>
        <p:nvPicPr>
          <p:cNvPr id="10" name="Obraz 9" descr="gaia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143116"/>
            <a:ext cx="7265711" cy="4493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Occult – usprawnienia, nowości...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785794"/>
            <a:ext cx="9001156" cy="5786478"/>
          </a:xfrm>
        </p:spPr>
        <p:txBody>
          <a:bodyPr>
            <a:noAutofit/>
          </a:bodyPr>
          <a:lstStyle/>
          <a:p>
            <a:pPr>
              <a:buNone/>
            </a:pPr>
            <a:endParaRPr lang="pl-PL" sz="2000" dirty="0" smtClean="0"/>
          </a:p>
          <a:p>
            <a:r>
              <a:rPr lang="pl-PL" sz="1800" b="1" dirty="0" smtClean="0">
                <a:solidFill>
                  <a:srgbClr val="0070C0"/>
                </a:solidFill>
              </a:rPr>
              <a:t>27 V 2017 (4.3.0) </a:t>
            </a:r>
            <a:r>
              <a:rPr lang="pl-PL" sz="1800" dirty="0" smtClean="0"/>
              <a:t>– dodana możliwość obliczania efemeryd zakryć asteroidalnych przy użyciu katalogu UCAC5 (DR1 do 16 mag + ruchy własne po ponownej redukcji UCAC4)</a:t>
            </a:r>
            <a:br>
              <a:rPr lang="pl-PL" sz="1800" dirty="0" smtClean="0"/>
            </a:br>
            <a:endParaRPr lang="pl-PL" sz="1800" dirty="0" smtClean="0"/>
          </a:p>
          <a:p>
            <a:r>
              <a:rPr lang="pl-PL" sz="1800" b="1" dirty="0" smtClean="0">
                <a:solidFill>
                  <a:srgbClr val="0070C0"/>
                </a:solidFill>
              </a:rPr>
              <a:t>17 XI 2017 (4.5.0) </a:t>
            </a:r>
            <a:r>
              <a:rPr lang="pl-PL" sz="1800" dirty="0" smtClean="0"/>
              <a:t>– </a:t>
            </a:r>
            <a:r>
              <a:rPr lang="pl-PL" sz="1800" b="1" dirty="0" smtClean="0">
                <a:solidFill>
                  <a:srgbClr val="FF0000"/>
                </a:solidFill>
              </a:rPr>
              <a:t>od tej wersji program przestaje działać na Windows XP                            </a:t>
            </a:r>
            <a:r>
              <a:rPr lang="pl-PL" sz="1800" dirty="0" smtClean="0"/>
              <a:t>Przyczyną jest migracja do środowiska .NET Framework 4,5.  </a:t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Stworzony nowy interfejs panelu efemeryd zakryć asteroidalnych -                                                 zmiana przygotowuje na większą precyzję danych wynikowych (Gaia DR2)</a:t>
            </a:r>
            <a:br>
              <a:rPr lang="pl-PL" sz="1800" dirty="0" smtClean="0"/>
            </a:br>
            <a:endParaRPr lang="pl-PL" sz="1800" dirty="0" smtClean="0"/>
          </a:p>
          <a:p>
            <a:r>
              <a:rPr lang="pl-PL" sz="1800" b="1" dirty="0" smtClean="0">
                <a:solidFill>
                  <a:srgbClr val="0070C0"/>
                </a:solidFill>
              </a:rPr>
              <a:t>29 XII 2017 (4.5.3) </a:t>
            </a:r>
            <a:r>
              <a:rPr lang="pl-PL" sz="1800" dirty="0" smtClean="0"/>
              <a:t>– dodanie efemeryd zakryć asteroidalnych obiektów                      transneptunowych TNO oraz planetoid z grupy Centaurów (program „Lucky Star”)                               </a:t>
            </a:r>
            <a:r>
              <a:rPr lang="pl-PL" sz="1800" dirty="0" smtClean="0">
                <a:hlinkClick r:id="rId2"/>
              </a:rPr>
              <a:t>http://lesia.obspm.fr/lucky-star/predictions/  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dirty="0" smtClean="0"/>
          </a:p>
          <a:p>
            <a:r>
              <a:rPr lang="pl-PL" sz="1800" b="1" dirty="0" smtClean="0">
                <a:solidFill>
                  <a:srgbClr val="0070C0"/>
                </a:solidFill>
              </a:rPr>
              <a:t>18 III 2018 (4.5.5) </a:t>
            </a:r>
            <a:r>
              <a:rPr lang="pl-PL" sz="1800" dirty="0" smtClean="0"/>
              <a:t>– dodanie funkcji „Run with High Priority” – przy jej zaznaczeniu         program Occult ma pierwszeństwo w stosunku do pracy innych działających                   programów, powinno to skutkować sprawniejszym działaniem Occulta</a:t>
            </a:r>
            <a:br>
              <a:rPr lang="pl-PL" sz="1800" dirty="0" smtClean="0"/>
            </a:br>
            <a:endParaRPr lang="pl-PL" sz="1800" dirty="0" smtClean="0"/>
          </a:p>
          <a:p>
            <a:r>
              <a:rPr lang="pl-PL" sz="1800" b="1" dirty="0" smtClean="0">
                <a:solidFill>
                  <a:srgbClr val="0070C0"/>
                </a:solidFill>
              </a:rPr>
              <a:t>16 V 2018 (4.5.6) </a:t>
            </a:r>
            <a:r>
              <a:rPr lang="pl-PL" sz="1800" dirty="0" smtClean="0"/>
              <a:t>– </a:t>
            </a:r>
            <a:r>
              <a:rPr lang="pl-PL" sz="1800" b="1" dirty="0" smtClean="0">
                <a:solidFill>
                  <a:srgbClr val="FF0000"/>
                </a:solidFill>
              </a:rPr>
              <a:t>dodane katalogi astrometryczne Gaia14_DR2 oraz Gaia11-DR2,  gwiazdy katalogu XZ 80 (zakrycia księżycowe) zyskują współrzędne z Gaia_DR2</a:t>
            </a:r>
            <a:endParaRPr lang="pl-PL" sz="1800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Occult – usprawnienia, nowości...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571480"/>
            <a:ext cx="8643966" cy="5786478"/>
          </a:xfrm>
        </p:spPr>
        <p:txBody>
          <a:bodyPr>
            <a:noAutofit/>
          </a:bodyPr>
          <a:lstStyle/>
          <a:p>
            <a:pPr>
              <a:buNone/>
            </a:pPr>
            <a:endParaRPr lang="pl-PL" sz="2000" dirty="0" smtClean="0"/>
          </a:p>
          <a:p>
            <a:pPr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                 Katalog Gaia14_DR2 w programie Occult ver. 4.5.7 (1.34 GB!)</a:t>
            </a:r>
          </a:p>
          <a:p>
            <a:pPr>
              <a:buNone/>
            </a:pPr>
            <a:endParaRPr lang="pl-PL" sz="1800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pl-PL" sz="1800" dirty="0" smtClean="0"/>
          </a:p>
        </p:txBody>
      </p:sp>
      <p:pic>
        <p:nvPicPr>
          <p:cNvPr id="5" name="Obraz 4" descr="gaia_dr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500174"/>
            <a:ext cx="4429744" cy="4239217"/>
          </a:xfrm>
          <a:prstGeom prst="rect">
            <a:avLst/>
          </a:prstGeom>
        </p:spPr>
      </p:pic>
      <p:pic>
        <p:nvPicPr>
          <p:cNvPr id="4" name="Obraz 3" descr="gaia_dr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3786190"/>
            <a:ext cx="5553922" cy="292893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7" name="Obraz 6" descr="asteroidal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85794"/>
            <a:ext cx="8715436" cy="2500330"/>
          </a:xfrm>
          <a:prstGeom prst="rect">
            <a:avLst/>
          </a:prstGeom>
        </p:spPr>
      </p:pic>
      <p:pic>
        <p:nvPicPr>
          <p:cNvPr id="8" name="Obraz 7" descr="asteroidaln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214686"/>
            <a:ext cx="3648414" cy="346452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42844" y="3786190"/>
            <a:ext cx="5000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Zakrycia asteroidalne widoczne w Polsce</a:t>
            </a:r>
            <a:br>
              <a:rPr lang="pl-PL" b="1" dirty="0" smtClean="0"/>
            </a:br>
            <a:r>
              <a:rPr lang="pl-PL" b="1" dirty="0" smtClean="0"/>
              <a:t> w okresie VI-XII 2018</a:t>
            </a:r>
            <a:br>
              <a:rPr lang="pl-PL" b="1" dirty="0" smtClean="0"/>
            </a:b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gwiazdy do jasności 12 mag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asteroidy od średnicy 10 km</a:t>
            </a:r>
          </a:p>
          <a:p>
            <a:pPr>
              <a:buFont typeface="Arial" pitchFamily="34" charset="0"/>
              <a:buChar char="•"/>
            </a:pPr>
            <a:endParaRPr lang="pl-PL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07_17 202 Chryse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928670"/>
            <a:ext cx="781050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0726_476_55894_MapE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785794"/>
            <a:ext cx="7881963" cy="591147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08_18 1049 Goth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928670"/>
            <a:ext cx="781050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 descr="0913_216_56440_MapE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785794"/>
            <a:ext cx="7905773" cy="5929330"/>
          </a:xfrm>
        </p:spPr>
      </p:pic>
      <p:cxnSp>
        <p:nvCxnSpPr>
          <p:cNvPr id="11" name="Łącznik prosty 10"/>
          <p:cNvCxnSpPr/>
          <p:nvPr/>
        </p:nvCxnSpPr>
        <p:spPr>
          <a:xfrm>
            <a:off x="571472" y="1714488"/>
            <a:ext cx="4071966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714348" y="2928934"/>
            <a:ext cx="26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wysokość gwiazdy ok. 15°</a:t>
            </a: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09_18 357 Nin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857232"/>
            <a:ext cx="781050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Służba czasu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5572164"/>
          </a:xfrm>
        </p:spPr>
        <p:txBody>
          <a:bodyPr>
            <a:noAutofit/>
          </a:bodyPr>
          <a:lstStyle/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2000" b="1" dirty="0" smtClean="0">
                <a:solidFill>
                  <a:srgbClr val="0070C0"/>
                </a:solidFill>
              </a:rPr>
              <a:t>    Z jaką niepewnością służby czasu powinniśmy obserwować zjawiska zakryciowe ?</a:t>
            </a:r>
          </a:p>
          <a:p>
            <a:pPr algn="ctr">
              <a:buNone/>
            </a:pPr>
            <a:endParaRPr lang="pl-PL" sz="2000" b="1" dirty="0" smtClean="0"/>
          </a:p>
          <a:p>
            <a:pPr algn="ctr">
              <a:buNone/>
            </a:pPr>
            <a:r>
              <a:rPr lang="pl-PL" sz="2000" b="1" dirty="0" smtClean="0"/>
              <a:t>      Średnia wartość O-C otrzymana z obserwacji zakryć gwiazd przez Księżyc w ostatnim miesiącu przy wynosiła +/- 0.03”.</a:t>
            </a:r>
            <a:br>
              <a:rPr lang="pl-PL" sz="2000" b="1" dirty="0" smtClean="0"/>
            </a:br>
            <a:endParaRPr lang="pl-PL" sz="2000" b="1" dirty="0" smtClean="0"/>
          </a:p>
          <a:p>
            <a:pPr algn="ctr">
              <a:buNone/>
            </a:pPr>
            <a:r>
              <a:rPr lang="pl-PL" sz="2000" b="1" dirty="0" smtClean="0"/>
              <a:t>Biorąc pod uwagę średnią prędkość kątową Księżyca na poziomie 0.3”/sek,                       i chcąc aby nasze obserwacje mogły być jeszcze przydatne, to</a:t>
            </a:r>
            <a:br>
              <a:rPr lang="pl-PL" sz="2000" b="1" dirty="0" smtClean="0"/>
            </a:br>
            <a:r>
              <a:rPr lang="pl-PL" sz="2000" b="1" dirty="0" smtClean="0">
                <a:solidFill>
                  <a:srgbClr val="FF0000"/>
                </a:solidFill>
              </a:rPr>
              <a:t>zakrycia księżycowe powinny być obserwowane z dokładnością lepszą niż 0.1 s!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smtClean="0"/>
              <a:t> </a:t>
            </a:r>
          </a:p>
          <a:p>
            <a:pPr algn="ctr">
              <a:buNone/>
            </a:pPr>
            <a:r>
              <a:rPr lang="pl-PL" sz="2000" b="1" dirty="0" smtClean="0"/>
              <a:t>Wyklucza to w zasadzie metodę wizualną (wyjątek stanowią zakrycia brzegowe, w tym przypadku metoda wizualna jest w dalszym ciągu pomocna).</a:t>
            </a:r>
            <a:br>
              <a:rPr lang="pl-PL" sz="2000" b="1" dirty="0" smtClean="0"/>
            </a:br>
            <a:endParaRPr lang="pl-PL" sz="2000" b="1" dirty="0" smtClean="0"/>
          </a:p>
          <a:p>
            <a:pPr algn="ctr">
              <a:buNone/>
            </a:pPr>
            <a:r>
              <a:rPr lang="pl-PL" sz="2000" b="1" u="sng" dirty="0" smtClean="0">
                <a:solidFill>
                  <a:srgbClr val="FF0000"/>
                </a:solidFill>
              </a:rPr>
              <a:t>Zakrycia gwiazd przez Księżyc obserwujemy jedynie przy użyciu kamer i inserterów.</a:t>
            </a:r>
            <a:br>
              <a:rPr lang="pl-PL" sz="2000" b="1" u="sng" dirty="0" smtClean="0">
                <a:solidFill>
                  <a:srgbClr val="FF0000"/>
                </a:solidFill>
              </a:rPr>
            </a:br>
            <a:endParaRPr lang="pl-PL" sz="2000" u="sng" dirty="0" smtClean="0"/>
          </a:p>
          <a:p>
            <a:pPr algn="ctr"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>      Dokładność służby czasu na poziomie 0.1 sek jest jeszcze akceptowalna w przypadku zakryć asteroidalnych.</a:t>
            </a:r>
          </a:p>
          <a:p>
            <a:pPr algn="ctr">
              <a:buNone/>
            </a:pPr>
            <a:endParaRPr lang="pl-PL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10_29 156 Xanthip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785794"/>
            <a:ext cx="781050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11_10 1756 Giacobi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785794"/>
            <a:ext cx="7810500" cy="557212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715140" y="1857364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6,7 mag!                        ale średnica asteroidy               tylko 10 km</a:t>
            </a: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11_18 38 Le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857232"/>
            <a:ext cx="781050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12_04 101 Hele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928670"/>
            <a:ext cx="781050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12_05 38 Le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857232"/>
            <a:ext cx="781050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12_06 3495 Colchagu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785794"/>
            <a:ext cx="781050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asteroidalne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2018_12_28 95 Arethu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000108"/>
            <a:ext cx="7810500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Zakrycia brzegowe 2018 – najciekawsze</a:t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15851" y="1000108"/>
            <a:ext cx="87853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dirty="0" smtClean="0"/>
              <a:t> zakrycie gwiazdy ZC 508 (5,9 mag) w dniu 8 VIII na linii Katowice – Kielce – Biała Podlaska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zakrycie gwiazdy XZ 5859 (6,7 mag) w dniu 3 IX na linii Zielona Góra – Elbląg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zakrycie gwiazdy ZC 894 (4,4 mag) w dniu 28 X na linii Stargard Szczeciński – Łeba</a:t>
            </a:r>
          </a:p>
          <a:p>
            <a:endParaRPr lang="pl-PL" dirty="0" smtClean="0"/>
          </a:p>
          <a:p>
            <a:r>
              <a:rPr lang="pl-PL" dirty="0" smtClean="0"/>
              <a:t>Niezwykle ciekawa sytuacja będzie miała miejsce w okolicach miejscowości Gomulin, 8 km na zachód od Piotrkowa Trybunalskiego.</a:t>
            </a:r>
            <a:br>
              <a:rPr lang="pl-PL" dirty="0" smtClean="0"/>
            </a:br>
            <a:r>
              <a:rPr lang="pl-PL" dirty="0" smtClean="0"/>
              <a:t> W tym rejonie dojdzie do przecięcia się granic trzech zakryć brzegowych:</a:t>
            </a:r>
          </a:p>
          <a:p>
            <a:endParaRPr lang="pl-PL" dirty="0" smtClean="0"/>
          </a:p>
          <a:p>
            <a:r>
              <a:rPr lang="pl-PL" dirty="0" smtClean="0"/>
              <a:t> - XZ 6281 (7,2 mag) 21 stycznia</a:t>
            </a:r>
            <a:br>
              <a:rPr lang="pl-PL" dirty="0" smtClean="0"/>
            </a:br>
            <a:r>
              <a:rPr lang="pl-PL" dirty="0" smtClean="0"/>
              <a:t> - XZ 7188 (7,2 mag) 4 września</a:t>
            </a:r>
            <a:br>
              <a:rPr lang="pl-PL" dirty="0" smtClean="0"/>
            </a:br>
            <a:r>
              <a:rPr lang="pl-PL" dirty="0" smtClean="0"/>
              <a:t> - XZ 5691 (7,0 mag) 30 września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 descr="triple_graze_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3071810"/>
            <a:ext cx="4913572" cy="359569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785794"/>
            <a:ext cx="8786874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brzegowe do 8.0 mag - 2018</a:t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" name="Obraz 9" descr="brzegowe_2018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2285992"/>
            <a:ext cx="4525007" cy="4391638"/>
          </a:xfrm>
          <a:prstGeom prst="rect">
            <a:avLst/>
          </a:prstGeom>
        </p:spPr>
      </p:pic>
      <p:pic>
        <p:nvPicPr>
          <p:cNvPr id="9" name="Obraz 8" descr="brzegowe_2018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857232"/>
            <a:ext cx="5378963" cy="242889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00034" y="2786058"/>
            <a:ext cx="3571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r>
              <a:rPr lang="pl-PL" b="1" u="sng" dirty="0" smtClean="0"/>
              <a:t>Możliwe obserwacje grupowe:</a:t>
            </a: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dirty="0" smtClean="0"/>
              <a:t>1 – Poznań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2 -  Kraków, Częstochowa (5.9 mag)</a:t>
            </a:r>
          </a:p>
          <a:p>
            <a:r>
              <a:rPr lang="pl-PL" dirty="0" smtClean="0"/>
              <a:t>3 - Poznań</a:t>
            </a:r>
          </a:p>
          <a:p>
            <a:r>
              <a:rPr lang="pl-PL" dirty="0" smtClean="0"/>
              <a:t>4 - Łódź, Warszawa, Białystok</a:t>
            </a:r>
          </a:p>
          <a:p>
            <a:r>
              <a:rPr lang="pl-PL" dirty="0" smtClean="0"/>
              <a:t>5 - Krosno</a:t>
            </a:r>
          </a:p>
          <a:p>
            <a:r>
              <a:rPr lang="pl-PL" dirty="0" smtClean="0"/>
              <a:t>6 - Łódź, Częstochowa</a:t>
            </a:r>
          </a:p>
          <a:p>
            <a:r>
              <a:rPr lang="pl-PL" dirty="0" smtClean="0"/>
              <a:t>8 - Kraków</a:t>
            </a:r>
          </a:p>
          <a:p>
            <a:r>
              <a:rPr lang="pl-PL" dirty="0" smtClean="0"/>
              <a:t>9 - Białystok, Poznań</a:t>
            </a:r>
          </a:p>
          <a:p>
            <a:r>
              <a:rPr lang="pl-PL" dirty="0" smtClean="0"/>
              <a:t>11 - Białystok, Poznań</a:t>
            </a:r>
          </a:p>
          <a:p>
            <a:pPr marL="342900" indent="-342900"/>
            <a:r>
              <a:rPr lang="pl-PL" dirty="0" smtClean="0"/>
              <a:t>12 - Kraków, Krosno</a:t>
            </a:r>
          </a:p>
          <a:p>
            <a:pPr marL="342900" indent="-342900"/>
            <a:r>
              <a:rPr lang="pl-PL" dirty="0" smtClean="0"/>
              <a:t>13 - Białystok, Warszawa</a:t>
            </a:r>
            <a:endParaRPr lang="pl-PL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Przyszłe zakrycia brzegowe</a:t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85786" y="785794"/>
            <a:ext cx="7913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Zakrycia gwiazd przez Księżyc podczas zaćmienia Księżyca 27 lipca 2018</a:t>
            </a:r>
          </a:p>
          <a:p>
            <a:r>
              <a:rPr lang="pl-PL" b="1" i="1" dirty="0" smtClean="0"/>
              <a:t> - najdłużej trwającego zaćmienia Księżyca w ciągu najbliższych 100 lat – 1 h 43 m</a:t>
            </a:r>
          </a:p>
          <a:p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85787" y="5357826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Obserwator powinien sprawdzić możliwość wystapienia zakryć centralnych i brzegowych przez zaćmiony Księżyc w programie Occult:</a:t>
            </a:r>
          </a:p>
          <a:p>
            <a:pPr algn="ctr"/>
            <a:r>
              <a:rPr lang="pl-PL" dirty="0" smtClean="0"/>
              <a:t>Białystok – brzegowe 11,6 mag</a:t>
            </a:r>
            <a:br>
              <a:rPr lang="pl-PL" dirty="0" smtClean="0"/>
            </a:br>
            <a:r>
              <a:rPr lang="pl-PL" b="1" dirty="0" smtClean="0"/>
              <a:t>Kraków, Niepołomice – brzegowe 9.8 mag !</a:t>
            </a:r>
            <a:endParaRPr lang="pl-PL" b="1" dirty="0"/>
          </a:p>
        </p:txBody>
      </p:sp>
      <p:pic>
        <p:nvPicPr>
          <p:cNvPr id="6" name="Obraz 5" descr="eclips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643050"/>
            <a:ext cx="7373546" cy="352591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143504" y="4214818"/>
            <a:ext cx="3103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początek fazy całkowitej : h=7°</a:t>
            </a:r>
          </a:p>
          <a:p>
            <a:r>
              <a:rPr lang="pl-PL" b="1" dirty="0" smtClean="0"/>
              <a:t>maksimum: h=11°</a:t>
            </a:r>
          </a:p>
          <a:p>
            <a:r>
              <a:rPr lang="pl-PL" b="1" dirty="0" smtClean="0"/>
              <a:t>koniec fazy całkowitej h=15°</a:t>
            </a:r>
            <a:endParaRPr lang="pl-PL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Służba czasu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857232"/>
            <a:ext cx="5572164" cy="54292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000" b="1" dirty="0" smtClean="0">
                <a:solidFill>
                  <a:srgbClr val="0070C0"/>
                </a:solidFill>
              </a:rPr>
              <a:t>Astro Flash Timer ver. 1.0.1</a:t>
            </a:r>
            <a:r>
              <a:rPr lang="pl-PL" sz="2000" b="1" dirty="0" smtClean="0">
                <a:solidFill>
                  <a:srgbClr val="FF0000"/>
                </a:solidFill>
              </a:rPr>
              <a:t/>
            </a:r>
            <a:br>
              <a:rPr lang="pl-PL" sz="2000" b="1" dirty="0" smtClean="0">
                <a:solidFill>
                  <a:srgbClr val="FF0000"/>
                </a:solidFill>
              </a:rPr>
            </a:br>
            <a:endParaRPr lang="pl-PL" sz="2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sz="1600" dirty="0" smtClean="0"/>
              <a:t>      W dniu 16 V 2018 r. została wydana kolejna darmowa aplikacja wykorzystująca smartfon jako służbę czasu. 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Jest bardzo podobna do </a:t>
            </a:r>
            <a:r>
              <a:rPr lang="pl-PL" sz="1600" b="1" dirty="0" smtClean="0"/>
              <a:t>Occult Flash Tag </a:t>
            </a:r>
            <a:r>
              <a:rPr lang="pl-PL" sz="1600" dirty="0" smtClean="0"/>
              <a:t>(system Android) lecz działająca na urządzeniach Apple iPhone/ iPad                  (system iOS 9 lub wersje późniejsze).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dirty="0" smtClean="0"/>
          </a:p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    Aplikacja AFT będzie korzystać nie z serwera czasu NTP lecz z wbudowanego w telefon modułu GPS.</a:t>
            </a:r>
            <a:br>
              <a:rPr lang="pl-PL" sz="1800" b="1" dirty="0" smtClean="0">
                <a:solidFill>
                  <a:srgbClr val="FF0000"/>
                </a:solidFill>
              </a:rPr>
            </a:br>
            <a:endParaRPr lang="pl-PL" sz="1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sz="1400" dirty="0" smtClean="0"/>
              <a:t>Do pobrania: </a:t>
            </a:r>
          </a:p>
          <a:p>
            <a:pPr algn="ctr">
              <a:buNone/>
            </a:pPr>
            <a:r>
              <a:rPr lang="pl-PL" sz="1400" b="1" dirty="0" smtClean="0">
                <a:solidFill>
                  <a:srgbClr val="FF0000"/>
                </a:solidFill>
                <a:hlinkClick r:id="rId2"/>
              </a:rPr>
              <a:t>https://itunes.apple.com/us/app/astroflashtimer/id1361880910?mt=8</a:t>
            </a:r>
            <a:r>
              <a:rPr lang="pl-PL" sz="1400" b="1" dirty="0" smtClean="0">
                <a:solidFill>
                  <a:srgbClr val="FF0000"/>
                </a:solidFill>
              </a:rPr>
              <a:t> </a:t>
            </a:r>
            <a:br>
              <a:rPr lang="pl-PL" sz="1400" b="1" dirty="0" smtClean="0">
                <a:solidFill>
                  <a:srgbClr val="FF0000"/>
                </a:solidFill>
              </a:rPr>
            </a:br>
            <a:r>
              <a:rPr lang="pl-PL" sz="1400" b="1" dirty="0" smtClean="0">
                <a:solidFill>
                  <a:srgbClr val="FF0000"/>
                </a:solidFill>
              </a:rPr>
              <a:t/>
            </a:r>
            <a:br>
              <a:rPr lang="pl-PL" sz="1400" b="1" dirty="0" smtClean="0">
                <a:solidFill>
                  <a:srgbClr val="FF0000"/>
                </a:solidFill>
              </a:rPr>
            </a:br>
            <a:r>
              <a:rPr lang="pl-PL" sz="1400" dirty="0" smtClean="0"/>
              <a:t>Strona opisujaca działanie aplikacji i przeprowadzone testy:</a:t>
            </a:r>
          </a:p>
          <a:p>
            <a:pPr algn="ctr">
              <a:buNone/>
            </a:pPr>
            <a:r>
              <a:rPr lang="pl-PL" sz="1400" b="1" dirty="0" smtClean="0">
                <a:solidFill>
                  <a:srgbClr val="FF0000"/>
                </a:solidFill>
                <a:hlinkClick r:id="rId3"/>
              </a:rPr>
              <a:t>https://sites.google.com/site/astroflashtimer/home</a:t>
            </a:r>
            <a:r>
              <a:rPr lang="pl-PL" sz="1400" b="1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buNone/>
            </a:pPr>
            <a:endParaRPr lang="pl-PL" sz="16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sz="1400" b="1" dirty="0" smtClean="0"/>
              <a:t>Pierwsze testy pokazują precyzję ,a poziomie 0,01 sekundy a nawet lepszą ! W zależności od modelu telefonu: </a:t>
            </a:r>
            <a:br>
              <a:rPr lang="pl-PL" sz="1400" b="1" dirty="0" smtClean="0"/>
            </a:br>
            <a:r>
              <a:rPr lang="pl-PL" sz="1400" b="1" dirty="0" smtClean="0"/>
              <a:t/>
            </a:r>
            <a:br>
              <a:rPr lang="pl-PL" sz="1400" b="1" dirty="0" smtClean="0"/>
            </a:br>
            <a:r>
              <a:rPr lang="pl-PL" sz="1400" b="1" dirty="0" smtClean="0"/>
              <a:t>iPhone 5: +0.012 s +/- 0.003 s</a:t>
            </a:r>
            <a:br>
              <a:rPr lang="pl-PL" sz="1400" b="1" dirty="0" smtClean="0"/>
            </a:br>
            <a:r>
              <a:rPr lang="pl-PL" sz="1400" b="1" dirty="0" smtClean="0"/>
              <a:t> iPhone 6: +0.004 s +/- 0.003 s</a:t>
            </a:r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4" name="Obraz 3" descr="af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928670"/>
            <a:ext cx="3214710" cy="576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Częściowe zaćmienie Słońca – 11 VIII 2018</a:t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2200" dirty="0" smtClean="0">
                <a:solidFill>
                  <a:srgbClr val="FF0000"/>
                </a:solidFill>
              </a:rPr>
              <a:t>Niewidoczne w Polsce</a:t>
            </a:r>
            <a:r>
              <a:rPr lang="pl-PL" sz="2000" dirty="0" smtClean="0">
                <a:solidFill>
                  <a:srgbClr val="FF0000"/>
                </a:solidFill>
              </a:rPr>
              <a:t/>
            </a:r>
            <a:br>
              <a:rPr lang="pl-PL" sz="2000" dirty="0" smtClean="0">
                <a:solidFill>
                  <a:srgbClr val="FF0000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Obraz 4" descr="zacmien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2000240"/>
            <a:ext cx="5744377" cy="460121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14282" y="2000240"/>
            <a:ext cx="2643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Faza maksymalna równa 0.74 nastąpi o godzinie    9h 46m 15s i będzie widoczna na wybrzeżu Wyspy Wrangla (Syberia).</a:t>
            </a:r>
          </a:p>
          <a:p>
            <a:endParaRPr lang="pl-PL" dirty="0" smtClean="0"/>
          </a:p>
          <a:p>
            <a:r>
              <a:rPr lang="pl-PL" b="1" dirty="0" smtClean="0"/>
              <a:t>Wielkość fazy zaćmienia:</a:t>
            </a:r>
          </a:p>
          <a:p>
            <a:endParaRPr lang="pl-PL" dirty="0" smtClean="0"/>
          </a:p>
          <a:p>
            <a:r>
              <a:rPr lang="pl-PL" dirty="0" smtClean="0"/>
              <a:t>Sztokholm: 0.04</a:t>
            </a:r>
            <a:br>
              <a:rPr lang="pl-PL" dirty="0" smtClean="0"/>
            </a:br>
            <a:r>
              <a:rPr lang="pl-PL" dirty="0" smtClean="0"/>
              <a:t>Oslo: 0.05</a:t>
            </a:r>
          </a:p>
          <a:p>
            <a:r>
              <a:rPr lang="pl-PL" dirty="0" smtClean="0"/>
              <a:t>Tallin: 0.06</a:t>
            </a:r>
          </a:p>
          <a:p>
            <a:r>
              <a:rPr lang="pl-PL" dirty="0" smtClean="0"/>
              <a:t>Helsinki 0.08</a:t>
            </a:r>
          </a:p>
          <a:p>
            <a:r>
              <a:rPr lang="pl-PL" dirty="0" smtClean="0"/>
              <a:t>Narwik: 0.26</a:t>
            </a:r>
          </a:p>
          <a:p>
            <a:r>
              <a:rPr lang="pl-PL" dirty="0" smtClean="0"/>
              <a:t>Nord Cap: 0.33</a:t>
            </a:r>
            <a:endParaRPr lang="pl-PL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Saturna przez Księżyc – 2 II 2019</a:t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saturn2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1142985"/>
            <a:ext cx="4950052" cy="571501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57158" y="1643050"/>
            <a:ext cx="3068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Faza Ksieżyca: - 6 %</a:t>
            </a:r>
          </a:p>
          <a:p>
            <a:r>
              <a:rPr lang="pl-PL" dirty="0" smtClean="0"/>
              <a:t>Elongacja: 28°</a:t>
            </a:r>
          </a:p>
          <a:p>
            <a:r>
              <a:rPr lang="pl-PL" dirty="0" smtClean="0"/>
              <a:t>Wysokość Ksieżyca : 8 ° ... 12 °</a:t>
            </a:r>
          </a:p>
          <a:p>
            <a:r>
              <a:rPr lang="pl-PL" dirty="0" smtClean="0"/>
              <a:t>Wysokość Słońca: = -3 ° ...  +3 °</a:t>
            </a:r>
            <a:endParaRPr lang="pl-PL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Tranzyty egzoplanet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00108"/>
            <a:ext cx="5643570" cy="55721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000" b="1" dirty="0" smtClean="0">
                <a:solidFill>
                  <a:srgbClr val="0070C0"/>
                </a:solidFill>
              </a:rPr>
              <a:t>Obserwacje Gabriela Murawskiego</a:t>
            </a:r>
            <a:r>
              <a:rPr lang="pl-PL" sz="2000" b="1" dirty="0" smtClean="0">
                <a:solidFill>
                  <a:srgbClr val="FF0000"/>
                </a:solidFill>
              </a:rPr>
              <a:t/>
            </a:r>
            <a:br>
              <a:rPr lang="pl-PL" sz="2000" b="1" dirty="0" smtClean="0">
                <a:solidFill>
                  <a:srgbClr val="FF0000"/>
                </a:solidFill>
              </a:rPr>
            </a:br>
            <a:endParaRPr lang="pl-PL" sz="2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>       W  okresie VII 2017- I 2018 przeprowadził                17 pozytywnych tranzytów egzoplanet dla gwiazd o jasnościach pomiędzy 7.5 a 13.0 mag.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endParaRPr lang="pl-PL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1800" dirty="0" smtClean="0"/>
              <a:t>       </a:t>
            </a:r>
            <a:r>
              <a:rPr lang="pl-PL" sz="1600" u="sng" dirty="0" smtClean="0"/>
              <a:t>Były to gwiazdy: </a:t>
            </a:r>
            <a:br>
              <a:rPr lang="pl-PL" sz="1600" u="sng" dirty="0" smtClean="0"/>
            </a:br>
            <a:r>
              <a:rPr lang="pl-PL" sz="1600" u="sng" dirty="0" smtClean="0"/>
              <a:t/>
            </a:r>
            <a:br>
              <a:rPr lang="pl-PL" sz="1600" u="sng" dirty="0" smtClean="0"/>
            </a:br>
            <a:r>
              <a:rPr lang="pl-PL" sz="1600" dirty="0" smtClean="0"/>
              <a:t>HD 189733b, HD 209458b, WASP-33b, WASP-52b, WASP-10b, WASP-2b, Quatar-5b, HD 80606b, WASP-76b, KELT-16b,                 HAT-P-49b, HAT-P-10, WASP-12b, XO-4b, </a:t>
            </a:r>
            <a:r>
              <a:rPr lang="pl-PL" sz="1600" b="1" dirty="0" smtClean="0">
                <a:solidFill>
                  <a:srgbClr val="FF0000"/>
                </a:solidFill>
              </a:rPr>
              <a:t>EPIC 247098361b                   (HD 286123)</a:t>
            </a:r>
            <a:r>
              <a:rPr lang="pl-PL" sz="1600" dirty="0" smtClean="0"/>
              <a:t>,</a:t>
            </a:r>
            <a:r>
              <a:rPr lang="pl-PL" sz="1600" b="1" dirty="0" smtClean="0">
                <a:solidFill>
                  <a:srgbClr val="FF0000"/>
                </a:solidFill>
              </a:rPr>
              <a:t> </a:t>
            </a:r>
            <a:r>
              <a:rPr lang="pl-PL" sz="1600" dirty="0" smtClean="0"/>
              <a:t>WASP-43b, WASP-13b.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dirty="0" smtClean="0"/>
          </a:p>
          <a:p>
            <a:pPr algn="just">
              <a:buNone/>
            </a:pPr>
            <a:r>
              <a:rPr lang="pl-PL" sz="1800" b="1" dirty="0" smtClean="0"/>
              <a:t>       </a:t>
            </a:r>
            <a:r>
              <a:rPr lang="pl-PL" sz="1600" b="1" dirty="0" smtClean="0"/>
              <a:t>Użyty sprzęt – kamera CMOS ASI 178 MM-c oraz obiektyw Canon FD 300 mm, f/2.8 na montażu paralaktycznym EQ5.</a:t>
            </a:r>
          </a:p>
          <a:p>
            <a:pPr algn="just">
              <a:buNone/>
            </a:pPr>
            <a:endParaRPr lang="pl-PL" sz="1600" b="1" dirty="0" smtClean="0"/>
          </a:p>
          <a:p>
            <a:pPr algn="ctr">
              <a:buNone/>
            </a:pPr>
            <a:r>
              <a:rPr lang="pl-PL" sz="1600" b="1" dirty="0" smtClean="0">
                <a:solidFill>
                  <a:srgbClr val="FF0000"/>
                </a:solidFill>
              </a:rPr>
              <a:t>      Podczas obserwacji tranzytów egzoplanet wykonanych w 2017 r. Gabriel odkrył także                                                   </a:t>
            </a:r>
            <a:r>
              <a:rPr lang="pl-PL" sz="2400" b="1" dirty="0" smtClean="0">
                <a:solidFill>
                  <a:srgbClr val="FF0000"/>
                </a:solidFill>
              </a:rPr>
              <a:t>kilkadziesiąt nowych gwiazd zmiennych!</a:t>
            </a:r>
          </a:p>
          <a:p>
            <a:pPr algn="just">
              <a:buNone/>
            </a:pPr>
            <a:endParaRPr lang="pl-PL" sz="1800" b="1" dirty="0" smtClean="0"/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</p:txBody>
      </p:sp>
      <p:pic>
        <p:nvPicPr>
          <p:cNvPr id="4" name="Obraz 3" descr="murawski_teleskop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50" y="3000372"/>
            <a:ext cx="2491049" cy="3685212"/>
          </a:xfrm>
          <a:prstGeom prst="rect">
            <a:avLst/>
          </a:prstGeom>
        </p:spPr>
      </p:pic>
      <p:pic>
        <p:nvPicPr>
          <p:cNvPr id="5" name="Obraz 4" descr="gabriel_gwiaz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1000108"/>
            <a:ext cx="3052768" cy="1924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Tranzyty egzoplanet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14346" y="1000108"/>
            <a:ext cx="3357586" cy="535785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/>
            </a:r>
            <a:br>
              <a:rPr lang="pl-PL" sz="2000" b="1" dirty="0" smtClean="0">
                <a:solidFill>
                  <a:srgbClr val="FF0000"/>
                </a:solidFill>
              </a:rPr>
            </a:br>
            <a:endParaRPr lang="pl-PL" sz="1800" b="1" dirty="0" smtClean="0"/>
          </a:p>
          <a:p>
            <a:pPr algn="ctr">
              <a:buNone/>
            </a:pPr>
            <a:r>
              <a:rPr lang="pl-PL" sz="1800" dirty="0" smtClean="0"/>
              <a:t>     W dniu </a:t>
            </a:r>
            <a:r>
              <a:rPr lang="pl-PL" sz="1800" b="1" dirty="0" smtClean="0"/>
              <a:t>29 września 2017 </a:t>
            </a:r>
            <a:r>
              <a:rPr lang="pl-PL" sz="1800" dirty="0" smtClean="0"/>
              <a:t>roku Garbiel przeprowadził obserwację </a:t>
            </a:r>
            <a:r>
              <a:rPr lang="pl-PL" sz="1800" i="1" dirty="0" smtClean="0">
                <a:solidFill>
                  <a:srgbClr val="00B050"/>
                </a:solidFill>
              </a:rPr>
              <a:t>(do tej pory jedyną na świecie ?) </a:t>
            </a:r>
            <a:r>
              <a:rPr lang="pl-PL" sz="1800" dirty="0" smtClean="0"/>
              <a:t>potwierdzającą periodyczność oraz charakter danych uzyskanych z sondy Kepler.</a:t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 Zarejestrowany został spadek jasności gwiazdy rzędu                 0.01 mag, wywołany przez tranzyt egzoplanety.</a:t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 Gabriel, wraz z 26 innymi osobami, został członkiem projektu kierowanego przez  </a:t>
            </a:r>
            <a:r>
              <a:rPr lang="pl-PL" sz="1800" b="1" dirty="0" smtClean="0"/>
              <a:t>dr Liang Yu </a:t>
            </a:r>
            <a:r>
              <a:rPr lang="pl-PL" sz="1800" dirty="0" smtClean="0"/>
              <a:t>z</a:t>
            </a:r>
            <a:r>
              <a:rPr lang="pl-PL" sz="1800" b="1" dirty="0" smtClean="0"/>
              <a:t> Massachusetts Institute of Technology</a:t>
            </a:r>
            <a:r>
              <a:rPr lang="pl-PL" sz="1800" dirty="0" smtClean="0"/>
              <a:t>.</a:t>
            </a:r>
            <a:endParaRPr lang="pl-PL" sz="1800" b="1" dirty="0" smtClean="0"/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</p:txBody>
      </p:sp>
      <p:pic>
        <p:nvPicPr>
          <p:cNvPr id="4" name="Obraz 3" descr="gabri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1643050"/>
            <a:ext cx="5795515" cy="500659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00562" y="121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57158" y="1071546"/>
            <a:ext cx="842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Gwiazda HD 286123 (9.8 mag) – Garbiel współodkrywcą egzoplanety EPIC 247098361b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Obserwacje pozycyjne asteroid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1071546"/>
            <a:ext cx="8429684" cy="55721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000" b="1" dirty="0" smtClean="0">
                <a:solidFill>
                  <a:srgbClr val="0070C0"/>
                </a:solidFill>
              </a:rPr>
              <a:t>Obserwacje Tomasza Kluwaka</a:t>
            </a:r>
          </a:p>
          <a:p>
            <a:pPr algn="ctr">
              <a:buNone/>
            </a:pPr>
            <a:r>
              <a:rPr lang="pl-PL" sz="2000" dirty="0" smtClean="0"/>
              <a:t>Obserwatorium Lusówko Platanus (k/ Poznania) - kod IAU: K80 </a:t>
            </a:r>
          </a:p>
        </p:txBody>
      </p:sp>
      <p:pic>
        <p:nvPicPr>
          <p:cNvPr id="4" name="Obraz 3" descr="kluw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2214554"/>
            <a:ext cx="6471827" cy="442915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0" y="2714620"/>
            <a:ext cx="242886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dirty="0" smtClean="0"/>
              <a:t>Od 2017 roku Tomasz jest koordynatorem Asteroid Day w Polsce. 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Obserwuje obiekty Near Erth Object (NEO), wykonuje astrometrię i fotometrię asteroid </a:t>
            </a:r>
          </a:p>
          <a:p>
            <a:pPr algn="ctr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rgbClr val="FF0000"/>
                </a:solidFill>
              </a:rPr>
              <a:t>Fot. Tomasz Kluwak -&gt;</a:t>
            </a:r>
            <a:br>
              <a:rPr lang="pl-PL" dirty="0" smtClean="0">
                <a:solidFill>
                  <a:srgbClr val="FF0000"/>
                </a:solidFill>
              </a:rPr>
            </a:br>
            <a:endParaRPr lang="pl-PL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b="1" dirty="0" smtClean="0">
                <a:solidFill>
                  <a:srgbClr val="FF0000"/>
                </a:solidFill>
              </a:rPr>
              <a:t>       </a:t>
            </a:r>
            <a:endParaRPr lang="pl-PL" sz="1600" b="1" dirty="0" smtClean="0"/>
          </a:p>
          <a:p>
            <a:pPr>
              <a:buNone/>
            </a:pPr>
            <a:endParaRPr lang="pl-PL" sz="1600" b="1" dirty="0" smtClean="0">
              <a:solidFill>
                <a:srgbClr val="FF000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654032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/>
              <a:t>Seria zakryć gwiazd przez Księżyc – 20 IV 2018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71438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</a:t>
            </a:r>
            <a:r>
              <a:rPr lang="pl-PL" sz="1800" dirty="0" smtClean="0"/>
              <a:t>W dniu </a:t>
            </a:r>
            <a:r>
              <a:rPr lang="pl-PL" sz="1800" b="1" dirty="0" smtClean="0">
                <a:solidFill>
                  <a:srgbClr val="FF0000"/>
                </a:solidFill>
              </a:rPr>
              <a:t>20 IV 2018 </a:t>
            </a:r>
            <a:r>
              <a:rPr lang="pl-PL" sz="1800" dirty="0" smtClean="0"/>
              <a:t>W. Burzyński zaobserwował liczną serię zakryć słabych gwiazd przez 26-28% młody Księżyc. </a:t>
            </a:r>
            <a:r>
              <a:rPr lang="pl-PL" sz="1800" b="1" i="1" dirty="0" smtClean="0"/>
              <a:t>Wyniki w fazie opracowywania, do odczytania </a:t>
            </a:r>
            <a:r>
              <a:rPr lang="pl-PL" sz="1800" b="1" i="1" dirty="0" smtClean="0">
                <a:solidFill>
                  <a:srgbClr val="FF0000"/>
                </a:solidFill>
              </a:rPr>
              <a:t>ponad 60 momentów zakryć </a:t>
            </a:r>
            <a:r>
              <a:rPr lang="pl-PL" sz="1800" b="1" i="1" dirty="0" smtClean="0"/>
              <a:t>gwiazd o jasnościach 8 - 12 mag! (teleskop 150/750 mm + kamera NOVUS)</a:t>
            </a:r>
            <a:endParaRPr lang="pl-PL" sz="1800" dirty="0" smtClean="0"/>
          </a:p>
          <a:p>
            <a:pPr algn="ctr"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endParaRPr lang="pl-PL" sz="1800" b="1" dirty="0" smtClean="0">
              <a:solidFill>
                <a:srgbClr val="FF0000"/>
              </a:solidFill>
            </a:endParaRPr>
          </a:p>
          <a:p>
            <a:endParaRPr lang="pl-PL" sz="1800" b="1" dirty="0" smtClean="0">
              <a:solidFill>
                <a:srgbClr val="FF0000"/>
              </a:solidFill>
            </a:endParaRPr>
          </a:p>
        </p:txBody>
      </p:sp>
      <p:pic>
        <p:nvPicPr>
          <p:cNvPr id="4" name="Obraz 3" descr="milky_w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857364"/>
            <a:ext cx="7801320" cy="482396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401080" cy="654032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/>
              <a:t>Seria zakryć gwiazd przez Księżyc – 20 IV 2018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785794"/>
            <a:ext cx="8715436" cy="71438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Obszar nieba zakryty przez tarczę Księżyca podczas obserwacji (18:30 - 21:50 UT)</a:t>
            </a:r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endParaRPr lang="pl-PL" sz="1800" b="1" dirty="0" smtClean="0">
              <a:solidFill>
                <a:srgbClr val="FF0000"/>
              </a:solidFill>
            </a:endParaRPr>
          </a:p>
          <a:p>
            <a:endParaRPr lang="pl-PL" sz="1800" b="1" dirty="0" smtClean="0">
              <a:solidFill>
                <a:srgbClr val="FF0000"/>
              </a:solidFill>
            </a:endParaRPr>
          </a:p>
        </p:txBody>
      </p:sp>
      <p:pic>
        <p:nvPicPr>
          <p:cNvPr id="6" name="Obraz 5" descr="milky_way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357298"/>
            <a:ext cx="7072362" cy="526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vt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14356"/>
            <a:ext cx="8572560" cy="595900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428628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/>
              <a:t>Test odczytów pozycji Tomach Tech VTI – 20 IV 2018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643050"/>
            <a:ext cx="8143932" cy="4000528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Inserter TomaszTech pracował nieprzerwanie przez 4 godziny (18:10 UT – 22:10 UT)</a:t>
            </a:r>
          </a:p>
          <a:p>
            <a:pPr algn="ctr"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 Przy każdym zjawisku zakrycia gwiazdy zanotowano współrzędne</a:t>
            </a:r>
          </a:p>
          <a:p>
            <a:pPr algn="ctr">
              <a:buNone/>
            </a:pPr>
            <a:r>
              <a:rPr lang="pl-PL" sz="1800" b="1" dirty="0" smtClean="0">
                <a:solidFill>
                  <a:srgbClr val="00B050"/>
                </a:solidFill>
              </a:rPr>
              <a:t>66 niezależnych pomiarów</a:t>
            </a:r>
          </a:p>
          <a:p>
            <a:pPr algn="ctr"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FF00"/>
                </a:solidFill>
              </a:rPr>
              <a:t>LAT:   </a:t>
            </a:r>
            <a:r>
              <a:rPr lang="pl-PL" sz="1800" dirty="0" smtClean="0">
                <a:solidFill>
                  <a:srgbClr val="FFFF00"/>
                </a:solidFill>
              </a:rPr>
              <a:t>minimum:  </a:t>
            </a:r>
            <a:r>
              <a:rPr lang="pl-PL" sz="1800" b="1" dirty="0" smtClean="0">
                <a:solidFill>
                  <a:srgbClr val="FFFF00"/>
                </a:solidFill>
              </a:rPr>
              <a:t>53° 12’ 31.10”</a:t>
            </a:r>
            <a:r>
              <a:rPr lang="pl-PL" sz="1800" dirty="0" smtClean="0">
                <a:solidFill>
                  <a:srgbClr val="FFFF00"/>
                </a:solidFill>
              </a:rPr>
              <a:t> </a:t>
            </a:r>
            <a:r>
              <a:rPr lang="pl-PL" sz="1800" b="1" dirty="0" smtClean="0">
                <a:solidFill>
                  <a:srgbClr val="FFFF00"/>
                </a:solidFill>
              </a:rPr>
              <a:t>N </a:t>
            </a:r>
            <a:r>
              <a:rPr lang="pl-PL" sz="1800" dirty="0" smtClean="0">
                <a:solidFill>
                  <a:srgbClr val="FFFF00"/>
                </a:solidFill>
              </a:rPr>
              <a:t>             </a:t>
            </a:r>
            <a:r>
              <a:rPr lang="pl-PL" sz="1800" b="1" dirty="0" smtClean="0">
                <a:solidFill>
                  <a:srgbClr val="FFFF00"/>
                </a:solidFill>
              </a:rPr>
              <a:t>LONG:  </a:t>
            </a:r>
            <a:r>
              <a:rPr lang="pl-PL" sz="1800" dirty="0" smtClean="0">
                <a:solidFill>
                  <a:srgbClr val="FFFF00"/>
                </a:solidFill>
              </a:rPr>
              <a:t>minimum:   </a:t>
            </a:r>
            <a:r>
              <a:rPr lang="pl-PL" sz="1800" b="1" dirty="0" smtClean="0">
                <a:solidFill>
                  <a:srgbClr val="FFFF00"/>
                </a:solidFill>
              </a:rPr>
              <a:t>23° 31’ 37.66”</a:t>
            </a:r>
            <a:r>
              <a:rPr lang="pl-PL" sz="1800" dirty="0" smtClean="0">
                <a:solidFill>
                  <a:srgbClr val="FFFF00"/>
                </a:solidFill>
              </a:rPr>
              <a:t> </a:t>
            </a:r>
            <a:r>
              <a:rPr lang="pl-PL" sz="1800" b="1" dirty="0" smtClean="0">
                <a:solidFill>
                  <a:srgbClr val="FFFF00"/>
                </a:solidFill>
              </a:rPr>
              <a:t>E</a:t>
            </a:r>
            <a:r>
              <a:rPr lang="pl-PL" sz="1800" dirty="0" smtClean="0">
                <a:solidFill>
                  <a:srgbClr val="FFFF00"/>
                </a:solidFill>
              </a:rPr>
              <a:t/>
            </a:r>
            <a:br>
              <a:rPr lang="pl-PL" sz="1800" dirty="0" smtClean="0">
                <a:solidFill>
                  <a:srgbClr val="FFFF00"/>
                </a:solidFill>
              </a:rPr>
            </a:br>
            <a:r>
              <a:rPr lang="pl-PL" sz="1800" dirty="0" smtClean="0">
                <a:solidFill>
                  <a:srgbClr val="FFFF00"/>
                </a:solidFill>
              </a:rPr>
              <a:t>     maksimum: </a:t>
            </a:r>
            <a:r>
              <a:rPr lang="pl-PL" sz="1800" b="1" dirty="0" smtClean="0">
                <a:solidFill>
                  <a:srgbClr val="FFFF00"/>
                </a:solidFill>
              </a:rPr>
              <a:t>53° 12’ 31.27”</a:t>
            </a:r>
            <a:r>
              <a:rPr lang="pl-PL" sz="1800" dirty="0" smtClean="0">
                <a:solidFill>
                  <a:srgbClr val="FFFF00"/>
                </a:solidFill>
              </a:rPr>
              <a:t> </a:t>
            </a:r>
            <a:r>
              <a:rPr lang="pl-PL" sz="1800" b="1" dirty="0" smtClean="0">
                <a:solidFill>
                  <a:srgbClr val="FFFF00"/>
                </a:solidFill>
              </a:rPr>
              <a:t>N                            </a:t>
            </a:r>
            <a:r>
              <a:rPr lang="pl-PL" sz="1800" dirty="0" smtClean="0">
                <a:solidFill>
                  <a:srgbClr val="FFFF00"/>
                </a:solidFill>
              </a:rPr>
              <a:t>maksimum:  </a:t>
            </a:r>
            <a:r>
              <a:rPr lang="pl-PL" sz="1800" b="1" dirty="0" smtClean="0">
                <a:solidFill>
                  <a:srgbClr val="FFFF00"/>
                </a:solidFill>
              </a:rPr>
              <a:t>23° 31’ 37.95”</a:t>
            </a:r>
            <a:r>
              <a:rPr lang="pl-PL" sz="1800" dirty="0" smtClean="0">
                <a:solidFill>
                  <a:srgbClr val="FFFF00"/>
                </a:solidFill>
              </a:rPr>
              <a:t> </a:t>
            </a:r>
            <a:r>
              <a:rPr lang="pl-PL" sz="1800" b="1" dirty="0" smtClean="0">
                <a:solidFill>
                  <a:srgbClr val="FFFF00"/>
                </a:solidFill>
              </a:rPr>
              <a:t>E </a:t>
            </a:r>
            <a:r>
              <a:rPr lang="pl-PL" sz="1800" dirty="0" smtClean="0">
                <a:solidFill>
                  <a:srgbClr val="FFFF00"/>
                </a:solidFill>
              </a:rPr>
              <a:t/>
            </a:r>
            <a:br>
              <a:rPr lang="pl-PL" sz="1800" dirty="0" smtClean="0">
                <a:solidFill>
                  <a:srgbClr val="FFFF00"/>
                </a:solidFill>
              </a:rPr>
            </a:br>
            <a:r>
              <a:rPr lang="pl-PL" sz="1800" dirty="0" smtClean="0">
                <a:solidFill>
                  <a:srgbClr val="FFFF00"/>
                </a:solidFill>
              </a:rPr>
              <a:t>     </a:t>
            </a:r>
            <a:r>
              <a:rPr lang="pl-PL" sz="1800" b="1" dirty="0" smtClean="0">
                <a:solidFill>
                  <a:srgbClr val="00B050"/>
                </a:solidFill>
              </a:rPr>
              <a:t>średnia:     53° 12’ 31.17” N                            średnia:      23° 31’ 37.78” E</a:t>
            </a:r>
          </a:p>
          <a:p>
            <a:pPr algn="ctr">
              <a:buNone/>
            </a:pPr>
            <a:r>
              <a:rPr lang="pl-PL" sz="1800" dirty="0" smtClean="0">
                <a:solidFill>
                  <a:srgbClr val="FFFF00"/>
                </a:solidFill>
              </a:rPr>
              <a:t>           max-min: 0.174” =&gt;  5.37 m                            max-min 0.294” =&gt;  5.44 m</a:t>
            </a:r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   Liczba satelitów pomiędzy 9 a 13, przez większość czasu pomiedzy 10 a 11</a:t>
            </a:r>
          </a:p>
          <a:p>
            <a:endParaRPr lang="pl-PL" sz="1800" b="1" dirty="0" smtClean="0">
              <a:solidFill>
                <a:srgbClr val="FF0000"/>
              </a:solidFill>
            </a:endParaRPr>
          </a:p>
          <a:p>
            <a:endParaRPr lang="pl-PL" sz="1800" b="1" dirty="0" smtClean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29058" y="121442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B0F0"/>
                </a:solidFill>
              </a:rPr>
              <a:t>8. 3 mag</a:t>
            </a:r>
            <a:endParaRPr lang="pl-PL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88640"/>
            <a:ext cx="8715436" cy="92867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Ważniejsze obserwacje 2017/2018 </a:t>
            </a:r>
            <a:endParaRPr lang="pl-PL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7888" y="1142984"/>
            <a:ext cx="602611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8976"/>
            <a:ext cx="590313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214282" y="1214422"/>
            <a:ext cx="2857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Obserwacje zakryć gwiazd podwójnych przez Księżyc prowadzi</a:t>
            </a:r>
            <a:r>
              <a:rPr lang="pl-PL" b="1" dirty="0" smtClean="0"/>
              <a:t> Marek Zawilski</a:t>
            </a:r>
            <a:r>
              <a:rPr lang="pl-PL" dirty="0" smtClean="0"/>
              <a:t>, tutaj zakrycia widoczne w dniu 01 IV 2017.</a:t>
            </a:r>
          </a:p>
          <a:p>
            <a:endParaRPr lang="pl-PL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6000760" y="4857760"/>
            <a:ext cx="3000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Separacja  kątowa składników gwiazdy podwójnej rzędu                       0.08 - 0.1”  uwidoczniona jest jako stopniowy spadek jasności na zarejestrowanej krzywej blasku.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121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Dzienne zakrycie Aldebarana – 16 VIII 2017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 descr="aldebaran_gabri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214554"/>
            <a:ext cx="6609484" cy="449610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14282" y="4929198"/>
            <a:ext cx="1928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Kadr w filmu nagranego przez G. Murawskiego</a:t>
            </a:r>
          </a:p>
          <a:p>
            <a:r>
              <a:rPr lang="pl-PL" dirty="0" smtClean="0">
                <a:hlinkClick r:id="rId3"/>
              </a:rPr>
              <a:t>https://youtu.be/3lK5fq8Ejak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42844" y="1428736"/>
            <a:ext cx="90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 powodzeniem zjawisko to zaobserwowali: Gabriel Murawski (Suwałki),                                           Marek Zawilski (Tobolice k/Łodzi), Wiesław Słotwiński (Królik Polski)</a:t>
            </a:r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Efemerydy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1000108"/>
            <a:ext cx="9001156" cy="55721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</a:t>
            </a:r>
            <a:r>
              <a:rPr lang="pl-PL" sz="2000" b="1" dirty="0" smtClean="0">
                <a:solidFill>
                  <a:srgbClr val="FF0000"/>
                </a:solidFill>
              </a:rPr>
              <a:t>Projekt </a:t>
            </a:r>
            <a:r>
              <a:rPr lang="pl-PL" sz="1800" b="1" dirty="0" smtClean="0">
                <a:solidFill>
                  <a:srgbClr val="FF0000"/>
                </a:solidFill>
              </a:rPr>
              <a:t>„</a:t>
            </a:r>
            <a:r>
              <a:rPr lang="pl-PL" sz="2000" b="1" dirty="0" smtClean="0">
                <a:solidFill>
                  <a:srgbClr val="FF0000"/>
                </a:solidFill>
              </a:rPr>
              <a:t>Lucky Star”</a:t>
            </a:r>
          </a:p>
          <a:p>
            <a:pPr algn="ctr">
              <a:buNone/>
            </a:pPr>
            <a:r>
              <a:rPr lang="pl-PL" sz="2000" b="1" dirty="0" smtClean="0">
                <a:solidFill>
                  <a:srgbClr val="FF0000"/>
                </a:solidFill>
                <a:hlinkClick r:id="rId2"/>
              </a:rPr>
              <a:t>http://lesia.obspm.fr/lucky-star/predictions/</a:t>
            </a:r>
            <a:endParaRPr lang="pl-PL" sz="2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r>
              <a:rPr lang="pl-PL" sz="1800" dirty="0" smtClean="0"/>
              <a:t>Są to dostępne od 2017 rokuefemerydy projektu obserwacji zakryć obiektów transneptunowych TNO oraz asteroid z grupy Centaurów.</a:t>
            </a:r>
          </a:p>
          <a:p>
            <a:pPr algn="ctr">
              <a:buNone/>
            </a:pPr>
            <a:r>
              <a:rPr lang="pl-PL" sz="1800" dirty="0" smtClean="0"/>
              <a:t>Projekt ten jest owocem współpracy pracowników Obserwatorium Paryskiego, Meudon                             (prof. Bruno Sicardy) oraz grupy południowo-amerykańskiej z Rio de Janeiro</a:t>
            </a:r>
          </a:p>
          <a:p>
            <a:pPr algn="ctr">
              <a:buNone/>
            </a:pPr>
            <a:endParaRPr lang="pl-PL" sz="1800" u="sng" dirty="0" smtClean="0"/>
          </a:p>
          <a:p>
            <a:pPr algn="ctr">
              <a:buNone/>
            </a:pPr>
            <a:r>
              <a:rPr lang="pl-PL" sz="1800" u="sng" dirty="0" smtClean="0"/>
              <a:t>Projekt ma zajać się tematami:</a:t>
            </a:r>
            <a:br>
              <a:rPr lang="pl-PL" sz="1800" u="sng" dirty="0" smtClean="0"/>
            </a:br>
            <a:endParaRPr lang="pl-PL" sz="1800" u="sng" dirty="0" smtClean="0"/>
          </a:p>
          <a:p>
            <a:r>
              <a:rPr lang="pl-PL" sz="1800" dirty="0" smtClean="0"/>
              <a:t>pierścieni wokół małych obiektów Układu Słonecznego (np wokół asteroidy Chariklo)</a:t>
            </a:r>
          </a:p>
          <a:p>
            <a:r>
              <a:rPr lang="pl-PL" sz="1800" dirty="0" smtClean="0"/>
              <a:t>obserwacją sub-kilometrowych ciał (TNO i ewentualne wykrycie obiektów Obłoku Oorta)</a:t>
            </a:r>
          </a:p>
          <a:p>
            <a:r>
              <a:rPr lang="pl-PL" sz="1800" dirty="0" smtClean="0"/>
              <a:t>atmosferą Plutona i jej niesezonowymi zmianami oraz detekcją atmosfer wokół innych TNO</a:t>
            </a:r>
          </a:p>
          <a:p>
            <a:r>
              <a:rPr lang="pl-PL" sz="1800" dirty="0" smtClean="0"/>
              <a:t>systematyczną obserwacją dużych obiektów TNO – pomiary kształtu, rozmiarów, albedo ...</a:t>
            </a:r>
          </a:p>
          <a:p>
            <a:endParaRPr lang="pl-PL" sz="1800" dirty="0" smtClean="0"/>
          </a:p>
          <a:p>
            <a:pPr algn="ctr">
              <a:buNone/>
            </a:pPr>
            <a:r>
              <a:rPr lang="pl-PL" sz="1800" b="1" dirty="0" smtClean="0"/>
              <a:t>Efemerydy zawierają gwiazdy o jasnościach po między 9.0 a 22.0 mag.</a:t>
            </a:r>
            <a:br>
              <a:rPr lang="pl-PL" sz="1800" b="1" dirty="0" smtClean="0"/>
            </a:br>
            <a:r>
              <a:rPr lang="pl-PL" sz="1800" b="1" dirty="0" smtClean="0"/>
              <a:t>Efemerydy na podstawie najnowszego katalogu Gaia DR2.</a:t>
            </a:r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Zakrycie Hiad i Aldebarana przez Księżyc – 16 VIII 2017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Obraz 5" descr="zawilski_hia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736"/>
            <a:ext cx="6143668" cy="5279751"/>
          </a:xfrm>
          <a:prstGeom prst="rect">
            <a:avLst/>
          </a:prstGeom>
        </p:spPr>
      </p:pic>
      <p:pic>
        <p:nvPicPr>
          <p:cNvPr id="7" name="Obraz 6" descr="Hiady tabe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219" y="3608052"/>
            <a:ext cx="6689781" cy="324994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357950" y="1785926"/>
            <a:ext cx="27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Zdjecie i wyniki obserwacji Marek Zawilski</a:t>
            </a:r>
            <a:endParaRPr lang="pl-PL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Zakrycia Aldebarana – 06 XI 2017 (W. Słotwiński)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 descr="wiesiek_aldeb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28869"/>
            <a:ext cx="5468065" cy="4429132"/>
          </a:xfrm>
          <a:prstGeom prst="rect">
            <a:avLst/>
          </a:prstGeom>
        </p:spPr>
      </p:pic>
      <p:pic>
        <p:nvPicPr>
          <p:cNvPr id="4" name="Obraz 3" descr="wiesiek_aldeb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2428868"/>
            <a:ext cx="4929190" cy="441162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4282" y="1500174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Prawdopodobnie jedyna obserwacja krajowa z Królika Polskiego, położone niedaleko Jasło i Krosno były w pełnym zachmurzeniu. </a:t>
            </a:r>
            <a:r>
              <a:rPr lang="pl-PL" dirty="0" smtClean="0">
                <a:hlinkClick r:id="rId4"/>
              </a:rPr>
              <a:t>https://www.youtube.com/watch?v=gcHMebsg91g</a:t>
            </a:r>
            <a:r>
              <a:rPr lang="pl-PL" dirty="0" smtClean="0"/>
              <a:t> </a:t>
            </a:r>
            <a:endParaRPr lang="pl-PL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2000264"/>
          </a:xfrm>
        </p:spPr>
        <p:txBody>
          <a:bodyPr>
            <a:normAutofit fontScale="90000"/>
          </a:bodyPr>
          <a:lstStyle/>
          <a:p>
            <a:pPr algn="l"/>
            <a:r>
              <a:rPr lang="pl-PL" sz="4000" b="1" dirty="0" smtClean="0"/>
              <a:t>           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      </a:t>
            </a:r>
            <a:r>
              <a:rPr lang="pl-PL" sz="2200" b="1" dirty="0" smtClean="0">
                <a:solidFill>
                  <a:srgbClr val="FF0000"/>
                </a:solidFill>
              </a:rPr>
              <a:t>Zakrycie Aldebarana - 23 II 2018 (W. Burzyński, M. Jarmoc, M. Zawilski)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 descr="Aldebaran-zakrycie_zawilsk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143248"/>
            <a:ext cx="8181241" cy="3590937"/>
          </a:xfrm>
          <a:prstGeom prst="rect">
            <a:avLst/>
          </a:prstGeom>
        </p:spPr>
      </p:pic>
      <p:pic>
        <p:nvPicPr>
          <p:cNvPr id="3" name="Obraz 2" descr="aldebaran_23022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500174"/>
            <a:ext cx="5395744" cy="392909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429388" y="1571612"/>
            <a:ext cx="2714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Ostatnie z serii zakryć  Aldebarana w latach                2015-2018 widoczne w Polsce. Następne zakrycie w dniu </a:t>
            </a:r>
            <a:r>
              <a:rPr lang="pl-PL" b="1" dirty="0" smtClean="0"/>
              <a:t>29 I 2034 roku </a:t>
            </a:r>
            <a:r>
              <a:rPr lang="pl-PL" dirty="0" smtClean="0"/>
              <a:t>!</a:t>
            </a:r>
            <a:endParaRPr lang="pl-PL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Całkowite zaćmienie Słońca, 21 VIII 2017, USA (W. Burzyński)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 descr="IMG_72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500173"/>
            <a:ext cx="7643866" cy="509233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Całkowite zaćmienie Słońca, 21 VIII 2017, USA (W. Burzyński) 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4286280" cy="395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14554"/>
            <a:ext cx="4360817" cy="419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928662" y="5786454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Zdjęcia wykonane podczas                        „Wielkiej wyprawy PTMA”</a:t>
            </a:r>
            <a:endParaRPr lang="pl-PL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Całkowite zaćmienie Słońca, 21 VIII 2017, USA (W. Burzyński) 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 descr="IMG_7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428736"/>
            <a:ext cx="7822536" cy="521136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68592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Ważniejsze obserwacje 2017/2018                      </a:t>
            </a:r>
            <a:endParaRPr lang="pl-PL" sz="36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85786" y="928670"/>
            <a:ext cx="741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Brzegowe zakrycie gwiazdy ZC 491 przez Księżyc – 15 VII 2017 (Niepołomice)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9" name="Obraz 8" descr="niepolomice_graz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428736"/>
            <a:ext cx="4071399" cy="542926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14282" y="1928802"/>
            <a:ext cx="4929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W roku 2017, 3 spośród 17 obserwowanych na świecie zakryć brzegowych wykonano w Polsce!</a:t>
            </a:r>
          </a:p>
          <a:p>
            <a:pPr algn="ctr"/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Do tej pory w 2018 roku zaobserwowano 3 zakrycia brzegowe.</a:t>
            </a:r>
          </a:p>
          <a:p>
            <a:pPr algn="ctr"/>
            <a:endParaRPr lang="pl-PL" dirty="0" smtClean="0">
              <a:solidFill>
                <a:srgbClr val="FF0000"/>
              </a:solidFill>
            </a:endParaRPr>
          </a:p>
          <a:p>
            <a:pPr algn="ctr"/>
            <a:r>
              <a:rPr lang="pl-PL" dirty="0" smtClean="0"/>
              <a:t>Obserwacja </a:t>
            </a:r>
            <a:r>
              <a:rPr lang="pl-PL" b="1" dirty="0" smtClean="0"/>
              <a:t>W. Burzyńskiego</a:t>
            </a:r>
            <a:r>
              <a:rPr lang="pl-PL" dirty="0" smtClean="0"/>
              <a:t>, wykonan na kilka godzin przed wylotem do USA na całkowite zaćmienie Słońca, na jednej z ulic Niepołomic o godz.2:12 (pomoc Tomasz Żywczak, Łukasz Czuma)</a:t>
            </a:r>
            <a:endParaRPr lang="pl-PL" dirty="0"/>
          </a:p>
        </p:txBody>
      </p:sp>
      <p:pic>
        <p:nvPicPr>
          <p:cNvPr id="11" name="Obraz 10" descr="burzynski_zo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0636"/>
            <a:ext cx="5143504" cy="16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1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68592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Ważniejsze obserwacje 2017/2018                      </a:t>
            </a:r>
            <a:endParaRPr lang="pl-PL" sz="3600" b="1" dirty="0"/>
          </a:p>
        </p:txBody>
      </p:sp>
      <p:pic>
        <p:nvPicPr>
          <p:cNvPr id="5" name="Obraz 4" descr="graze6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36"/>
            <a:ext cx="6154873" cy="500063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429388" y="1857364"/>
            <a:ext cx="214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dirty="0" smtClean="0"/>
              <a:t> 6 obserwatorów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58 kontaktów</a:t>
            </a:r>
          </a:p>
          <a:p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średnie residuum                              </a:t>
            </a:r>
          </a:p>
          <a:p>
            <a:r>
              <a:rPr lang="pl-PL" dirty="0" smtClean="0"/>
              <a:t>   0.007" ± 0.039"</a:t>
            </a:r>
            <a:endParaRPr lang="pl-PL" dirty="0"/>
          </a:p>
        </p:txBody>
      </p:sp>
      <p:pic>
        <p:nvPicPr>
          <p:cNvPr id="7" name="Obraz 6" descr="deb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4327214"/>
            <a:ext cx="4286248" cy="253078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785786" y="928670"/>
            <a:ext cx="791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Brzegowe zakrycie gwiazdy ZC 635 przez Księżyc – 15 VII 2017 (Zawada k/ Dębicy)</a:t>
            </a:r>
            <a:endParaRPr lang="pl-P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1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68592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Ważniejsze obserwacje 2017/2018                      </a:t>
            </a:r>
            <a:endParaRPr lang="pl-PL" sz="36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71472" y="928670"/>
            <a:ext cx="832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Brzegowe zakrycie gwiazdy ZC 2886 przez Księżyc – 20 X 2017 (Niemirów nad Bugiem)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10" name="Obraz 9" descr="niemir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2531"/>
            <a:ext cx="5000660" cy="3375469"/>
          </a:xfrm>
          <a:prstGeom prst="rect">
            <a:avLst/>
          </a:prstGeom>
        </p:spPr>
      </p:pic>
      <p:pic>
        <p:nvPicPr>
          <p:cNvPr id="11" name="Obraz 10" descr="profil_stanowisk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1357298"/>
            <a:ext cx="5067300" cy="278130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214282" y="1643050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W. Burzyński </a:t>
            </a:r>
            <a:r>
              <a:rPr lang="pl-PL" dirty="0" smtClean="0"/>
              <a:t>oraz</a:t>
            </a:r>
            <a:r>
              <a:rPr lang="pl-PL" b="1" dirty="0" smtClean="0"/>
              <a:t> M. Jarmoc </a:t>
            </a:r>
            <a:r>
              <a:rPr lang="pl-PL" dirty="0" smtClean="0"/>
              <a:t>– 400 m od granicy państwowej, parking cmentarza w Niemirowie.</a:t>
            </a:r>
            <a:br>
              <a:rPr lang="pl-PL" dirty="0" smtClean="0"/>
            </a:br>
            <a:endParaRPr lang="pl-PL" dirty="0" smtClean="0"/>
          </a:p>
          <a:p>
            <a:r>
              <a:rPr lang="pl-PL" b="1" dirty="0" smtClean="0"/>
              <a:t>M. Zawilski </a:t>
            </a:r>
            <a:r>
              <a:rPr lang="pl-PL" dirty="0" smtClean="0"/>
              <a:t>w Tobolicach k/Łodzi obserwuje te zakrycie jako centralne.</a:t>
            </a:r>
            <a:endParaRPr lang="pl-PL" dirty="0"/>
          </a:p>
        </p:txBody>
      </p:sp>
      <p:pic>
        <p:nvPicPr>
          <p:cNvPr id="9" name="Obraz 8" descr="grani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643291"/>
            <a:ext cx="3810000" cy="32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1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Brzegowe zakrycie gwiazdy ZC 508, 21 III 2018, Sztabin (podlaskie)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1" name="Obraz 10" descr="granica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428736"/>
            <a:ext cx="7440007" cy="51554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Efemerydy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1000108"/>
            <a:ext cx="9001156" cy="55721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</a:t>
            </a:r>
            <a:r>
              <a:rPr lang="pl-PL" sz="2000" b="1" dirty="0" smtClean="0">
                <a:solidFill>
                  <a:srgbClr val="FF0000"/>
                </a:solidFill>
              </a:rPr>
              <a:t>Projekt </a:t>
            </a:r>
            <a:r>
              <a:rPr lang="pl-PL" sz="1800" b="1" dirty="0" smtClean="0">
                <a:solidFill>
                  <a:srgbClr val="FF0000"/>
                </a:solidFill>
              </a:rPr>
              <a:t>„</a:t>
            </a:r>
            <a:r>
              <a:rPr lang="pl-PL" sz="2000" b="1" dirty="0" smtClean="0">
                <a:solidFill>
                  <a:srgbClr val="FF0000"/>
                </a:solidFill>
              </a:rPr>
              <a:t>Lucky Star”</a:t>
            </a:r>
          </a:p>
          <a:p>
            <a:pPr algn="ctr">
              <a:buNone/>
            </a:pPr>
            <a:endParaRPr lang="pl-PL" sz="1800" dirty="0" smtClean="0"/>
          </a:p>
          <a:p>
            <a:pPr algn="ctr"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</p:txBody>
      </p:sp>
      <p:pic>
        <p:nvPicPr>
          <p:cNvPr id="5" name="Obraz 4" descr="2005RM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45" y="1981236"/>
            <a:ext cx="6095955" cy="487676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57158" y="1643051"/>
            <a:ext cx="278608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r>
              <a:rPr lang="pl-PL" sz="2000" b="1" dirty="0" smtClean="0">
                <a:solidFill>
                  <a:srgbClr val="0070C0"/>
                </a:solidFill>
              </a:rPr>
              <a:t>24 XII 2018</a:t>
            </a:r>
          </a:p>
          <a:p>
            <a:endParaRPr lang="pl-PL" dirty="0" smtClean="0"/>
          </a:p>
          <a:p>
            <a:r>
              <a:rPr lang="pl-PL" dirty="0" smtClean="0"/>
              <a:t>Efemeryda najjaśniejszej gwiazdy, będącej zakrywanej przez obiekt TNO do końca 2018 roku, widoczne z terenu Europy</a:t>
            </a:r>
          </a:p>
          <a:p>
            <a:endParaRPr lang="pl-PL" dirty="0" smtClean="0"/>
          </a:p>
          <a:p>
            <a:r>
              <a:rPr lang="pl-PL" b="1" dirty="0" smtClean="0"/>
              <a:t>Gwiazda Gaia DR2:</a:t>
            </a:r>
          </a:p>
          <a:p>
            <a:r>
              <a:rPr lang="pl-PL" dirty="0" smtClean="0"/>
              <a:t>nr: 3405277778551329920</a:t>
            </a:r>
          </a:p>
          <a:p>
            <a:r>
              <a:rPr lang="pl-PL" dirty="0" smtClean="0"/>
              <a:t>jasność: 13.5 mag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b="1" dirty="0" smtClean="0"/>
              <a:t>Asteroida: </a:t>
            </a:r>
          </a:p>
          <a:p>
            <a:r>
              <a:rPr lang="pl-PL" dirty="0" smtClean="0"/>
              <a:t>nr: (145451) 2005RM43</a:t>
            </a:r>
          </a:p>
          <a:p>
            <a:r>
              <a:rPr lang="pl-PL" dirty="0" smtClean="0"/>
              <a:t>jasność: 20.2 mag</a:t>
            </a:r>
          </a:p>
          <a:p>
            <a:r>
              <a:rPr lang="pl-PL" dirty="0" smtClean="0"/>
              <a:t>średnica: 457 km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Brzegowe zakrycie gwiazdy ZC 508, 21 III 2018, Sztabin (podlaskie)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Obraz 4" descr="20180321_191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928934"/>
            <a:ext cx="5044913" cy="3780631"/>
          </a:xfrm>
          <a:prstGeom prst="rect">
            <a:avLst/>
          </a:prstGeom>
        </p:spPr>
      </p:pic>
      <p:pic>
        <p:nvPicPr>
          <p:cNvPr id="6" name="Obraz 5" descr="20180321_2014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1857364"/>
            <a:ext cx="3640398" cy="485778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28596" y="1928802"/>
            <a:ext cx="478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Ekipa łódzko-białostocka w barze „Jagódka”                          –  przy DK 8 pomiędzy Suchowolą a Sztabnem,                   2 godz. przed rozpoczęciem zjawiska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715008" y="1500174"/>
            <a:ext cx="282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stanowisko W. Burzyńskiego</a:t>
            </a:r>
            <a:endParaRPr lang="pl-PL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Brzegowe zakrycie gwiazdy ZC 508, 21 III 2018, Sztabin (podlaskie)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" name="Obraz 9" descr="drazkowsk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2714620"/>
            <a:ext cx="5929322" cy="3947801"/>
          </a:xfrm>
          <a:prstGeom prst="rect">
            <a:avLst/>
          </a:prstGeom>
        </p:spPr>
      </p:pic>
      <p:pic>
        <p:nvPicPr>
          <p:cNvPr id="11" name="Obraz 10" descr="gwiazda_8ma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571612"/>
            <a:ext cx="4308709" cy="2786082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643438" y="1571612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30 km od obserwatorów (Nowinka) przebiegała granica innego zakrycia brzegowego – gwiazdy o jasności 8.4 mag!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14282" y="5000636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Widok zakrywanej gwiazdy z Lidzbarka Warmińskiego –                       fot. J. Drążkowski</a:t>
            </a:r>
            <a:endParaRPr lang="pl-PL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Brzegowe zakrycie gwiazdy ZC 508, 21 III 2018, Sztabin (podlaskie)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2" name="Obraz 11" descr="pogo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1857364"/>
            <a:ext cx="3948554" cy="4826010"/>
          </a:xfrm>
          <a:prstGeom prst="rect">
            <a:avLst/>
          </a:prstGeom>
        </p:spPr>
      </p:pic>
      <p:pic>
        <p:nvPicPr>
          <p:cNvPr id="10" name="Obraz 9" descr="stanowiska_sztabin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643050"/>
            <a:ext cx="5778246" cy="418688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85720" y="592933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Rozmieszczenie stanowisk w okolicy wsi Ciemne oraz doskonała prognoza pogody</a:t>
            </a:r>
            <a:endParaRPr lang="pl-PL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Brzegowe zakrycie gwiazdy ZC 508, 21 III 2018, Sztabin (podlaskie)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8" name="Obraz 7" descr="profil_zc508_sztab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3149773" cy="2326598"/>
          </a:xfrm>
          <a:prstGeom prst="rect">
            <a:avLst/>
          </a:prstGeom>
        </p:spPr>
      </p:pic>
      <p:pic>
        <p:nvPicPr>
          <p:cNvPr id="9" name="Obraz 8" descr="Profil_calosc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4752"/>
            <a:ext cx="9144000" cy="2938598"/>
          </a:xfrm>
          <a:prstGeom prst="rect">
            <a:avLst/>
          </a:prstGeom>
        </p:spPr>
      </p:pic>
      <p:pic>
        <p:nvPicPr>
          <p:cNvPr id="11" name="Obraz 10" descr="jarmoc_ciem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1571612"/>
            <a:ext cx="5857884" cy="188254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571868" y="3429000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</a:t>
            </a:r>
            <a:r>
              <a:rPr lang="pl-PL" b="1" dirty="0" smtClean="0">
                <a:solidFill>
                  <a:srgbClr val="FF0000"/>
                </a:solidFill>
              </a:rPr>
              <a:t>Średnie residuum O-C: -0.009" ±0.046” !!</a:t>
            </a: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Brzegowe zakrycie gwiazdy ZC 508, 21 III 2018, Sztabin (podlaskie)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7" name="Obraz 6" descr="brzegowe 21 marzec 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557069"/>
            <a:ext cx="7870618" cy="5300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Brzegowe zakrycie gwiazdy ZC 508, 21 III 2018, Sztabin (podlaskie)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65382" y="1643050"/>
            <a:ext cx="8350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Nagrania ze zjawiska </a:t>
            </a:r>
            <a:r>
              <a:rPr lang="pl-PL" dirty="0" smtClean="0"/>
              <a:t>: </a:t>
            </a:r>
            <a:br>
              <a:rPr lang="pl-PL" dirty="0" smtClean="0"/>
            </a:br>
            <a:endParaRPr lang="pl-PL" i="1" u="sng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Maciej Jarmoc -</a:t>
            </a:r>
            <a:r>
              <a:rPr lang="pl-PL" u="sng" dirty="0" smtClean="0">
                <a:hlinkClick r:id="rId2"/>
              </a:rPr>
              <a:t> https://youtu.be/L_9j1F5XX90</a:t>
            </a:r>
            <a:r>
              <a:rPr lang="pl-PL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Marek Zawilski - </a:t>
            </a:r>
            <a:r>
              <a:rPr lang="pl-PL" dirty="0" smtClean="0">
                <a:hlinkClick r:id="rId3"/>
              </a:rPr>
              <a:t>https://youtu.be/OWHsMMmTXWM</a:t>
            </a:r>
            <a:endParaRPr lang="pl-PL" u="sng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Wojciech Burzyński - </a:t>
            </a:r>
            <a:r>
              <a:rPr lang="pl-PL" dirty="0" smtClean="0">
                <a:hlinkClick r:id="rId4"/>
              </a:rPr>
              <a:t>https://www.youtube.com/watch?v=TAJdJFj4cUI</a:t>
            </a:r>
            <a:r>
              <a:rPr lang="pl-PL" dirty="0" smtClean="0"/>
              <a:t> (poniżej)</a:t>
            </a:r>
          </a:p>
        </p:txBody>
      </p:sp>
      <p:pic>
        <p:nvPicPr>
          <p:cNvPr id="7" name="Obraz 6" descr="sztab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74" y="3214686"/>
            <a:ext cx="6302160" cy="3477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500174"/>
            <a:ext cx="8572592" cy="1714512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928670"/>
            <a:ext cx="85011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Brzegowe zakrycie gwiazdy SAO 79079 (8.9 mag!) 21 IV 2018                                                             – Ignatki k/ Białegostoku, W. Burzyński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7" name="Obraz 6" descr="brzegowka89ma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643050"/>
            <a:ext cx="6598583" cy="5034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500174"/>
            <a:ext cx="8572592" cy="1714512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928670"/>
            <a:ext cx="85011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Brzegowe zakrycie gwiazdy SAO 79079 (8.9 mag!) 21 IV 2018                                                             – Ignatki k/ Białegostoku, W. Burzyński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9" name="Obraz 8" descr="Graze Profile 79097 G5 2018 Apr 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4" y="1714488"/>
            <a:ext cx="9040596" cy="442913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285852" y="6286520"/>
            <a:ext cx="672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Obserwacja w odległości </a:t>
            </a:r>
            <a:r>
              <a:rPr lang="pl-PL" b="1" dirty="0" smtClean="0">
                <a:solidFill>
                  <a:srgbClr val="FF0000"/>
                </a:solidFill>
              </a:rPr>
              <a:t>10.34 km! </a:t>
            </a:r>
            <a:r>
              <a:rPr lang="pl-PL" b="1" dirty="0" smtClean="0"/>
              <a:t>od teoretycznej granicy zjawiska 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500174"/>
            <a:ext cx="8572592" cy="1714512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928670"/>
            <a:ext cx="85011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Brzegowe zakrycie gwiazdy SAO 79079 (8.9 mag!) 21 IV 2018                                                             – Ignatki k/ Białegostoku, W. Burzyński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10" name="Obraz 9" descr="stopklat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214554"/>
            <a:ext cx="6620799" cy="4429744"/>
          </a:xfrm>
          <a:prstGeom prst="rect">
            <a:avLst/>
          </a:prstGeom>
        </p:spPr>
      </p:pic>
      <p:pic>
        <p:nvPicPr>
          <p:cNvPr id="11" name="Obraz 10" descr="brzegowka89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714488"/>
            <a:ext cx="5000628" cy="4960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500174"/>
            <a:ext cx="8572592" cy="1714512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928670"/>
            <a:ext cx="85011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Brzegowe zakrycie gwiazdy SAO 79079 (8.9 mag!) 21 IV 2018                                                             – Ignatki k/ Białegostoku, W. Burzyński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4282" y="4929198"/>
            <a:ext cx="8643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Nagranie zjawiska: </a:t>
            </a:r>
            <a:r>
              <a:rPr lang="pl-PL" dirty="0" smtClean="0">
                <a:hlinkClick r:id="rId2"/>
              </a:rPr>
              <a:t>https://www.youtube.com/watch?v=QxIpBvJl8kQ</a:t>
            </a:r>
            <a:r>
              <a:rPr lang="pl-PL" dirty="0" smtClean="0"/>
              <a:t> </a:t>
            </a:r>
          </a:p>
          <a:p>
            <a:pPr algn="ctr"/>
            <a:r>
              <a:rPr lang="pl-PL" b="1" dirty="0" smtClean="0"/>
              <a:t>      Średnie residuum O-C: 0.015” +/- 0.019”</a:t>
            </a:r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Zakrycie brzegowe jeszcze ciemniejszej gwiazdy obserwowano w Polsce tylko raz – </a:t>
            </a:r>
            <a:r>
              <a:rPr lang="pl-PL" b="1" dirty="0" smtClean="0"/>
              <a:t>Mirosław Krasnowski w dniu 12 V 2005 – gwiazda SAO 78974 miała jasność 9.2 mag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pic>
        <p:nvPicPr>
          <p:cNvPr id="8" name="Obraz 7" descr="21kwie_pro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785926"/>
            <a:ext cx="4429156" cy="2938598"/>
          </a:xfrm>
          <a:prstGeom prst="rect">
            <a:avLst/>
          </a:prstGeom>
        </p:spPr>
      </p:pic>
      <p:pic>
        <p:nvPicPr>
          <p:cNvPr id="9" name="Obraz 8" descr="brzegowe 20 kwie 20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1714488"/>
            <a:ext cx="4143404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Obecność na konferencjach zakryciowych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44291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</a:t>
            </a:r>
            <a:r>
              <a:rPr lang="pl-PL" sz="2000" b="1" dirty="0" smtClean="0">
                <a:solidFill>
                  <a:srgbClr val="00B050"/>
                </a:solidFill>
              </a:rPr>
              <a:t>XXXVI 36-th European Symposium on Occultation Projects (ESOP)</a:t>
            </a:r>
            <a:r>
              <a:rPr lang="pl-PL" sz="2000" b="1" dirty="0" smtClean="0">
                <a:solidFill>
                  <a:srgbClr val="FF0000"/>
                </a:solidFill>
              </a:rPr>
              <a:t/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smtClean="0">
                <a:solidFill>
                  <a:srgbClr val="FF0000"/>
                </a:solidFill>
              </a:rPr>
              <a:t>15-19 IX 2017 – Freiberg k/Drezna, Niemcy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W. Burzyński - </a:t>
            </a:r>
            <a:r>
              <a:rPr lang="pl-PL" sz="2000" dirty="0" smtClean="0">
                <a:solidFill>
                  <a:srgbClr val="0070C0"/>
                </a:solidFill>
              </a:rPr>
              <a:t>„</a:t>
            </a:r>
            <a:r>
              <a:rPr lang="pl-PL" sz="2000" b="1" dirty="0" smtClean="0">
                <a:solidFill>
                  <a:srgbClr val="0070C0"/>
                </a:solidFill>
              </a:rPr>
              <a:t>Do It Yourself – an unexpensive VTI based on the Arduino project</a:t>
            </a:r>
            <a:r>
              <a:rPr lang="pl-PL" sz="2000" dirty="0" smtClean="0">
                <a:solidFill>
                  <a:srgbClr val="0070C0"/>
                </a:solidFill>
              </a:rPr>
              <a:t>”</a:t>
            </a:r>
            <a:br>
              <a:rPr lang="pl-PL" sz="2000" dirty="0" smtClean="0">
                <a:solidFill>
                  <a:srgbClr val="0070C0"/>
                </a:solidFill>
              </a:rPr>
            </a:br>
            <a:r>
              <a:rPr lang="pl-PL" sz="2000" dirty="0" smtClean="0"/>
              <a:t> oraz </a:t>
            </a:r>
            <a:r>
              <a:rPr lang="pl-PL" sz="2000" b="1" dirty="0" smtClean="0"/>
              <a:t>P. Badowski</a:t>
            </a:r>
            <a:r>
              <a:rPr lang="pl-PL" sz="2000" dirty="0" smtClean="0"/>
              <a:t>, </a:t>
            </a:r>
            <a:br>
              <a:rPr lang="pl-PL" sz="2000" dirty="0" smtClean="0"/>
            </a:br>
            <a:r>
              <a:rPr lang="pl-PL" sz="2000" dirty="0" smtClean="0"/>
              <a:t>gościnnie </a:t>
            </a:r>
            <a:r>
              <a:rPr lang="pl-PL" sz="2000" b="1" dirty="0" smtClean="0"/>
              <a:t>M. Zawilski </a:t>
            </a:r>
            <a:r>
              <a:rPr lang="pl-PL" sz="2000" dirty="0" smtClean="0"/>
              <a:t>i </a:t>
            </a:r>
            <a:r>
              <a:rPr lang="pl-PL" sz="2000" b="1" dirty="0" smtClean="0"/>
              <a:t>M. Borkowski</a:t>
            </a:r>
          </a:p>
        </p:txBody>
      </p:sp>
      <p:pic>
        <p:nvPicPr>
          <p:cNvPr id="4" name="Obraz 3" descr="esop_grupow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3143248"/>
            <a:ext cx="4487540" cy="2998197"/>
          </a:xfrm>
          <a:prstGeom prst="rect">
            <a:avLst/>
          </a:prstGeom>
        </p:spPr>
      </p:pic>
      <p:pic>
        <p:nvPicPr>
          <p:cNvPr id="5" name="Obraz 4" descr="esop_w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214686"/>
            <a:ext cx="4300542" cy="286702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00100" y="6286520"/>
            <a:ext cx="740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Od dnia 8 XI 2017 W. Burzyński członkiem IOTA/ES, wpisany z numerem 244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500174"/>
            <a:ext cx="8572592" cy="1714512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928670"/>
            <a:ext cx="85011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Brzegowe zakrycie gwiazdy SAO 119000 (7.2 mag) 23 V 2018                                                             Prosienica - granica województwa podlaskiego i mazowieckiego, W. Burzyński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8" name="Obraz 7" descr="prosienic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2428869"/>
            <a:ext cx="5644360" cy="4186234"/>
          </a:xfrm>
          <a:prstGeom prst="rect">
            <a:avLst/>
          </a:prstGeom>
        </p:spPr>
      </p:pic>
      <p:pic>
        <p:nvPicPr>
          <p:cNvPr id="10" name="Obraz 9" descr="prosienica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928802"/>
            <a:ext cx="4572000" cy="3328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500174"/>
            <a:ext cx="8572592" cy="1714512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928670"/>
            <a:ext cx="85011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Brzegowe zakrycie gwiazdy SAO 119000 (7.2 mag) 23 V 2018                                                             Prosienica - granica województwa podlaskiego i mazowieckiego, W. Burzyński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8" name="Obraz 7" descr="prosienica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992"/>
            <a:ext cx="6572369" cy="3990159"/>
          </a:xfrm>
          <a:prstGeom prst="rect">
            <a:avLst/>
          </a:prstGeom>
        </p:spPr>
      </p:pic>
      <p:pic>
        <p:nvPicPr>
          <p:cNvPr id="9" name="Obraz 8" descr="20180523_220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1785927"/>
            <a:ext cx="4864108" cy="364994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428860" y="6396335"/>
            <a:ext cx="6541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Nagranie zjawiska: </a:t>
            </a:r>
            <a:r>
              <a:rPr lang="pl-PL" dirty="0" smtClean="0">
                <a:hlinkClick r:id="rId4"/>
              </a:rPr>
              <a:t>https://www.youtube.com/watch?v=FARPlOiNjSg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500174"/>
            <a:ext cx="8572592" cy="1714512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928670"/>
            <a:ext cx="85011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Brzegowe zakrycie gwiazdy SAO 119000 (7.2 mag) 23 V 2018                                                             Prosienica - granica województwa podlaskiego i mazowieckiego, W. Burzyński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7" name="Obraz 6" descr="prosienica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1785926"/>
            <a:ext cx="5572164" cy="4947047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14282" y="1785926"/>
            <a:ext cx="32147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Obserwacja teleskopem SCT               20 cm, ale efemeryda zakrycia brzegowego pokazała się w Occulcie dla teleskopu o średnicy min. 28 cm.</a:t>
            </a:r>
            <a:br>
              <a:rPr lang="pl-PL" dirty="0" smtClean="0"/>
            </a:br>
            <a:endParaRPr lang="pl-PL" dirty="0" smtClean="0"/>
          </a:p>
          <a:p>
            <a:pPr algn="ctr"/>
            <a:r>
              <a:rPr lang="pl-PL" dirty="0" smtClean="0"/>
              <a:t>Niekorzystny kąt CA = -1.4°.</a:t>
            </a:r>
          </a:p>
          <a:p>
            <a:pPr algn="ctr"/>
            <a:r>
              <a:rPr lang="pl-PL" dirty="0" smtClean="0"/>
              <a:t>Z tego powodu miejsce obserwacji na 9,70 km N.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Niebo czyste, ale dość silna fluktuacja obrazu.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Dwa pierwsze kontakty gwiazdy            D (</a:t>
            </a:r>
            <a:r>
              <a:rPr lang="pl-PL" dirty="0" smtClean="0">
                <a:hlinkClick r:id="rId3"/>
              </a:rPr>
              <a:t>20:39:53</a:t>
            </a:r>
            <a:r>
              <a:rPr lang="pl-PL" dirty="0" smtClean="0"/>
              <a:t>) oraz R (</a:t>
            </a:r>
            <a:r>
              <a:rPr lang="pl-PL" dirty="0" smtClean="0">
                <a:hlinkClick r:id="rId4"/>
              </a:rPr>
              <a:t>20:40:06</a:t>
            </a:r>
            <a:r>
              <a:rPr lang="pl-PL" dirty="0" smtClean="0"/>
              <a:t>) nie dały się odczytać - gwiazda zlała się z oświetlonym szczytem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500174"/>
            <a:ext cx="8572592" cy="1714512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Ważniejsze obserwacje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3600" dirty="0" smtClean="0"/>
              <a:t> </a:t>
            </a:r>
            <a:br>
              <a:rPr lang="pl-PL" sz="36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928670"/>
            <a:ext cx="85011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Brzegowe zakrycie gwiazdy SAO 119000 (7.2 mag) 23 V 2018                                                             Prosienica - granica województwa podlaskiego i mazowieckiego, W. Burzyński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5" name="Obraz 4" descr="prof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9402"/>
            <a:ext cx="9144000" cy="2938598"/>
          </a:xfrm>
          <a:prstGeom prst="rect">
            <a:avLst/>
          </a:prstGeom>
        </p:spPr>
      </p:pic>
      <p:pic>
        <p:nvPicPr>
          <p:cNvPr id="7" name="Obraz 6" descr="profil_powiekszen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785926"/>
            <a:ext cx="6500826" cy="208916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715140" y="2428868"/>
            <a:ext cx="242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Średnie residuum O-C : 0.002” !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Obserwacje zakryć asteroidalnych 2017/2018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357158" y="1000108"/>
          <a:ext cx="8501122" cy="4548797"/>
        </p:xfrm>
        <a:graphic>
          <a:graphicData uri="http://schemas.openxmlformats.org/drawingml/2006/table">
            <a:tbl>
              <a:tblPr/>
              <a:tblGrid>
                <a:gridCol w="319378"/>
                <a:gridCol w="848567"/>
                <a:gridCol w="1323671"/>
                <a:gridCol w="1401534"/>
                <a:gridCol w="1557259"/>
                <a:gridCol w="1635122"/>
                <a:gridCol w="1415591"/>
              </a:tblGrid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latin typeface="Times New Roman"/>
                          <a:ea typeface="Calibri"/>
                          <a:cs typeface="Times New Roman"/>
                        </a:rPr>
                        <a:t>Lp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DATA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GWIAZDA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ASTEROIDA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OBSERWATOR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MIEJSCE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UWAGI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l-PL" sz="1100">
                          <a:latin typeface="Times New Roman"/>
                          <a:ea typeface="Times New Roman"/>
                          <a:cs typeface="Times New Roman"/>
                        </a:rPr>
                        <a:t>2017/01/06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Times New Roman"/>
                          <a:cs typeface="Times New Roman"/>
                        </a:rPr>
                        <a:t>4UC665-044532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Times New Roman"/>
                          <a:cs typeface="Times New Roman"/>
                        </a:rPr>
                        <a:t>(6174) Polybius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Times New Roman"/>
                          <a:cs typeface="Times New Roman"/>
                        </a:rPr>
                        <a:t>Wojciech Burzyński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Bialystok - Ignatki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2017/03/14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Calibri"/>
                          <a:cs typeface="Times New Roman"/>
                        </a:rPr>
                        <a:t>TYC 2404-00176-1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(68) Leto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Dariusz Miller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Warszawa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2017/03/14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TYC 2427-00775-1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(22) Kalliope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Wojciech Burzyński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latin typeface="Times New Roman"/>
                          <a:ea typeface="Calibri"/>
                          <a:cs typeface="Times New Roman"/>
                        </a:rPr>
                        <a:t>Bialystok - Ignatki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zakrycie 8.07 s,                      jedyna w Europie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04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Calibri"/>
                          <a:cs typeface="Times New Roman"/>
                        </a:rPr>
                        <a:t>2017/03/15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TYC 1913-00243-1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Calibri"/>
                          <a:cs typeface="Times New Roman"/>
                        </a:rPr>
                        <a:t>(936) Kunigunde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Times New Roman"/>
                          <a:cs typeface="Times New Roman"/>
                        </a:rPr>
                        <a:t>Marcin Filipek                               Leszek Benedyktowicz</a:t>
                      </a:r>
                      <a:r>
                        <a:rPr lang="pl-PL" sz="11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latin typeface="Times New Roman"/>
                          <a:ea typeface="Calibri"/>
                          <a:cs typeface="Times New Roman"/>
                        </a:rPr>
                        <a:t>Jerzmanowice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2017/05/16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TYC 0832-00644-1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(386) Siegena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Times New Roman"/>
                          <a:cs typeface="Times New Roman"/>
                        </a:rPr>
                        <a:t>Dariusz Miller</a:t>
                      </a:r>
                      <a:r>
                        <a:rPr lang="pl-PL" sz="11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Warszawa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2017/05/31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TYC 6184-00776-1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(534) Nassovia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Times New Roman"/>
                          <a:cs typeface="Times New Roman"/>
                        </a:rPr>
                        <a:t>Marcin Filipek</a:t>
                      </a:r>
                      <a:r>
                        <a:rPr lang="pl-PL" sz="11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Jerzmanowice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2017/06/07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4UC322-074639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(90568) 2004 GV9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Times New Roman"/>
                          <a:cs typeface="Times New Roman"/>
                        </a:rPr>
                        <a:t>Wojciech Burzyński, Maciej Jarmoc</a:t>
                      </a:r>
                      <a:r>
                        <a:rPr lang="pl-PL" sz="11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latin typeface="Times New Roman"/>
                          <a:ea typeface="Calibri"/>
                          <a:cs typeface="Times New Roman"/>
                        </a:rPr>
                        <a:t>Bialystok - Pomigacze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 smtClean="0">
                          <a:latin typeface="Times New Roman"/>
                          <a:ea typeface="Calibri"/>
                          <a:cs typeface="Times New Roman"/>
                        </a:rPr>
                        <a:t>obiekt TNO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2017/09/09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Calibri"/>
                          <a:cs typeface="Times New Roman"/>
                        </a:rPr>
                        <a:t>HIP 21673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(692) Susumu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Times New Roman"/>
                          <a:cs typeface="Times New Roman"/>
                        </a:rPr>
                        <a:t>Dariusz Miller</a:t>
                      </a:r>
                      <a:r>
                        <a:rPr lang="pl-PL" sz="11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latin typeface="Times New Roman"/>
                          <a:ea typeface="Calibri"/>
                          <a:cs typeface="Times New Roman"/>
                        </a:rPr>
                        <a:t>Warszawa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2017/09/29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TYC 1870-01460-1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(1072) Malva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Times New Roman"/>
                          <a:cs typeface="Times New Roman"/>
                        </a:rPr>
                        <a:t>Gabriel Murawski</a:t>
                      </a:r>
                      <a:r>
                        <a:rPr lang="pl-PL" sz="11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latin typeface="Times New Roman"/>
                          <a:ea typeface="Calibri"/>
                          <a:cs typeface="Times New Roman"/>
                        </a:rPr>
                        <a:t>Suwalki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zakrycie 1.04 </a:t>
                      </a: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2017/09/30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2UCAC 35887778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(217) Eudora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Times New Roman"/>
                          <a:cs typeface="Times New Roman"/>
                        </a:rPr>
                        <a:t>Dariusz Miller</a:t>
                      </a:r>
                      <a:r>
                        <a:rPr lang="pl-PL" sz="11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latin typeface="Times New Roman"/>
                          <a:ea typeface="Calibri"/>
                          <a:cs typeface="Times New Roman"/>
                        </a:rPr>
                        <a:t>Warszawa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2017/09/30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2UCAC 35887778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(217) Eudora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Times New Roman"/>
                          <a:cs typeface="Times New Roman"/>
                        </a:rPr>
                        <a:t>Marcin Filipek</a:t>
                      </a:r>
                      <a:r>
                        <a:rPr lang="pl-PL" sz="11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latin typeface="Times New Roman"/>
                          <a:ea typeface="Calibri"/>
                          <a:cs typeface="Times New Roman"/>
                        </a:rPr>
                        <a:t>Jerzmanowice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zakrycie 3,4 </a:t>
                      </a: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2017/10/08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Calibri"/>
                          <a:cs typeface="Times New Roman"/>
                        </a:rPr>
                        <a:t>TYC 5632-00827-1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173) Ino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latin typeface="Times New Roman"/>
                          <a:ea typeface="Calibri"/>
                          <a:cs typeface="Times New Roman"/>
                        </a:rPr>
                        <a:t>Dariusz Miller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Warszawa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Calibri"/>
                          <a:cs typeface="Times New Roman"/>
                        </a:rPr>
                        <a:t>2017/10/12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Calibri"/>
                          <a:cs typeface="Times New Roman"/>
                        </a:rPr>
                        <a:t>TYC 5830-00820-1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Calibri"/>
                          <a:cs typeface="Times New Roman"/>
                        </a:rPr>
                        <a:t>(1755 Lorbach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latin typeface="Times New Roman"/>
                          <a:ea typeface="Calibri"/>
                          <a:cs typeface="Times New Roman"/>
                        </a:rPr>
                        <a:t>Dariusz Miller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latin typeface="Times New Roman"/>
                          <a:ea typeface="Calibri"/>
                          <a:cs typeface="Times New Roman"/>
                        </a:rPr>
                        <a:t>Warszawa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357158" y="5715016"/>
          <a:ext cx="8501122" cy="304839"/>
        </p:xfrm>
        <a:graphic>
          <a:graphicData uri="http://schemas.openxmlformats.org/drawingml/2006/table">
            <a:tbl>
              <a:tblPr/>
              <a:tblGrid>
                <a:gridCol w="319378"/>
                <a:gridCol w="848567"/>
                <a:gridCol w="1323671"/>
                <a:gridCol w="1401534"/>
                <a:gridCol w="1557259"/>
                <a:gridCol w="1635122"/>
                <a:gridCol w="1415591"/>
              </a:tblGrid>
              <a:tr h="304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2018/02/23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HIP 22583</a:t>
                      </a:r>
                      <a:endParaRPr lang="pl-PL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129) Antigone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Wojciech Burzyński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 dirty="0">
                          <a:latin typeface="Times New Roman"/>
                          <a:ea typeface="Calibri"/>
                          <a:cs typeface="Times New Roman"/>
                        </a:rPr>
                        <a:t>Bialystok - </a:t>
                      </a: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Zajączki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 smtClean="0">
                          <a:latin typeface="Times New Roman"/>
                          <a:ea typeface="Calibri"/>
                          <a:cs typeface="Times New Roman"/>
                        </a:rPr>
                        <a:t>zakrycie 12.1 </a:t>
                      </a:r>
                      <a:r>
                        <a:rPr lang="pl-PL" sz="1100" b="1" dirty="0"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21" marR="449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285720" y="6357958"/>
            <a:ext cx="8572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i="1" dirty="0" smtClean="0"/>
              <a:t>W. Burzyński i G. Murawski w 2017 roku obserwowali swoje pierwsze pozytywne zakrycia asteroidalne</a:t>
            </a:r>
            <a:endParaRPr lang="pl-PL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01080" cy="92867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Obserwacje zakryć asteroidalnych 2017</a:t>
            </a:r>
            <a:endParaRPr lang="pl-PL" sz="3600" b="1" dirty="0"/>
          </a:p>
        </p:txBody>
      </p:sp>
      <p:pic>
        <p:nvPicPr>
          <p:cNvPr id="6" name="Obraz 5" descr="malva_ma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00108"/>
            <a:ext cx="5357850" cy="3739709"/>
          </a:xfrm>
          <a:prstGeom prst="rect">
            <a:avLst/>
          </a:prstGeom>
        </p:spPr>
      </p:pic>
      <p:pic>
        <p:nvPicPr>
          <p:cNvPr id="3" name="Obraz 2" descr="malva_lc_all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2571744"/>
            <a:ext cx="6786610" cy="41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1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Obserwacje zakryć asteroidalnych 2017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7" name="Obraz 6" descr="malv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73" y="1000108"/>
            <a:ext cx="8426599" cy="5698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188640"/>
            <a:ext cx="9001156" cy="92867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Obserwacje zakryć asteroidalnych 2018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pl-PL" sz="3600" b="1" dirty="0"/>
          </a:p>
        </p:txBody>
      </p:sp>
      <p:pic>
        <p:nvPicPr>
          <p:cNvPr id="8" name="Obraz 7" descr="antigone_io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857232"/>
            <a:ext cx="4643470" cy="4112196"/>
          </a:xfrm>
          <a:prstGeom prst="rect">
            <a:avLst/>
          </a:prstGeom>
        </p:spPr>
      </p:pic>
      <p:pic>
        <p:nvPicPr>
          <p:cNvPr id="9" name="Obraz 8" descr="antigone_iota_resul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000636"/>
            <a:ext cx="8501122" cy="1667826"/>
          </a:xfrm>
          <a:prstGeom prst="rect">
            <a:avLst/>
          </a:prstGeom>
        </p:spPr>
      </p:pic>
      <p:pic>
        <p:nvPicPr>
          <p:cNvPr id="10" name="Obraz 9" descr="20180223_2041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857231"/>
            <a:ext cx="3000396" cy="400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1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Obserwacje zakryć asteroidalnych 2018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 descr="antigon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928670"/>
            <a:ext cx="8498241" cy="574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himalia2018_upd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2428868"/>
            <a:ext cx="6762754" cy="420331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10.4 mag przez Himalię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42844" y="857232"/>
            <a:ext cx="885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Wieczorem 20 maja o godzinie 22:16 UT, odkryty w 1904 roku księżyc Jowisza Himalia (J-6), zakrył gwiazdę UCAC4 371-069226 o jasności 10.3 mag</a:t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b="1" dirty="0" smtClean="0">
              <a:solidFill>
                <a:srgbClr val="FF0000"/>
              </a:solidFill>
            </a:endParaRPr>
          </a:p>
          <a:p>
            <a:r>
              <a:rPr lang="pl-PL" b="1" dirty="0" smtClean="0"/>
              <a:t>Himalia posiada średnicę ok. 170 km a jej jasność wizualna wynosiła  w tym dniu 15.0 mag.</a:t>
            </a:r>
          </a:p>
          <a:p>
            <a:r>
              <a:rPr lang="pl-PL" b="1" dirty="0" smtClean="0"/>
              <a:t>Przebieg pasa  widoczności zjawiska faworyzował Polskę.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Obecność na konferencjach zakryciowych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44291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</a:t>
            </a:r>
            <a:r>
              <a:rPr lang="pl-PL" sz="2000" b="1" dirty="0" smtClean="0">
                <a:solidFill>
                  <a:srgbClr val="00B050"/>
                </a:solidFill>
              </a:rPr>
              <a:t>XXXVI 36-th European Symposium on Occultation Projects (ESOP)</a:t>
            </a:r>
            <a:r>
              <a:rPr lang="pl-PL" sz="2000" b="1" dirty="0" smtClean="0">
                <a:solidFill>
                  <a:srgbClr val="FF0000"/>
                </a:solidFill>
              </a:rPr>
              <a:t/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smtClean="0">
                <a:solidFill>
                  <a:srgbClr val="FF0000"/>
                </a:solidFill>
              </a:rPr>
              <a:t>15-19 IX 2017 – Freiberg k/Drezna, Niemcy</a:t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b="1" dirty="0" smtClean="0"/>
          </a:p>
        </p:txBody>
      </p:sp>
      <p:pic>
        <p:nvPicPr>
          <p:cNvPr id="5" name="Obraz 4" descr="esop_badows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928802"/>
            <a:ext cx="4972839" cy="4039911"/>
          </a:xfrm>
          <a:prstGeom prst="rect">
            <a:avLst/>
          </a:prstGeom>
        </p:spPr>
      </p:pic>
      <p:pic>
        <p:nvPicPr>
          <p:cNvPr id="6" name="Obraz 5" descr="esop_j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3357562"/>
            <a:ext cx="5002610" cy="332465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71472" y="5929330"/>
            <a:ext cx="157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Piotr Badowski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143504" y="3000372"/>
            <a:ext cx="37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W. Burzyński i Gerhard Dangl (Austria)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26" y="428604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10.4 mag przez Himalię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85720" y="857232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 </a:t>
            </a:r>
          </a:p>
          <a:p>
            <a:endParaRPr lang="pl-PL" dirty="0"/>
          </a:p>
        </p:txBody>
      </p:sp>
      <p:pic>
        <p:nvPicPr>
          <p:cNvPr id="6" name="Obraz 5" descr="himali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00108"/>
            <a:ext cx="8591126" cy="564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86874" cy="2000264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Zakrycie gwiazdy 10.4 mag przez Himalię</a:t>
            </a:r>
            <a:br>
              <a:rPr lang="pl-PL" sz="4000" b="1" dirty="0" smtClean="0"/>
            </a:br>
            <a:r>
              <a:rPr lang="pl-PL" sz="4000" b="1" dirty="0" smtClean="0"/>
              <a:t> </a:t>
            </a:r>
            <a:br>
              <a:rPr lang="pl-PL" sz="4000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85720" y="857232"/>
            <a:ext cx="86439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Akcję obserwacyjną w Polsce rozpropagował dr Eberhard Bredner (Niemcy).</a:t>
            </a:r>
            <a:endParaRPr lang="pl-PL" dirty="0" smtClean="0"/>
          </a:p>
          <a:p>
            <a:r>
              <a:rPr lang="pl-PL" b="1" dirty="0" smtClean="0">
                <a:solidFill>
                  <a:srgbClr val="00B050"/>
                </a:solidFill>
              </a:rPr>
              <a:t>POZYTYWNY</a:t>
            </a:r>
            <a:r>
              <a:rPr lang="pl-PL" b="1" dirty="0" smtClean="0"/>
              <a:t> wynik zakrycia zaobserowali:</a:t>
            </a:r>
          </a:p>
          <a:p>
            <a:endParaRPr lang="pl-PL" u="sng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dr Eberhard Bredner – okolice Konina (Max) – przejechał prawie 800 km w 1 stronę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dr Anna Marciniak (UAM Poznań) z mężem, E. Bredner wyposażył stanowisko (Moritz)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Roman Hirsh – Stacja Obserwacyjna UAM w Borowcu – krótkie zakrycie, </a:t>
            </a:r>
            <a:r>
              <a:rPr lang="pl-PL" b="1" dirty="0" smtClean="0"/>
              <a:t>ok. 2 sekund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dr Marek Zawilski - Tobolice k/ Łodzi, kłopoty z odtworzeniem pliku nagrania, </a:t>
            </a:r>
            <a:r>
              <a:rPr lang="pl-PL" b="1" dirty="0" smtClean="0"/>
              <a:t>7.51 s </a:t>
            </a:r>
            <a:endParaRPr lang="pl-PL" b="1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Adam Nowak – Bilcza k/ </a:t>
            </a:r>
            <a:r>
              <a:rPr lang="pl-PL" dirty="0" smtClean="0"/>
              <a:t>Kielc – zakrycie </a:t>
            </a:r>
            <a:r>
              <a:rPr lang="pl-PL" b="1" smtClean="0"/>
              <a:t>7.36 s</a:t>
            </a:r>
            <a:endParaRPr lang="pl-PL" b="1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Janusz Wiland – Piotrków Trybunalski (tylko fotograficznie)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Mariusz Święcicki – Zręcin k/ Krosna (słaba służba czasu – zakrycie trwało 6 sek.)</a:t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> </a:t>
            </a:r>
          </a:p>
          <a:p>
            <a:endParaRPr lang="pl-PL" dirty="0"/>
          </a:p>
        </p:txBody>
      </p:sp>
      <p:pic>
        <p:nvPicPr>
          <p:cNvPr id="6" name="Obraz 5" descr="himalia_p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3714752"/>
            <a:ext cx="6858048" cy="224601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85720" y="5929330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dirty="0" smtClean="0"/>
              <a:t> Wynik </a:t>
            </a:r>
            <a:r>
              <a:rPr lang="pl-PL" b="1" dirty="0" smtClean="0">
                <a:solidFill>
                  <a:srgbClr val="FF0000"/>
                </a:solidFill>
              </a:rPr>
              <a:t>NEGATYWNY</a:t>
            </a:r>
            <a:r>
              <a:rPr lang="pl-PL" dirty="0" smtClean="0"/>
              <a:t> - Marcin Filipek – Jerzmanowice,wizulanie</a:t>
            </a:r>
          </a:p>
          <a:p>
            <a:r>
              <a:rPr lang="pl-PL" b="1" i="1" dirty="0" smtClean="0"/>
              <a:t>Wyniki są aktualnie w opracowaniu!</a:t>
            </a:r>
            <a:endParaRPr lang="pl-PL" b="1" i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500958" y="4572008"/>
            <a:ext cx="1509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Fot. </a:t>
            </a:r>
          </a:p>
          <a:p>
            <a:pPr algn="ctr"/>
            <a:r>
              <a:rPr lang="pl-PL" dirty="0" smtClean="0"/>
              <a:t>Janusz Wiland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85784" y="214290"/>
            <a:ext cx="9429784" cy="928694"/>
          </a:xfrm>
        </p:spPr>
        <p:txBody>
          <a:bodyPr>
            <a:noAutofit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600" b="1" dirty="0" smtClean="0"/>
              <a:t>Dziękuję za uwagę.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2400" b="1" dirty="0" smtClean="0">
                <a:solidFill>
                  <a:srgbClr val="FF0000"/>
                </a:solidFill>
              </a:rPr>
              <a:t>Zachęcam do prowadzenia obserwacji zakryciowych!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endParaRPr lang="pl-PL" sz="2800" b="1" dirty="0"/>
          </a:p>
        </p:txBody>
      </p:sp>
      <p:pic>
        <p:nvPicPr>
          <p:cNvPr id="5" name="Obraz 4" descr="o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428736"/>
            <a:ext cx="7656131" cy="5253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96908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Obecność na konferencjach zakryciowych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142984"/>
            <a:ext cx="8786874" cy="44291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  </a:t>
            </a:r>
            <a:r>
              <a:rPr lang="pl-PL" sz="2000" b="1" dirty="0" smtClean="0">
                <a:solidFill>
                  <a:srgbClr val="00B050"/>
                </a:solidFill>
              </a:rPr>
              <a:t>8-th International Workshop on Occultation and Eclipse (IOTA/ME)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>
                <a:solidFill>
                  <a:srgbClr val="FF0000"/>
                </a:solidFill>
              </a:rPr>
              <a:t> 1-2 III 2018, Istambuł, Turcja</a:t>
            </a:r>
          </a:p>
          <a:p>
            <a:pPr algn="ctr">
              <a:buNone/>
            </a:pPr>
            <a:r>
              <a:rPr lang="pl-PL" sz="2000" dirty="0" smtClean="0"/>
              <a:t>(pierwsze polskie uczestnistwo w tym cyklu konferencji)</a:t>
            </a:r>
            <a:br>
              <a:rPr lang="pl-PL" sz="2000" dirty="0" smtClean="0"/>
            </a:br>
            <a:r>
              <a:rPr lang="pl-PL" sz="2000" b="1" dirty="0" smtClean="0"/>
              <a:t>W. Burzyński - </a:t>
            </a:r>
            <a:r>
              <a:rPr lang="pl-PL" sz="2000" dirty="0" smtClean="0">
                <a:solidFill>
                  <a:srgbClr val="0070C0"/>
                </a:solidFill>
              </a:rPr>
              <a:t>„</a:t>
            </a:r>
            <a:r>
              <a:rPr lang="pl-PL" sz="2000" b="1" dirty="0" smtClean="0">
                <a:solidFill>
                  <a:srgbClr val="0070C0"/>
                </a:solidFill>
              </a:rPr>
              <a:t>The history of occultation observations in Poland</a:t>
            </a:r>
            <a:r>
              <a:rPr lang="pl-PL" sz="2000" dirty="0" smtClean="0">
                <a:solidFill>
                  <a:srgbClr val="0070C0"/>
                </a:solidFill>
              </a:rPr>
              <a:t>”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b="1" dirty="0" smtClean="0"/>
          </a:p>
        </p:txBody>
      </p:sp>
      <p:pic>
        <p:nvPicPr>
          <p:cNvPr id="4" name="Obraz 3" descr="20180301_133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571744"/>
            <a:ext cx="5504455" cy="4130449"/>
          </a:xfrm>
          <a:prstGeom prst="rect">
            <a:avLst/>
          </a:prstGeom>
        </p:spPr>
      </p:pic>
      <p:pic>
        <p:nvPicPr>
          <p:cNvPr id="5" name="Obraz 4" descr="DSCF82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2571744"/>
            <a:ext cx="3071834" cy="4095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2326</Words>
  <Application>Microsoft Office PowerPoint</Application>
  <PresentationFormat>Pokaz na ekranie (4:3)</PresentationFormat>
  <Paragraphs>505</Paragraphs>
  <Slides>82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82</vt:i4>
      </vt:variant>
    </vt:vector>
  </HeadingPairs>
  <TitlesOfParts>
    <vt:vector size="83" baseType="lpstr">
      <vt:lpstr>Motyw pakietu Office</vt:lpstr>
      <vt:lpstr>Obserwacje zjawisk zakryciowych  Aktualne standardy, nowości i trendy 2017/2018</vt:lpstr>
      <vt:lpstr>GPS</vt:lpstr>
      <vt:lpstr>Służba czasu</vt:lpstr>
      <vt:lpstr>Służba czasu</vt:lpstr>
      <vt:lpstr>Efemerydy</vt:lpstr>
      <vt:lpstr>Efemerydy</vt:lpstr>
      <vt:lpstr>Obecność na konferencjach zakryciowych</vt:lpstr>
      <vt:lpstr>Obecność na konferencjach zakryciowych</vt:lpstr>
      <vt:lpstr>Obecność na konferencjach zakryciowych</vt:lpstr>
      <vt:lpstr>Obecność na konferencjach zakryciowych</vt:lpstr>
      <vt:lpstr>Obecność na konferencjach zakryciowych</vt:lpstr>
      <vt:lpstr>Nowości sprzętowe 2018</vt:lpstr>
      <vt:lpstr>Nowości sprzętowe 2018</vt:lpstr>
      <vt:lpstr>Nowości sprzętowe 2018</vt:lpstr>
      <vt:lpstr>Nowości sprzętowe 2018</vt:lpstr>
      <vt:lpstr>Kamery analogowe – nowość 2018</vt:lpstr>
      <vt:lpstr>Mini PC - przykłady</vt:lpstr>
      <vt:lpstr>Mini PC - przykłady</vt:lpstr>
      <vt:lpstr>Polski inserter GPS „smopi VTI” - kopia</vt:lpstr>
      <vt:lpstr>Polski inserter GPS „smopi VTI” - kopia</vt:lpstr>
      <vt:lpstr>Katalogi astrometryczne - katalog Gaia </vt:lpstr>
      <vt:lpstr>Occult – usprawnienia, nowości... </vt:lpstr>
      <vt:lpstr>Occult – usprawnienia, nowości... </vt:lpstr>
      <vt:lpstr>Przyszłe zakrycia asteroidalne   </vt:lpstr>
      <vt:lpstr>Przyszłe zakrycia asteroidalne   </vt:lpstr>
      <vt:lpstr>Przyszłe zakrycia asteroidalne   </vt:lpstr>
      <vt:lpstr>Przyszłe zakrycia asteroidalne   </vt:lpstr>
      <vt:lpstr>Przyszłe zakrycia asteroidalne   </vt:lpstr>
      <vt:lpstr>Przyszłe zakrycia asteroidalne   </vt:lpstr>
      <vt:lpstr>Przyszłe zakrycia asteroidalne   </vt:lpstr>
      <vt:lpstr>Przyszłe zakrycia asteroidalne   </vt:lpstr>
      <vt:lpstr>Przyszłe zakrycia asteroidalne   </vt:lpstr>
      <vt:lpstr>Przyszłe zakrycia asteroidalne   </vt:lpstr>
      <vt:lpstr>Przyszłe zakrycia asteroidalne   </vt:lpstr>
      <vt:lpstr>Przyszłe zakrycia asteroidalne   </vt:lpstr>
      <vt:lpstr>Przyszłe zakrycia asteroidalne   </vt:lpstr>
      <vt:lpstr>Zakrycia brzegowe 2018 – najciekawsze   </vt:lpstr>
      <vt:lpstr>Przyszłe zakrycia brzegowe do 8.0 mag - 2018   </vt:lpstr>
      <vt:lpstr>Przyszłe zakrycia brzegowe   </vt:lpstr>
      <vt:lpstr>Częściowe zaćmienie Słońca – 11 VIII 2018  Niewidoczne w Polsce  </vt:lpstr>
      <vt:lpstr>Zakrycie Saturna przez Księżyc – 2 II 2019   </vt:lpstr>
      <vt:lpstr>Tranzyty egzoplanet</vt:lpstr>
      <vt:lpstr>Tranzyty egzoplanet</vt:lpstr>
      <vt:lpstr>Obserwacje pozycyjne asteroid</vt:lpstr>
      <vt:lpstr>Seria zakryć gwiazd przez Księżyc – 20 IV 2018</vt:lpstr>
      <vt:lpstr>Seria zakryć gwiazd przez Księżyc – 20 IV 2018</vt:lpstr>
      <vt:lpstr>Test odczytów pozycji Tomach Tech VTI – 20 IV 2018</vt:lpstr>
      <vt:lpstr>Ważniejsze obserwacje 2017/2018 </vt:lpstr>
      <vt:lpstr>Ważniejsze obserwacje 2017/2018  Dzienne zakrycie Aldebarana – 16 VIII 2017   </vt:lpstr>
      <vt:lpstr>Ważniejsze obserwacje 2017/2018  Zakrycie Hiad i Aldebarana przez Księżyc – 16 VIII 2017   </vt:lpstr>
      <vt:lpstr>Ważniejsze obserwacje 2017/2018  Zakrycia Aldebarana – 06 XI 2017 (W. Słotwiński)   </vt:lpstr>
      <vt:lpstr>           Ważniejsze obserwacje 2017/2018        Zakrycie Aldebarana - 23 II 2018 (W. Burzyński, M. Jarmoc, M. Zawilski)   </vt:lpstr>
      <vt:lpstr>Ważniejsze obserwacje 2017/2018  Całkowite zaćmienie Słońca, 21 VIII 2017, USA (W. Burzyński)   </vt:lpstr>
      <vt:lpstr>Ważniejsze obserwacje 2017/2018  Całkowite zaćmienie Słońca, 21 VIII 2017, USA (W. Burzyński)    </vt:lpstr>
      <vt:lpstr>Ważniejsze obserwacje 2017/2018  Całkowite zaćmienie Słońca, 21 VIII 2017, USA (W. Burzyński)    </vt:lpstr>
      <vt:lpstr>Ważniejsze obserwacje 2017/2018                      </vt:lpstr>
      <vt:lpstr>Ważniejsze obserwacje 2017/2018                      </vt:lpstr>
      <vt:lpstr>Ważniejsze obserwacje 2017/2018                      </vt:lpstr>
      <vt:lpstr>Ważniejsze obserwacje 2017/2018  Brzegowe zakrycie gwiazdy ZC 508, 21 III 2018, Sztabin (podlaskie)   </vt:lpstr>
      <vt:lpstr>Ważniejsze obserwacje 2017/2018  Brzegowe zakrycie gwiazdy ZC 508, 21 III 2018, Sztabin (podlaskie)   </vt:lpstr>
      <vt:lpstr>Ważniejsze obserwacje 2017/2018  Brzegowe zakrycie gwiazdy ZC 508, 21 III 2018, Sztabin (podlaskie)   </vt:lpstr>
      <vt:lpstr>Ważniejsze obserwacje 2017/2018  Brzegowe zakrycie gwiazdy ZC 508, 21 III 2018, Sztabin (podlaskie)   </vt:lpstr>
      <vt:lpstr>Ważniejsze obserwacje 2017/2018  Brzegowe zakrycie gwiazdy ZC 508, 21 III 2018, Sztabin (podlaskie)   </vt:lpstr>
      <vt:lpstr>Ważniejsze obserwacje 2017/2018  Brzegowe zakrycie gwiazdy ZC 508, 21 III 2018, Sztabin (podlaskie)   </vt:lpstr>
      <vt:lpstr>Ważniejsze obserwacje 2017/2018  Brzegowe zakrycie gwiazdy ZC 508, 21 III 2018, Sztabin (podlaskie)   </vt:lpstr>
      <vt:lpstr>Ważniejsze obserwacje 2017/2018         </vt:lpstr>
      <vt:lpstr>Ważniejsze obserwacje 2017/2018         </vt:lpstr>
      <vt:lpstr>Ważniejsze obserwacje 2017/2018         </vt:lpstr>
      <vt:lpstr>Ważniejsze obserwacje 2017/2018         </vt:lpstr>
      <vt:lpstr>Ważniejsze obserwacje 2017/2018         </vt:lpstr>
      <vt:lpstr>Ważniejsze obserwacje 2017/2018         </vt:lpstr>
      <vt:lpstr>Ważniejsze obserwacje 2017/2018         </vt:lpstr>
      <vt:lpstr>Ważniejsze obserwacje 2017/2018         </vt:lpstr>
      <vt:lpstr>Obserwacje zakryć asteroidalnych 2017/2018    </vt:lpstr>
      <vt:lpstr>Obserwacje zakryć asteroidalnych 2017</vt:lpstr>
      <vt:lpstr>Obserwacje zakryć asteroidalnych 2017    </vt:lpstr>
      <vt:lpstr>Obserwacje zakryć asteroidalnych 2018 </vt:lpstr>
      <vt:lpstr>Obserwacje zakryć asteroidalnych 2018    </vt:lpstr>
      <vt:lpstr>Zakrycie gwiazdy 10.4 mag przez Himalię    </vt:lpstr>
      <vt:lpstr>Zakrycie gwiazdy 10.4 mag przez Himalię    </vt:lpstr>
      <vt:lpstr>Zakrycie gwiazdy 10.4 mag przez Himalię    </vt:lpstr>
      <vt:lpstr> Dziękuję za uwagę. Zachęcam do prowadzenia obserwacji zakryciowych!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Obserwacje zjawisk zakryciowych.  Aktualne standardy, nowości i trendy</dc:title>
  <dc:creator>PTMA_BIAŁYSTOK</dc:creator>
  <cp:lastModifiedBy>PTMA_BIAŁYSTOK</cp:lastModifiedBy>
  <cp:revision>704</cp:revision>
  <dcterms:created xsi:type="dcterms:W3CDTF">2017-02-26T12:30:43Z</dcterms:created>
  <dcterms:modified xsi:type="dcterms:W3CDTF">2018-05-20T05:36:48Z</dcterms:modified>
</cp:coreProperties>
</file>