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58" r:id="rId6"/>
    <p:sldId id="262" r:id="rId7"/>
    <p:sldId id="271" r:id="rId8"/>
    <p:sldId id="281" r:id="rId9"/>
    <p:sldId id="282" r:id="rId10"/>
    <p:sldId id="270" r:id="rId11"/>
    <p:sldId id="269" r:id="rId12"/>
    <p:sldId id="263" r:id="rId13"/>
    <p:sldId id="268" r:id="rId14"/>
    <p:sldId id="265" r:id="rId15"/>
    <p:sldId id="264" r:id="rId16"/>
    <p:sldId id="266" r:id="rId17"/>
    <p:sldId id="267" r:id="rId18"/>
    <p:sldId id="273" r:id="rId19"/>
    <p:sldId id="272" r:id="rId20"/>
    <p:sldId id="274" r:id="rId21"/>
    <p:sldId id="280" r:id="rId22"/>
    <p:sldId id="275" r:id="rId23"/>
    <p:sldId id="276" r:id="rId24"/>
    <p:sldId id="277" r:id="rId25"/>
    <p:sldId id="278" r:id="rId26"/>
    <p:sldId id="279" r:id="rId27"/>
    <p:sldId id="283" r:id="rId28"/>
    <p:sldId id="284" r:id="rId29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astro\obserwacje\testy%20kamery\rozdzielczo&#347;ci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astro\obserwacje\testy%20kamery\rozdzielczo&#347;ci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astro\obserwacje\testy%20kamery\rozdzielczo&#347;ci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astro\obserwacje\testy%20kamery\zasi&#281;g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cap="all" spc="100" normalizeH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pl-PL" sz="2000" dirty="0" err="1">
                <a:solidFill>
                  <a:schemeClr val="bg1"/>
                </a:solidFill>
              </a:rPr>
              <a:t>RoZdzielczość</a:t>
            </a:r>
            <a:r>
              <a:rPr lang="pl-PL" sz="2000" dirty="0">
                <a:solidFill>
                  <a:schemeClr val="bg1"/>
                </a:solidFill>
              </a:rPr>
              <a:t> czasowa ZWO ASI 120</a:t>
            </a:r>
          </a:p>
          <a:p>
            <a:pPr>
              <a:defRPr sz="2000">
                <a:solidFill>
                  <a:schemeClr val="bg1"/>
                </a:solidFill>
              </a:defRPr>
            </a:pPr>
            <a:r>
              <a:rPr lang="pl-PL" sz="2000" dirty="0">
                <a:solidFill>
                  <a:srgbClr val="FFFF00"/>
                </a:solidFill>
              </a:rPr>
              <a:t>TEST 1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cap="all" spc="100" normalizeH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 cap="rnd">
              <a:solidFill>
                <a:schemeClr val="lt1">
                  <a:alpha val="50000"/>
                </a:schemeClr>
              </a:solidFill>
              <a:round/>
            </a:ln>
            <a:effectLst>
              <a:outerShdw dist="25400" dir="2700000" algn="tl" rotWithShape="0">
                <a:schemeClr val="accent1"/>
              </a:outerShdw>
            </a:effectLst>
          </c:spPr>
          <c:marker>
            <c:symbol val="circle"/>
            <c:size val="6"/>
            <c:spPr>
              <a:solidFill>
                <a:schemeClr val="accent1"/>
              </a:solidFill>
              <a:ln w="22225">
                <a:solidFill>
                  <a:schemeClr val="lt1"/>
                </a:solidFill>
                <a:round/>
              </a:ln>
              <a:effectLst/>
            </c:spPr>
          </c:marker>
          <c:dLbls>
            <c:dLbl>
              <c:idx val="0"/>
              <c:tx>
                <c:rich>
                  <a:bodyPr/>
                  <a:lstStyle/>
                  <a:p>
                    <a:fld id="{70EE976D-B915-476F-B014-F2B64229EC01}" type="CELLRANGE">
                      <a:rPr lang="en-US"/>
                      <a:pPr/>
                      <a:t>[ZAKRES KOMÓREK]</a:t>
                    </a:fld>
                    <a:r>
                      <a:rPr lang="en-US" baseline="0"/>
                      <a:t>; </a:t>
                    </a:r>
                    <a:fld id="{3FBAF5EE-4048-443A-B6C7-6BE6882E078B}" type="YVALUE">
                      <a:rPr lang="en-US" baseline="0"/>
                      <a:pPr/>
                      <a:t>[WARTOŚĆ Y]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0-5EDA-4B69-B035-166197563EE2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DE46EEAD-2ED6-4832-BF1E-58CD57BD1746}" type="CELLRANGE">
                      <a:rPr lang="en-US"/>
                      <a:pPr/>
                      <a:t>[ZAKRES KOMÓREK]</a:t>
                    </a:fld>
                    <a:r>
                      <a:rPr lang="en-US" baseline="0"/>
                      <a:t>; </a:t>
                    </a:r>
                    <a:fld id="{503D4829-5D3F-4CA9-814A-9A7AD3F571D4}" type="YVALUE">
                      <a:rPr lang="en-US" baseline="0"/>
                      <a:pPr/>
                      <a:t>[WARTOŚĆ Y]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5EDA-4B69-B035-166197563EE2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5DF6A29E-8181-468F-8BB2-93414C7699DF}" type="CELLRANGE">
                      <a:rPr lang="en-US"/>
                      <a:pPr/>
                      <a:t>[ZAKRES KOMÓREK]</a:t>
                    </a:fld>
                    <a:r>
                      <a:rPr lang="en-US" baseline="0"/>
                      <a:t>; </a:t>
                    </a:r>
                    <a:fld id="{2A9737EE-0568-49BA-A5D7-9EBDF2BA3B0B}" type="YVALUE">
                      <a:rPr lang="en-US" baseline="0"/>
                      <a:pPr/>
                      <a:t>[WARTOŚĆ Y]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2-5EDA-4B69-B035-166197563EE2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D8F4F981-E7BF-498A-9D18-642A6A12C27C}" type="CELLRANGE">
                      <a:rPr lang="en-US"/>
                      <a:pPr/>
                      <a:t>[ZAKRES KOMÓREK]</a:t>
                    </a:fld>
                    <a:r>
                      <a:rPr lang="en-US" baseline="0"/>
                      <a:t>; </a:t>
                    </a:r>
                    <a:fld id="{7409B361-EB37-4C6C-AAF1-53C8C0C81C93}" type="YVALUE">
                      <a:rPr lang="en-US" baseline="0"/>
                      <a:pPr/>
                      <a:t>[WARTOŚĆ Y]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5EDA-4B69-B035-166197563EE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xVal>
            <c:numRef>
              <c:f>Arkusz1!$B$7:$B$10</c:f>
              <c:numCache>
                <c:formatCode>0.000</c:formatCode>
                <c:ptCount val="4"/>
                <c:pt idx="0">
                  <c:v>1.2287999999999999</c:v>
                </c:pt>
                <c:pt idx="1">
                  <c:v>0.78643200000000002</c:v>
                </c:pt>
                <c:pt idx="2">
                  <c:v>0.30719999999999997</c:v>
                </c:pt>
                <c:pt idx="3">
                  <c:v>7.6799999999999993E-2</c:v>
                </c:pt>
              </c:numCache>
            </c:numRef>
          </c:xVal>
          <c:yVal>
            <c:numRef>
              <c:f>Arkusz1!$D$7:$D$10</c:f>
              <c:numCache>
                <c:formatCode>General</c:formatCode>
                <c:ptCount val="4"/>
                <c:pt idx="0">
                  <c:v>6.7000000000000004E-2</c:v>
                </c:pt>
                <c:pt idx="1">
                  <c:v>4.3999999999999997E-2</c:v>
                </c:pt>
                <c:pt idx="2">
                  <c:v>1.7999999999999999E-2</c:v>
                </c:pt>
                <c:pt idx="3">
                  <c:v>5.0000000000000001E-3</c:v>
                </c:pt>
              </c:numCache>
            </c:numRef>
          </c:yVal>
          <c:smooth val="0"/>
          <c:extLst>
            <c:ext xmlns:c15="http://schemas.microsoft.com/office/drawing/2012/chart" uri="{02D57815-91ED-43cb-92C2-25804820EDAC}">
              <c15:datalabelsRange>
                <c15:f>Arkusz1!$A$7:$A$10</c15:f>
                <c15:dlblRangeCache>
                  <c:ptCount val="4"/>
                  <c:pt idx="0">
                    <c:v>1280x960</c:v>
                  </c:pt>
                  <c:pt idx="1">
                    <c:v>1024x768</c:v>
                  </c:pt>
                  <c:pt idx="2">
                    <c:v>640x480</c:v>
                  </c:pt>
                  <c:pt idx="3">
                    <c:v>320x240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4-5EDA-4B69-B035-166197563E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58378400"/>
        <c:axId val="458376432"/>
      </c:scatterChart>
      <c:valAx>
        <c:axId val="4583784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alpha val="2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l-PL" sz="1600"/>
                  <a:t>Mpix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</c:title>
        <c:numFmt formatCode="0.000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alpha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spc="1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58376432"/>
        <c:crosses val="autoZero"/>
        <c:crossBetween val="midCat"/>
      </c:valAx>
      <c:valAx>
        <c:axId val="458376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alpha val="2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l-PL" sz="1600"/>
                  <a:t>Time resolution [s]</a:t>
                </a:r>
              </a:p>
            </c:rich>
          </c:tx>
          <c:layout>
            <c:manualLayout>
              <c:xMode val="edge"/>
              <c:yMode val="edge"/>
              <c:x val="9.5342863949486809E-3"/>
              <c:y val="0.3567643316998906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5837840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accent1"/>
    </a:solidFill>
    <a:ln w="9525" cap="flat" cmpd="sng" algn="ctr">
      <a:solidFill>
        <a:schemeClr val="accent1"/>
      </a:solidFill>
      <a:round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500" b="1" i="0" u="none" strike="noStrike" kern="1200" cap="all" spc="100" normalizeH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r>
              <a:rPr lang="pl-PL"/>
              <a:t>RoZdzielczość czasowa ZWO ASI 120</a:t>
            </a:r>
          </a:p>
          <a:p>
            <a:pPr>
              <a:defRPr/>
            </a:pPr>
            <a:r>
              <a:rPr lang="pl-PL">
                <a:solidFill>
                  <a:srgbClr val="FFFF00"/>
                </a:solidFill>
              </a:rPr>
              <a:t>TEST 2 exp. 32 </a:t>
            </a:r>
            <a:r>
              <a:rPr lang="pl-PL" sz="1400" cap="none" baseline="0">
                <a:solidFill>
                  <a:srgbClr val="FFFF00"/>
                </a:solidFill>
              </a:rPr>
              <a:t>mikros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1" i="0" u="none" strike="noStrike" kern="1200" cap="all" spc="100" normalizeH="0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 cap="rnd">
              <a:solidFill>
                <a:schemeClr val="lt1">
                  <a:alpha val="50000"/>
                </a:schemeClr>
              </a:solidFill>
              <a:round/>
            </a:ln>
            <a:effectLst>
              <a:outerShdw dist="25400" dir="2700000" algn="tl" rotWithShape="0">
                <a:schemeClr val="accent1"/>
              </a:outerShdw>
            </a:effectLst>
          </c:spPr>
          <c:marker>
            <c:symbol val="circle"/>
            <c:size val="6"/>
            <c:spPr>
              <a:solidFill>
                <a:schemeClr val="accent1"/>
              </a:solidFill>
              <a:ln w="22225">
                <a:solidFill>
                  <a:schemeClr val="lt1"/>
                </a:solidFill>
                <a:round/>
              </a:ln>
              <a:effectLst/>
            </c:spPr>
          </c:marker>
          <c:dLbls>
            <c:dLbl>
              <c:idx val="0"/>
              <c:layout>
                <c:manualLayout>
                  <c:x val="-6.4268937671149258E-3"/>
                  <c:y val="4.895729206110485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1280x960; </a:t>
                    </a:r>
                    <a:fld id="{A7308BFC-A6D0-4D62-A5E3-C523AA93CD6E}" type="YVALUE">
                      <a:rPr lang="en-US"/>
                      <a:pPr/>
                      <a:t>[WARTOŚĆ Y]</a:t>
                    </a:fld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758C-43E8-BC4F-8D5CD5FA3E0A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1024x768; </a:t>
                    </a:r>
                    <a:fld id="{038C20CD-D7DE-450C-88C1-454EB99A152E}" type="YVALUE">
                      <a:rPr lang="en-US"/>
                      <a:pPr/>
                      <a:t>[WARTOŚĆ Y]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58C-43E8-BC4F-8D5CD5FA3E0A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640x480;</a:t>
                    </a:r>
                    <a:fld id="{66DB557A-C23F-4EB7-8432-5EFA3EBC421F}" type="YVALUE">
                      <a:rPr lang="en-US"/>
                      <a:pPr/>
                      <a:t>[WARTOŚĆ Y]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758C-43E8-BC4F-8D5CD5FA3E0A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320x240; </a:t>
                    </a:r>
                    <a:fld id="{6A4B9A1B-5BCA-475F-A3E4-7BFB19EE4AA7}" type="YVALUE">
                      <a:rPr lang="en-US"/>
                      <a:pPr/>
                      <a:t>[WARTOŚĆ Y]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58C-43E8-BC4F-8D5CD5FA3E0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Arkusz1!$B$7:$B$10</c:f>
              <c:numCache>
                <c:formatCode>0.000</c:formatCode>
                <c:ptCount val="4"/>
                <c:pt idx="0">
                  <c:v>1.2287999999999999</c:v>
                </c:pt>
                <c:pt idx="1">
                  <c:v>0.78643200000000002</c:v>
                </c:pt>
                <c:pt idx="2">
                  <c:v>0.30719999999999997</c:v>
                </c:pt>
                <c:pt idx="3">
                  <c:v>7.6799999999999993E-2</c:v>
                </c:pt>
              </c:numCache>
            </c:numRef>
          </c:xVal>
          <c:yVal>
            <c:numRef>
              <c:f>Arkusz1!$E$7:$E$10</c:f>
              <c:numCache>
                <c:formatCode>General</c:formatCode>
                <c:ptCount val="4"/>
                <c:pt idx="0">
                  <c:v>8.4000000000000005E-2</c:v>
                </c:pt>
                <c:pt idx="1">
                  <c:v>5.5E-2</c:v>
                </c:pt>
                <c:pt idx="2">
                  <c:v>2.8000000000000001E-2</c:v>
                </c:pt>
                <c:pt idx="3">
                  <c:v>1.7000000000000001E-2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758C-43E8-BC4F-8D5CD5FA3E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58378400"/>
        <c:axId val="458376432"/>
      </c:scatterChart>
      <c:valAx>
        <c:axId val="4583784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alpha val="2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l-PL" sz="1400"/>
                  <a:t>Mpix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</c:title>
        <c:numFmt formatCode="0.000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alpha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spc="1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58376432"/>
        <c:crosses val="autoZero"/>
        <c:crossBetween val="midCat"/>
      </c:valAx>
      <c:valAx>
        <c:axId val="458376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alpha val="2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l-PL" sz="1400"/>
                  <a:t>Time resolution [s]</a:t>
                </a:r>
              </a:p>
            </c:rich>
          </c:tx>
          <c:layout>
            <c:manualLayout>
              <c:xMode val="edge"/>
              <c:yMode val="edge"/>
              <c:x val="0"/>
              <c:y val="0.3912816631473289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5837840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accent1"/>
    </a:solidFill>
    <a:ln w="9525" cap="flat" cmpd="sng" algn="ctr">
      <a:solidFill>
        <a:schemeClr val="accent1"/>
      </a:solidFill>
      <a:round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500" b="1" i="0" u="none" strike="noStrike" kern="1200" cap="all" spc="100" normalizeH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r>
              <a:rPr lang="pl-PL"/>
              <a:t>RoZdzielczość czasowa ZWO ASI 120</a:t>
            </a:r>
          </a:p>
          <a:p>
            <a:pPr>
              <a:defRPr/>
            </a:pPr>
            <a:r>
              <a:rPr lang="pl-PL">
                <a:solidFill>
                  <a:srgbClr val="FFFF00"/>
                </a:solidFill>
              </a:rPr>
              <a:t>TEST 3 exp. 20 </a:t>
            </a:r>
            <a:r>
              <a:rPr lang="pl-PL" sz="1400" cap="none" baseline="0">
                <a:solidFill>
                  <a:srgbClr val="FFFF00"/>
                </a:solidFill>
              </a:rPr>
              <a:t>ms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1" i="0" u="none" strike="noStrike" kern="1200" cap="all" spc="100" normalizeH="0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 cap="rnd">
              <a:solidFill>
                <a:schemeClr val="lt1">
                  <a:alpha val="50000"/>
                </a:schemeClr>
              </a:solidFill>
              <a:round/>
            </a:ln>
            <a:effectLst>
              <a:outerShdw dist="25400" dir="2700000" algn="tl" rotWithShape="0">
                <a:schemeClr val="accent1"/>
              </a:outerShdw>
            </a:effectLst>
          </c:spPr>
          <c:marker>
            <c:symbol val="circle"/>
            <c:size val="6"/>
            <c:spPr>
              <a:solidFill>
                <a:schemeClr val="accent1"/>
              </a:solidFill>
              <a:ln w="22225">
                <a:solidFill>
                  <a:schemeClr val="lt1"/>
                </a:solidFill>
                <a:round/>
              </a:ln>
              <a:effectLst/>
            </c:spPr>
          </c:marker>
          <c:dLbls>
            <c:dLbl>
              <c:idx val="0"/>
              <c:layout>
                <c:manualLayout>
                  <c:x val="-1.0032340198123758E-2"/>
                  <c:y val="4.150692345335158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1280x960; </a:t>
                    </a:r>
                    <a:fld id="{3A75EFA4-7B09-4D19-A03B-0CC94D14EFE5}" type="YVALUE">
                      <a:rPr lang="en-US"/>
                      <a:pPr/>
                      <a:t>[WARTOŚĆ Y]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6DBB-4E6B-917C-1D623E732C64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1024x768</a:t>
                    </a:r>
                    <a:fld id="{C4A4B93D-3225-4080-8E9E-950ED0A15B27}" type="YVALUE">
                      <a:rPr lang="en-US"/>
                      <a:pPr/>
                      <a:t>[WARTOŚĆ Y]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6DBB-4E6B-917C-1D623E732C64}"/>
                </c:ext>
              </c:extLst>
            </c:dLbl>
            <c:dLbl>
              <c:idx val="2"/>
              <c:layout>
                <c:manualLayout>
                  <c:x val="2.1477663230240552E-3"/>
                  <c:y val="1.594896331738436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640x480; </a:t>
                    </a:r>
                    <a:fld id="{7508B062-97DE-4E1F-A8D8-513C9FC9A9CC}" type="YVALUE">
                      <a:rPr lang="en-US"/>
                      <a:pPr/>
                      <a:t>[WARTOŚĆ Y]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6DBB-4E6B-917C-1D623E732C64}"/>
                </c:ext>
              </c:extLst>
            </c:dLbl>
            <c:dLbl>
              <c:idx val="3"/>
              <c:layout>
                <c:manualLayout>
                  <c:x val="0"/>
                  <c:y val="3.827751196172248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320x240; </a:t>
                    </a:r>
                    <a:fld id="{EA8DD51B-C1AA-42A1-91C1-B2FDC3ACDBFC}" type="YVALUE">
                      <a:rPr lang="en-US"/>
                      <a:pPr/>
                      <a:t>[WARTOŚĆ Y]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6DBB-4E6B-917C-1D623E732C6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xVal>
            <c:numRef>
              <c:f>Arkusz1!$B$7:$B$10</c:f>
              <c:numCache>
                <c:formatCode>0.000</c:formatCode>
                <c:ptCount val="4"/>
                <c:pt idx="0">
                  <c:v>1.2287999999999999</c:v>
                </c:pt>
                <c:pt idx="1">
                  <c:v>0.78643200000000002</c:v>
                </c:pt>
                <c:pt idx="2">
                  <c:v>0.30719999999999997</c:v>
                </c:pt>
                <c:pt idx="3">
                  <c:v>7.6799999999999993E-2</c:v>
                </c:pt>
              </c:numCache>
            </c:numRef>
          </c:xVal>
          <c:yVal>
            <c:numRef>
              <c:f>Arkusz1!$F$7:$F$10</c:f>
              <c:numCache>
                <c:formatCode>General</c:formatCode>
                <c:ptCount val="4"/>
                <c:pt idx="0" formatCode="0.000">
                  <c:v>0.08</c:v>
                </c:pt>
                <c:pt idx="1">
                  <c:v>5.6000000000000001E-2</c:v>
                </c:pt>
                <c:pt idx="2" formatCode="0.000">
                  <c:v>3.5000000000000003E-2</c:v>
                </c:pt>
                <c:pt idx="3">
                  <c:v>3.1E-2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6DBB-4E6B-917C-1D623E732C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58378400"/>
        <c:axId val="458376432"/>
      </c:scatterChart>
      <c:valAx>
        <c:axId val="4583784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alpha val="2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l-PL" sz="1400"/>
                  <a:t>Mpix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</c:title>
        <c:numFmt formatCode="0.000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alpha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spc="1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58376432"/>
        <c:crosses val="autoZero"/>
        <c:crossBetween val="midCat"/>
      </c:valAx>
      <c:valAx>
        <c:axId val="458376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alpha val="2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l-PL" sz="1400"/>
                  <a:t>Time resolution [s]</a:t>
                </a:r>
              </a:p>
            </c:rich>
          </c:tx>
          <c:layout>
            <c:manualLayout>
              <c:xMode val="edge"/>
              <c:yMode val="edge"/>
              <c:x val="6.307617540838719E-3"/>
              <c:y val="0.3843692162771486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</c:title>
        <c:numFmt formatCode="0.0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5837840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accent1"/>
    </a:solidFill>
    <a:ln w="9525" cap="flat" cmpd="sng" algn="ctr">
      <a:solidFill>
        <a:schemeClr val="accent1"/>
      </a:solidFill>
      <a:round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500" b="1" i="0" u="none" strike="noStrike" kern="1200" cap="all" spc="100" normalizeH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r>
              <a:rPr lang="pl-PL" sz="1800" dirty="0">
                <a:solidFill>
                  <a:srgbClr val="FFFF00"/>
                </a:solidFill>
              </a:rPr>
              <a:t>ZASIĘG</a:t>
            </a:r>
          </a:p>
          <a:p>
            <a:pPr>
              <a:defRPr/>
            </a:pPr>
            <a:r>
              <a:rPr lang="pl-PL" sz="1800" dirty="0"/>
              <a:t>ognisko</a:t>
            </a:r>
            <a:r>
              <a:rPr lang="pl-PL" sz="1800" baseline="0" dirty="0"/>
              <a:t> główne 203/2032 </a:t>
            </a:r>
            <a:r>
              <a:rPr lang="pl-PL" sz="1800" cap="none" baseline="0" dirty="0"/>
              <a:t>mm, reduktor ogn.0.5x</a:t>
            </a:r>
          </a:p>
          <a:p>
            <a:pPr>
              <a:defRPr/>
            </a:pPr>
            <a:r>
              <a:rPr lang="pl-PL" sz="1800" cap="none" baseline="0" dirty="0"/>
              <a:t>pole widzenia 7x5'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1" i="0" u="none" strike="noStrike" kern="1200" cap="all" spc="100" normalizeH="0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 cap="rnd">
              <a:solidFill>
                <a:schemeClr val="lt1">
                  <a:alpha val="50000"/>
                </a:schemeClr>
              </a:solidFill>
              <a:round/>
            </a:ln>
            <a:effectLst>
              <a:outerShdw dist="25400" dir="2700000" algn="tl" rotWithShape="0">
                <a:schemeClr val="accent1"/>
              </a:outerShdw>
            </a:effectLst>
          </c:spPr>
          <c:marker>
            <c:symbol val="circle"/>
            <c:size val="6"/>
            <c:spPr>
              <a:solidFill>
                <a:schemeClr val="accent1"/>
              </a:solidFill>
              <a:ln w="22225">
                <a:solidFill>
                  <a:schemeClr val="lt1"/>
                </a:solidFill>
                <a:round/>
              </a:ln>
              <a:effectLst/>
            </c:spPr>
          </c:marker>
          <c:xVal>
            <c:numRef>
              <c:f>Arkusz1!$A$7:$A$9</c:f>
              <c:numCache>
                <c:formatCode>General</c:formatCode>
                <c:ptCount val="3"/>
                <c:pt idx="0">
                  <c:v>50</c:v>
                </c:pt>
                <c:pt idx="1">
                  <c:v>100</c:v>
                </c:pt>
                <c:pt idx="2">
                  <c:v>500</c:v>
                </c:pt>
              </c:numCache>
            </c:numRef>
          </c:xVal>
          <c:yVal>
            <c:numRef>
              <c:f>Arkusz1!$B$7:$B$9</c:f>
              <c:numCache>
                <c:formatCode>General</c:formatCode>
                <c:ptCount val="3"/>
                <c:pt idx="0">
                  <c:v>12</c:v>
                </c:pt>
                <c:pt idx="1">
                  <c:v>13</c:v>
                </c:pt>
                <c:pt idx="2">
                  <c:v>14.25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109-4467-9344-44E959FC16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5567928"/>
        <c:axId val="465569240"/>
      </c:scatterChart>
      <c:valAx>
        <c:axId val="4655679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alpha val="2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/>
                  <a:t>m</a:t>
                </a:r>
                <a:r>
                  <a:rPr lang="pl-PL" sz="2400"/>
                  <a:t>igawka</a:t>
                </a:r>
                <a:r>
                  <a:rPr lang="pl-PL" sz="2400" baseline="0"/>
                  <a:t> [ms]</a:t>
                </a:r>
                <a:endParaRPr lang="en-US" sz="24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alpha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spc="1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65569240"/>
        <c:crosses val="autoZero"/>
        <c:crossBetween val="midCat"/>
      </c:valAx>
      <c:valAx>
        <c:axId val="4655692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alpha val="2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/>
                  <a:t>Mag</a:t>
                </a:r>
              </a:p>
            </c:rich>
          </c:tx>
          <c:layout>
            <c:manualLayout>
              <c:xMode val="edge"/>
              <c:yMode val="edge"/>
              <c:x val="1.5368520896989641E-2"/>
              <c:y val="0.4519966022698135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6556792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accent6">
        <a:lumMod val="50000"/>
      </a:schemeClr>
    </a:solidFill>
    <a:ln w="9525" cap="flat" cmpd="sng" algn="ctr">
      <a:solidFill>
        <a:schemeClr val="accent1"/>
      </a:solidFill>
      <a:round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7">
  <cs:axisTitle>
    <cs:lnRef idx="0"/>
    <cs:fillRef idx="0"/>
    <cs:effectRef idx="0"/>
    <cs:fontRef idx="minor">
      <a:schemeClr val="lt1"/>
    </cs:fontRef>
    <cs:defRPr sz="900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12700" cap="flat" cmpd="sng" algn="ctr">
        <a:solidFill>
          <a:schemeClr val="lt1">
            <a:alpha val="25000"/>
          </a:schemeClr>
        </a:solidFill>
        <a:round/>
      </a:ln>
    </cs:spPr>
    <cs:defRPr sz="900" b="0" kern="1200" spc="10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900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gradFill>
          <a:gsLst>
            <a:gs pos="79000">
              <a:schemeClr val="phClr"/>
            </a:gs>
            <a:gs pos="0">
              <a:schemeClr val="lt1">
                <a:alpha val="60000"/>
              </a:schemeClr>
            </a:gs>
          </a:gsLst>
          <a:lin ang="5400000" scaled="0"/>
        </a:gradFill>
        <a:round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900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500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900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47">
  <cs:axisTitle>
    <cs:lnRef idx="0"/>
    <cs:fillRef idx="0"/>
    <cs:effectRef idx="0"/>
    <cs:fontRef idx="minor">
      <a:schemeClr val="lt1"/>
    </cs:fontRef>
    <cs:defRPr sz="900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12700" cap="flat" cmpd="sng" algn="ctr">
        <a:solidFill>
          <a:schemeClr val="lt1">
            <a:alpha val="25000"/>
          </a:schemeClr>
        </a:solidFill>
        <a:round/>
      </a:ln>
    </cs:spPr>
    <cs:defRPr sz="900" b="0" kern="1200" spc="10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900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gradFill>
          <a:gsLst>
            <a:gs pos="79000">
              <a:schemeClr val="phClr"/>
            </a:gs>
            <a:gs pos="0">
              <a:schemeClr val="lt1">
                <a:alpha val="60000"/>
              </a:schemeClr>
            </a:gs>
          </a:gsLst>
          <a:lin ang="5400000" scaled="0"/>
        </a:gradFill>
        <a:round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900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500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900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47">
  <cs:axisTitle>
    <cs:lnRef idx="0"/>
    <cs:fillRef idx="0"/>
    <cs:effectRef idx="0"/>
    <cs:fontRef idx="minor">
      <a:schemeClr val="lt1"/>
    </cs:fontRef>
    <cs:defRPr sz="900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12700" cap="flat" cmpd="sng" algn="ctr">
        <a:solidFill>
          <a:schemeClr val="lt1">
            <a:alpha val="25000"/>
          </a:schemeClr>
        </a:solidFill>
        <a:round/>
      </a:ln>
    </cs:spPr>
    <cs:defRPr sz="900" b="0" kern="1200" spc="10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900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gradFill>
          <a:gsLst>
            <a:gs pos="79000">
              <a:schemeClr val="phClr"/>
            </a:gs>
            <a:gs pos="0">
              <a:schemeClr val="lt1">
                <a:alpha val="60000"/>
              </a:schemeClr>
            </a:gs>
          </a:gsLst>
          <a:lin ang="5400000" scaled="0"/>
        </a:gradFill>
        <a:round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900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500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900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47">
  <cs:axisTitle>
    <cs:lnRef idx="0"/>
    <cs:fillRef idx="0"/>
    <cs:effectRef idx="0"/>
    <cs:fontRef idx="minor">
      <a:schemeClr val="lt1"/>
    </cs:fontRef>
    <cs:defRPr sz="900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12700" cap="flat" cmpd="sng" algn="ctr">
        <a:solidFill>
          <a:schemeClr val="lt1">
            <a:alpha val="25000"/>
          </a:schemeClr>
        </a:solidFill>
        <a:round/>
      </a:ln>
    </cs:spPr>
    <cs:defRPr sz="900" b="0" kern="1200" spc="10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900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gradFill>
          <a:gsLst>
            <a:gs pos="79000">
              <a:schemeClr val="phClr"/>
            </a:gs>
            <a:gs pos="0">
              <a:schemeClr val="lt1">
                <a:alpha val="60000"/>
              </a:schemeClr>
            </a:gs>
          </a:gsLst>
          <a:lin ang="5400000" scaled="0"/>
        </a:gradFill>
        <a:round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900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500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900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A2852C2-1CF0-4714-B139-59D9CA1286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457C3112-2F7D-4AA2-A275-BD63FE501F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D5BD90D-55C8-4825-8CC0-260714C09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406CB-B0CE-46F9-9639-32131A247D11}" type="datetimeFigureOut">
              <a:rPr lang="pl-PL" smtClean="0"/>
              <a:t>03.06.2018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2541575-8324-4A26-9EF2-7D509EC0E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52822BF-695F-4E96-8DBD-0C9C43AB5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62823-5291-4201-A779-8C99C1C8CFE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07390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44CD337-9843-46D2-B3A6-8970931C2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7453990D-2D05-4FA1-91DF-0BA330CEDC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5D3F17A-B398-4D68-A004-135B0F718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406CB-B0CE-46F9-9639-32131A247D11}" type="datetimeFigureOut">
              <a:rPr lang="pl-PL" smtClean="0"/>
              <a:t>03.06.2018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70994EC-CBDA-4E7E-BD9C-4F3167BD5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D76703A-A14B-4F8E-BE6B-1139641CD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62823-5291-4201-A779-8C99C1C8CFE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744533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F37D65CD-6F38-46EE-AB63-2523D70FF1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1AC9ECBE-EFEF-4114-A6D6-4C5190288F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1EE15B3-7759-4EBF-A496-EABF58AC1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406CB-B0CE-46F9-9639-32131A247D11}" type="datetimeFigureOut">
              <a:rPr lang="pl-PL" smtClean="0"/>
              <a:t>03.06.2018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EB1B230-D5F6-4BEE-AD51-580ADFE86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6E10B1E-18FB-4FFB-BFD5-9226099DD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62823-5291-4201-A779-8C99C1C8CFE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51165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961B346-6AD4-4F81-945F-A5865526D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CC78DEE-8A98-4FD2-BCAA-FED5E65FC2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682D9C8-6E34-4E8B-864D-CEF301C9B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406CB-B0CE-46F9-9639-32131A247D11}" type="datetimeFigureOut">
              <a:rPr lang="pl-PL" smtClean="0"/>
              <a:t>03.06.2018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7A5B6A1-1784-4C62-856C-A87FA0D7C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63A617E-CEE8-470D-B9C0-578CEE8AC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62823-5291-4201-A779-8C99C1C8CFE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00557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0F92FE9-6348-428E-9D08-A25574EAA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6D544FC-4445-4BC2-A85E-3C516F2E56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FD55F5B-8CF8-457F-973F-178363412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406CB-B0CE-46F9-9639-32131A247D11}" type="datetimeFigureOut">
              <a:rPr lang="pl-PL" smtClean="0"/>
              <a:t>03.06.2018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48859B0-1250-42E2-97DE-3BAA2A596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D5ADB15-2B0B-484F-B3FF-533C42C55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62823-5291-4201-A779-8C99C1C8CFE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11261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D063300-D1F8-4450-95E5-8B96FADC0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C324389-278D-495F-ABDE-5FDF60C212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DD7BCBE-4CDE-4F19-B683-65365D60E1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8465A88C-337A-498E-BF8D-1D75AFB41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406CB-B0CE-46F9-9639-32131A247D11}" type="datetimeFigureOut">
              <a:rPr lang="pl-PL" smtClean="0"/>
              <a:t>03.06.2018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75B39F0-925A-4AC4-A195-8F556BEF5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706BCF97-C8FC-4D9C-9568-5F6811916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62823-5291-4201-A779-8C99C1C8CFE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11702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454F836-16EC-429A-A5A9-98050B381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2E51621-6933-4C56-9563-BDF4B58EC7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7E7D79DA-C86C-4124-804D-F5E5577647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3582D07B-B3D8-4F93-9E0D-CBA87486ED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2491E6CA-0C38-4253-8CA0-B78765DECF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CA7957B7-DB5F-4528-B129-6A455AA7B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406CB-B0CE-46F9-9639-32131A247D11}" type="datetimeFigureOut">
              <a:rPr lang="pl-PL" smtClean="0"/>
              <a:t>03.06.2018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2791F3A2-B071-41C0-ABF6-3299436C5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D049DBDD-A162-42B0-B4D6-E2BC4EB09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62823-5291-4201-A779-8C99C1C8CFE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4221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EB730B8-4773-4B4D-BCD6-CC262CE72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B2514E0E-769B-4693-BA11-C6A7D9774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406CB-B0CE-46F9-9639-32131A247D11}" type="datetimeFigureOut">
              <a:rPr lang="pl-PL" smtClean="0"/>
              <a:t>03.06.2018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3873AF76-5CB3-455E-8911-DB6BEF72B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8E3715F5-9953-468C-8337-0887F62DD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62823-5291-4201-A779-8C99C1C8CFE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49749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DFC2800A-75F8-44A5-87D3-55EBBF47C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406CB-B0CE-46F9-9639-32131A247D11}" type="datetimeFigureOut">
              <a:rPr lang="pl-PL" smtClean="0"/>
              <a:t>03.06.2018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CD4FCAFF-D318-4197-A66C-2A3B1962F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01C4792-ADF9-4AEF-ACFE-521480E7E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62823-5291-4201-A779-8C99C1C8CFE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79114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64ABE67-D3AD-4F72-9463-632E49E12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5D4FA66-EFFA-4FF3-ABF9-E25E1DF2E3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C1C1A80-137A-4DF6-BAFC-B918192CA4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7E7784B9-E2AF-4D98-A609-E69426ECE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406CB-B0CE-46F9-9639-32131A247D11}" type="datetimeFigureOut">
              <a:rPr lang="pl-PL" smtClean="0"/>
              <a:t>03.06.2018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070AB9B4-F599-4A85-B401-CE627F8E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84D1E4A-96CC-4D93-9FE6-2D6772C46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62823-5291-4201-A779-8C99C1C8CFE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2920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799091D-F8E3-475D-8490-109A49781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42B0272D-1D97-4590-A6AE-C586EFDB4A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A082D16D-23A6-43D4-A9FD-78F68C3FB2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97351160-FC1F-4558-B7BF-606217399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406CB-B0CE-46F9-9639-32131A247D11}" type="datetimeFigureOut">
              <a:rPr lang="pl-PL" smtClean="0"/>
              <a:t>03.06.2018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89EE6F10-6C56-4414-8DFC-DEB057BE1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5CA2360E-EC5B-4C56-A0FF-606C76A40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62823-5291-4201-A779-8C99C1C8CFE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58619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482CECD6-803E-4893-A1E2-7FC195A6B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52285B3-CB7E-41B8-A3C6-7B3DD98CC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DDE6A57-BE6A-42C5-B59C-F109D99121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406CB-B0CE-46F9-9639-32131A247D11}" type="datetimeFigureOut">
              <a:rPr lang="pl-PL" smtClean="0"/>
              <a:t>03.06.2018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1B158E6-FE16-4AEB-8FF8-D07C370653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997B6D2-09E2-4981-99AA-49A83C8FFA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62823-5291-4201-A779-8C99C1C8CFE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63647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5AC197A-7AA5-49F2-997D-AB0F612DAD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b="1" dirty="0"/>
              <a:t>Test kamery ZWO </a:t>
            </a:r>
            <a:r>
              <a:rPr lang="pl-PL" b="1"/>
              <a:t>ASI 120MM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20965086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520040BB-B234-4986-BBCD-2BCF6BFDEE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94E3F6CB-8FA4-496E-B699-56742ED9966F}"/>
              </a:ext>
            </a:extLst>
          </p:cNvPr>
          <p:cNvSpPr txBox="1"/>
          <p:nvPr/>
        </p:nvSpPr>
        <p:spPr>
          <a:xfrm>
            <a:off x="8352692" y="6548512"/>
            <a:ext cx="45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/>
              <a:t>Zd</a:t>
            </a:r>
            <a:endParaRPr lang="pl-PL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9D7E6309-CC4D-4132-BD08-9333BD5E2344}"/>
              </a:ext>
            </a:extLst>
          </p:cNvPr>
          <p:cNvSpPr txBox="1"/>
          <p:nvPr/>
        </p:nvSpPr>
        <p:spPr>
          <a:xfrm>
            <a:off x="8257734" y="6472424"/>
            <a:ext cx="2325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rgbClr val="FFFF00"/>
                </a:solidFill>
              </a:rPr>
              <a:t>Zdjęcie, </a:t>
            </a:r>
            <a:r>
              <a:rPr lang="pl-PL" dirty="0" err="1">
                <a:solidFill>
                  <a:srgbClr val="FFFF00"/>
                </a:solidFill>
              </a:rPr>
              <a:t>exp</a:t>
            </a:r>
            <a:r>
              <a:rPr lang="pl-PL" dirty="0">
                <a:solidFill>
                  <a:srgbClr val="FFFF00"/>
                </a:solidFill>
              </a:rPr>
              <a:t>. ok. 1 min.</a:t>
            </a:r>
          </a:p>
        </p:txBody>
      </p:sp>
    </p:spTree>
    <p:extLst>
      <p:ext uri="{BB962C8B-B14F-4D97-AF65-F5344CB8AC3E}">
        <p14:creationId xmlns:p14="http://schemas.microsoft.com/office/powerpoint/2010/main" val="18044249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71CDAFEE-E22A-404E-9E28-6F9D481623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987" y="0"/>
            <a:ext cx="11291119" cy="6858000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C0C7A598-010D-4751-A974-3B3E8494E6D2}"/>
              </a:ext>
            </a:extLst>
          </p:cNvPr>
          <p:cNvSpPr txBox="1"/>
          <p:nvPr/>
        </p:nvSpPr>
        <p:spPr>
          <a:xfrm>
            <a:off x="9126416" y="5653454"/>
            <a:ext cx="2176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rgbClr val="FFFF00"/>
                </a:solidFill>
              </a:rPr>
              <a:t>Kadr z filmu, exp.0.5s</a:t>
            </a:r>
          </a:p>
        </p:txBody>
      </p:sp>
    </p:spTree>
    <p:extLst>
      <p:ext uri="{BB962C8B-B14F-4D97-AF65-F5344CB8AC3E}">
        <p14:creationId xmlns:p14="http://schemas.microsoft.com/office/powerpoint/2010/main" val="32926290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4D1D5A8F-4202-4616-A1E4-A4FDF2CD65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3443" y="0"/>
            <a:ext cx="6165114" cy="5532599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BE353FC6-A249-4C50-9DA8-A0F9B0E8BC92}"/>
              </a:ext>
            </a:extLst>
          </p:cNvPr>
          <p:cNvSpPr txBox="1"/>
          <p:nvPr/>
        </p:nvSpPr>
        <p:spPr>
          <a:xfrm>
            <a:off x="1768427" y="6096000"/>
            <a:ext cx="93364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/>
              <a:t>Gwiazdy gromady </a:t>
            </a:r>
            <a:r>
              <a:rPr lang="pl-PL" sz="2400" dirty="0" err="1"/>
              <a:t>Praesepe</a:t>
            </a:r>
            <a:r>
              <a:rPr lang="pl-PL" sz="2400" dirty="0"/>
              <a:t> M44 – kadr z filmu - migawka 100 ms = 0.1 s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0D5B8E79-16C7-49F3-8988-27EACD4393BB}"/>
              </a:ext>
            </a:extLst>
          </p:cNvPr>
          <p:cNvSpPr txBox="1"/>
          <p:nvPr/>
        </p:nvSpPr>
        <p:spPr>
          <a:xfrm>
            <a:off x="6823784" y="2989101"/>
            <a:ext cx="503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>
                <a:solidFill>
                  <a:srgbClr val="FFFF00"/>
                </a:solidFill>
              </a:rPr>
              <a:t>12.7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5C588105-327D-467D-9FC3-021AA7F2BC32}"/>
              </a:ext>
            </a:extLst>
          </p:cNvPr>
          <p:cNvSpPr txBox="1"/>
          <p:nvPr/>
        </p:nvSpPr>
        <p:spPr>
          <a:xfrm>
            <a:off x="6309660" y="2071132"/>
            <a:ext cx="503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>
                <a:solidFill>
                  <a:srgbClr val="FFFF00"/>
                </a:solidFill>
              </a:rPr>
              <a:t>7.25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F5ED47FF-B101-47E8-8E22-A763270872B0}"/>
              </a:ext>
            </a:extLst>
          </p:cNvPr>
          <p:cNvSpPr txBox="1"/>
          <p:nvPr/>
        </p:nvSpPr>
        <p:spPr>
          <a:xfrm>
            <a:off x="5857794" y="3429000"/>
            <a:ext cx="412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>
                <a:solidFill>
                  <a:srgbClr val="FFFF00"/>
                </a:solidFill>
              </a:rPr>
              <a:t>6.8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27D421A7-565A-4B65-9600-080A5B192B6B}"/>
              </a:ext>
            </a:extLst>
          </p:cNvPr>
          <p:cNvSpPr txBox="1"/>
          <p:nvPr/>
        </p:nvSpPr>
        <p:spPr>
          <a:xfrm>
            <a:off x="5101346" y="2225020"/>
            <a:ext cx="503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>
                <a:solidFill>
                  <a:srgbClr val="FFFF00"/>
                </a:solidFill>
              </a:rPr>
              <a:t>7.40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13567CFC-5991-4C79-99E8-A39B83F88F4C}"/>
              </a:ext>
            </a:extLst>
          </p:cNvPr>
          <p:cNvSpPr txBox="1"/>
          <p:nvPr/>
        </p:nvSpPr>
        <p:spPr>
          <a:xfrm>
            <a:off x="6320120" y="1321091"/>
            <a:ext cx="503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>
                <a:solidFill>
                  <a:srgbClr val="FFFF00"/>
                </a:solidFill>
              </a:rPr>
              <a:t>12.7</a:t>
            </a:r>
          </a:p>
        </p:txBody>
      </p:sp>
    </p:spTree>
    <p:extLst>
      <p:ext uri="{BB962C8B-B14F-4D97-AF65-F5344CB8AC3E}">
        <p14:creationId xmlns:p14="http://schemas.microsoft.com/office/powerpoint/2010/main" val="10167900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BE353FC6-A249-4C50-9DA8-A0F9B0E8BC92}"/>
              </a:ext>
            </a:extLst>
          </p:cNvPr>
          <p:cNvSpPr txBox="1"/>
          <p:nvPr/>
        </p:nvSpPr>
        <p:spPr>
          <a:xfrm>
            <a:off x="1768427" y="6096000"/>
            <a:ext cx="93364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/>
              <a:t>Gwiazdy gromady </a:t>
            </a:r>
            <a:r>
              <a:rPr lang="pl-PL" sz="2400" dirty="0" err="1"/>
              <a:t>Praesepe</a:t>
            </a:r>
            <a:r>
              <a:rPr lang="pl-PL" sz="2400" dirty="0"/>
              <a:t> M44 – kadr z filmu - migawka 500 ms = 0.5 s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DB08C743-3577-4189-99C0-A3E4804E7C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2781" y="300335"/>
            <a:ext cx="6210838" cy="5555461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0D5B8E79-16C7-49F3-8988-27EACD4393BB}"/>
              </a:ext>
            </a:extLst>
          </p:cNvPr>
          <p:cNvSpPr txBox="1"/>
          <p:nvPr/>
        </p:nvSpPr>
        <p:spPr>
          <a:xfrm>
            <a:off x="5932996" y="1710779"/>
            <a:ext cx="503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>
                <a:solidFill>
                  <a:srgbClr val="FFFF00"/>
                </a:solidFill>
              </a:rPr>
              <a:t>12.7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5C588105-327D-467D-9FC3-021AA7F2BC32}"/>
              </a:ext>
            </a:extLst>
          </p:cNvPr>
          <p:cNvSpPr txBox="1"/>
          <p:nvPr/>
        </p:nvSpPr>
        <p:spPr>
          <a:xfrm>
            <a:off x="5932996" y="2460599"/>
            <a:ext cx="503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>
                <a:solidFill>
                  <a:srgbClr val="FFFF00"/>
                </a:solidFill>
              </a:rPr>
              <a:t>7.25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F5ED47FF-B101-47E8-8E22-A763270872B0}"/>
              </a:ext>
            </a:extLst>
          </p:cNvPr>
          <p:cNvSpPr txBox="1"/>
          <p:nvPr/>
        </p:nvSpPr>
        <p:spPr>
          <a:xfrm>
            <a:off x="5857794" y="3429000"/>
            <a:ext cx="412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>
                <a:solidFill>
                  <a:srgbClr val="FFFF00"/>
                </a:solidFill>
              </a:rPr>
              <a:t>6.8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70E80D59-67F4-4095-A595-20893D8DC8DF}"/>
              </a:ext>
            </a:extLst>
          </p:cNvPr>
          <p:cNvSpPr txBox="1"/>
          <p:nvPr/>
        </p:nvSpPr>
        <p:spPr>
          <a:xfrm>
            <a:off x="6436660" y="3408377"/>
            <a:ext cx="503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>
                <a:solidFill>
                  <a:srgbClr val="FFFF00"/>
                </a:solidFill>
              </a:rPr>
              <a:t>12.7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8360DB6C-8070-45BE-A7DE-0DEAADCEF842}"/>
              </a:ext>
            </a:extLst>
          </p:cNvPr>
          <p:cNvSpPr txBox="1"/>
          <p:nvPr/>
        </p:nvSpPr>
        <p:spPr>
          <a:xfrm>
            <a:off x="3346037" y="1556890"/>
            <a:ext cx="5950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>
                <a:solidFill>
                  <a:srgbClr val="FFFF00"/>
                </a:solidFill>
              </a:rPr>
              <a:t>12.95</a:t>
            </a:r>
          </a:p>
        </p:txBody>
      </p:sp>
    </p:spTree>
    <p:extLst>
      <p:ext uri="{BB962C8B-B14F-4D97-AF65-F5344CB8AC3E}">
        <p14:creationId xmlns:p14="http://schemas.microsoft.com/office/powerpoint/2010/main" val="27728073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5C37FF8A-1EC9-47BE-B34B-632D65B804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581" y="507335"/>
            <a:ext cx="6210838" cy="5555461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41984FA3-9002-4B55-B1FE-BE953894D62C}"/>
              </a:ext>
            </a:extLst>
          </p:cNvPr>
          <p:cNvSpPr txBox="1"/>
          <p:nvPr/>
        </p:nvSpPr>
        <p:spPr>
          <a:xfrm>
            <a:off x="3310466" y="6280917"/>
            <a:ext cx="60789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 err="1"/>
              <a:t>Albireo</a:t>
            </a:r>
            <a:r>
              <a:rPr lang="pl-PL" sz="2400" dirty="0"/>
              <a:t> – kadr z filmu – migawka 50 ms=0.05 s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0838C0E5-081E-4AF9-92BF-0CDAFC839003}"/>
              </a:ext>
            </a:extLst>
          </p:cNvPr>
          <p:cNvSpPr txBox="1"/>
          <p:nvPr/>
        </p:nvSpPr>
        <p:spPr>
          <a:xfrm>
            <a:off x="6567996" y="2519866"/>
            <a:ext cx="503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>
                <a:solidFill>
                  <a:srgbClr val="FFFF00"/>
                </a:solidFill>
              </a:rPr>
              <a:t>3.35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695A06FA-F3DF-4903-BF01-D3EB280DFF3E}"/>
              </a:ext>
            </a:extLst>
          </p:cNvPr>
          <p:cNvSpPr txBox="1"/>
          <p:nvPr/>
        </p:nvSpPr>
        <p:spPr>
          <a:xfrm>
            <a:off x="5448355" y="2827643"/>
            <a:ext cx="503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>
                <a:solidFill>
                  <a:srgbClr val="FFFF00"/>
                </a:solidFill>
              </a:rPr>
              <a:t>5.10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E7AE4CFB-DC6C-4C0F-8360-7B8EE9009747}"/>
              </a:ext>
            </a:extLst>
          </p:cNvPr>
          <p:cNvSpPr txBox="1"/>
          <p:nvPr/>
        </p:nvSpPr>
        <p:spPr>
          <a:xfrm>
            <a:off x="8240119" y="2212089"/>
            <a:ext cx="5950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>
                <a:solidFill>
                  <a:srgbClr val="FFFF00"/>
                </a:solidFill>
              </a:rPr>
              <a:t>11.45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773F6D88-F5BD-4740-AF41-D45FA8E363E5}"/>
              </a:ext>
            </a:extLst>
          </p:cNvPr>
          <p:cNvSpPr txBox="1"/>
          <p:nvPr/>
        </p:nvSpPr>
        <p:spPr>
          <a:xfrm>
            <a:off x="8259445" y="2968820"/>
            <a:ext cx="5950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>
                <a:solidFill>
                  <a:srgbClr val="FFFF00"/>
                </a:solidFill>
              </a:rPr>
              <a:t>11.05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51A43CCC-74CD-4AE3-BC2D-1064BB0797DC}"/>
              </a:ext>
            </a:extLst>
          </p:cNvPr>
          <p:cNvSpPr txBox="1"/>
          <p:nvPr/>
        </p:nvSpPr>
        <p:spPr>
          <a:xfrm>
            <a:off x="5264275" y="2058200"/>
            <a:ext cx="503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>
                <a:solidFill>
                  <a:srgbClr val="FFFF00"/>
                </a:solidFill>
              </a:rPr>
              <a:t>12.7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99D1FDFD-6AFE-4711-A100-0D1910712E20}"/>
              </a:ext>
            </a:extLst>
          </p:cNvPr>
          <p:cNvSpPr txBox="1"/>
          <p:nvPr/>
        </p:nvSpPr>
        <p:spPr>
          <a:xfrm>
            <a:off x="4423829" y="2865507"/>
            <a:ext cx="5950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>
                <a:solidFill>
                  <a:srgbClr val="FFFF00"/>
                </a:solidFill>
              </a:rPr>
              <a:t>12.50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3D59D49D-B2C6-4C9F-8177-F2EE6A5E17C8}"/>
              </a:ext>
            </a:extLst>
          </p:cNvPr>
          <p:cNvSpPr txBox="1"/>
          <p:nvPr/>
        </p:nvSpPr>
        <p:spPr>
          <a:xfrm>
            <a:off x="7092602" y="2661043"/>
            <a:ext cx="5950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>
                <a:solidFill>
                  <a:srgbClr val="FFFF00"/>
                </a:solidFill>
              </a:rPr>
              <a:t>12.55</a:t>
            </a:r>
          </a:p>
        </p:txBody>
      </p:sp>
    </p:spTree>
    <p:extLst>
      <p:ext uri="{BB962C8B-B14F-4D97-AF65-F5344CB8AC3E}">
        <p14:creationId xmlns:p14="http://schemas.microsoft.com/office/powerpoint/2010/main" val="10874515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B67CAB8A-0171-4272-82CD-2B408A89C6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3443" y="390495"/>
            <a:ext cx="6165114" cy="5585944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6023A5B4-14D9-4D9E-B881-E1DDFC3A2A12}"/>
              </a:ext>
            </a:extLst>
          </p:cNvPr>
          <p:cNvSpPr txBox="1"/>
          <p:nvPr/>
        </p:nvSpPr>
        <p:spPr>
          <a:xfrm>
            <a:off x="3276599" y="6123346"/>
            <a:ext cx="60789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 err="1"/>
              <a:t>Albireo</a:t>
            </a:r>
            <a:r>
              <a:rPr lang="pl-PL" sz="2400" dirty="0"/>
              <a:t> – kadr z filmu – migawka 100 ms=0.1 s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B0F39279-3F5B-4CFA-A8F6-9CDEADCF752C}"/>
              </a:ext>
            </a:extLst>
          </p:cNvPr>
          <p:cNvSpPr txBox="1"/>
          <p:nvPr/>
        </p:nvSpPr>
        <p:spPr>
          <a:xfrm>
            <a:off x="6483329" y="2469066"/>
            <a:ext cx="503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>
                <a:solidFill>
                  <a:srgbClr val="FFFF00"/>
                </a:solidFill>
              </a:rPr>
              <a:t>3.35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80CF81B4-5296-44F9-A8C0-8E8506A78F2C}"/>
              </a:ext>
            </a:extLst>
          </p:cNvPr>
          <p:cNvSpPr txBox="1"/>
          <p:nvPr/>
        </p:nvSpPr>
        <p:spPr>
          <a:xfrm>
            <a:off x="5456840" y="2776843"/>
            <a:ext cx="503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>
                <a:solidFill>
                  <a:srgbClr val="FFFF00"/>
                </a:solidFill>
              </a:rPr>
              <a:t>5.10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81A99CFC-1C69-44FF-B3B2-0E44DDCD9885}"/>
              </a:ext>
            </a:extLst>
          </p:cNvPr>
          <p:cNvSpPr txBox="1"/>
          <p:nvPr/>
        </p:nvSpPr>
        <p:spPr>
          <a:xfrm>
            <a:off x="5205008" y="1884865"/>
            <a:ext cx="503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>
                <a:solidFill>
                  <a:srgbClr val="FFFF00"/>
                </a:solidFill>
              </a:rPr>
              <a:t>12.7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7447618C-8E59-4A1E-888F-278BEDCD4F4F}"/>
              </a:ext>
            </a:extLst>
          </p:cNvPr>
          <p:cNvSpPr txBox="1"/>
          <p:nvPr/>
        </p:nvSpPr>
        <p:spPr>
          <a:xfrm>
            <a:off x="7257986" y="2469065"/>
            <a:ext cx="5950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>
                <a:solidFill>
                  <a:srgbClr val="FFFF00"/>
                </a:solidFill>
              </a:rPr>
              <a:t>12.55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ED07615D-7684-4667-BBE0-3209F7190E78}"/>
              </a:ext>
            </a:extLst>
          </p:cNvPr>
          <p:cNvSpPr txBox="1"/>
          <p:nvPr/>
        </p:nvSpPr>
        <p:spPr>
          <a:xfrm>
            <a:off x="4338980" y="2655107"/>
            <a:ext cx="5950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>
                <a:solidFill>
                  <a:srgbClr val="FFFF00"/>
                </a:solidFill>
              </a:rPr>
              <a:t>12.50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51C26F00-7936-4EC1-8D13-A42A4ACA87AC}"/>
              </a:ext>
            </a:extLst>
          </p:cNvPr>
          <p:cNvSpPr txBox="1"/>
          <p:nvPr/>
        </p:nvSpPr>
        <p:spPr>
          <a:xfrm>
            <a:off x="8189319" y="2038753"/>
            <a:ext cx="5950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>
                <a:solidFill>
                  <a:srgbClr val="FFFF00"/>
                </a:solidFill>
              </a:rPr>
              <a:t>11.45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808E8A22-3B58-4F23-B314-66AF82DF3129}"/>
              </a:ext>
            </a:extLst>
          </p:cNvPr>
          <p:cNvSpPr txBox="1"/>
          <p:nvPr/>
        </p:nvSpPr>
        <p:spPr>
          <a:xfrm>
            <a:off x="8390204" y="2828907"/>
            <a:ext cx="5950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>
                <a:solidFill>
                  <a:srgbClr val="FFFF00"/>
                </a:solidFill>
              </a:rPr>
              <a:t>11.05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DDF3F3B4-6EC8-4222-8125-161E1306E7E8}"/>
              </a:ext>
            </a:extLst>
          </p:cNvPr>
          <p:cNvSpPr txBox="1"/>
          <p:nvPr/>
        </p:nvSpPr>
        <p:spPr>
          <a:xfrm>
            <a:off x="3814047" y="3275111"/>
            <a:ext cx="5950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>
                <a:solidFill>
                  <a:srgbClr val="FFFF00"/>
                </a:solidFill>
              </a:rPr>
              <a:t>13.65</a:t>
            </a:r>
          </a:p>
        </p:txBody>
      </p:sp>
    </p:spTree>
    <p:extLst>
      <p:ext uri="{BB962C8B-B14F-4D97-AF65-F5344CB8AC3E}">
        <p14:creationId xmlns:p14="http://schemas.microsoft.com/office/powerpoint/2010/main" val="29906008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73124FC5-5691-4A45-A930-7B48152D62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5339" y="324453"/>
            <a:ext cx="6241321" cy="5616427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0E0127EC-8803-479C-99B0-5C7C551A8AF5}"/>
              </a:ext>
            </a:extLst>
          </p:cNvPr>
          <p:cNvSpPr txBox="1"/>
          <p:nvPr/>
        </p:nvSpPr>
        <p:spPr>
          <a:xfrm>
            <a:off x="3137688" y="6187784"/>
            <a:ext cx="60789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 err="1"/>
              <a:t>Albireo</a:t>
            </a:r>
            <a:r>
              <a:rPr lang="pl-PL" sz="2400" dirty="0"/>
              <a:t> – kadr z filmu – migawka 500 ms=0.5 s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96D6E2E5-DE2D-4FF7-9C9A-77D8DC3E4EAD}"/>
              </a:ext>
            </a:extLst>
          </p:cNvPr>
          <p:cNvSpPr txBox="1"/>
          <p:nvPr/>
        </p:nvSpPr>
        <p:spPr>
          <a:xfrm>
            <a:off x="6433481" y="2734733"/>
            <a:ext cx="503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>
                <a:solidFill>
                  <a:srgbClr val="FFFF00"/>
                </a:solidFill>
              </a:rPr>
              <a:t>13.3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D68F2EA0-AE75-42C5-8BC9-D58CA4D7F2D1}"/>
              </a:ext>
            </a:extLst>
          </p:cNvPr>
          <p:cNvSpPr txBox="1"/>
          <p:nvPr/>
        </p:nvSpPr>
        <p:spPr>
          <a:xfrm>
            <a:off x="6340348" y="2981637"/>
            <a:ext cx="503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>
                <a:solidFill>
                  <a:srgbClr val="FFFF00"/>
                </a:solidFill>
              </a:rPr>
              <a:t>14.1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6D613916-ACE1-4A3F-8968-06E860A5C940}"/>
              </a:ext>
            </a:extLst>
          </p:cNvPr>
          <p:cNvSpPr txBox="1"/>
          <p:nvPr/>
        </p:nvSpPr>
        <p:spPr>
          <a:xfrm>
            <a:off x="6461826" y="986121"/>
            <a:ext cx="503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>
                <a:solidFill>
                  <a:srgbClr val="FFFF00"/>
                </a:solidFill>
              </a:rPr>
              <a:t>16.3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EDC2A753-3547-4330-AF0F-7325BD756771}"/>
              </a:ext>
            </a:extLst>
          </p:cNvPr>
          <p:cNvSpPr txBox="1"/>
          <p:nvPr/>
        </p:nvSpPr>
        <p:spPr>
          <a:xfrm>
            <a:off x="5087281" y="1667933"/>
            <a:ext cx="503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>
                <a:solidFill>
                  <a:srgbClr val="FFFF00"/>
                </a:solidFill>
              </a:rPr>
              <a:t>12.7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C4E735D9-3215-4A6D-BBD0-E75F055C84F7}"/>
              </a:ext>
            </a:extLst>
          </p:cNvPr>
          <p:cNvSpPr txBox="1"/>
          <p:nvPr/>
        </p:nvSpPr>
        <p:spPr>
          <a:xfrm>
            <a:off x="3783414" y="3098799"/>
            <a:ext cx="503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>
                <a:solidFill>
                  <a:srgbClr val="FFFF00"/>
                </a:solidFill>
              </a:rPr>
              <a:t>13.1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785A9A64-AAD9-407B-9FBC-55B851A02464}"/>
              </a:ext>
            </a:extLst>
          </p:cNvPr>
          <p:cNvSpPr txBox="1"/>
          <p:nvPr/>
        </p:nvSpPr>
        <p:spPr>
          <a:xfrm>
            <a:off x="8096186" y="1975710"/>
            <a:ext cx="5950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>
                <a:solidFill>
                  <a:srgbClr val="FFFF00"/>
                </a:solidFill>
              </a:rPr>
              <a:t>11.45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5213409B-011A-43FA-8828-40B553B9B169}"/>
              </a:ext>
            </a:extLst>
          </p:cNvPr>
          <p:cNvSpPr txBox="1"/>
          <p:nvPr/>
        </p:nvSpPr>
        <p:spPr>
          <a:xfrm>
            <a:off x="8096185" y="2673860"/>
            <a:ext cx="5950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>
                <a:solidFill>
                  <a:srgbClr val="FFFF00"/>
                </a:solidFill>
              </a:rPr>
              <a:t>11.05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A9DA9A11-3402-49C2-9F07-8828FB83374D}"/>
              </a:ext>
            </a:extLst>
          </p:cNvPr>
          <p:cNvSpPr txBox="1"/>
          <p:nvPr/>
        </p:nvSpPr>
        <p:spPr>
          <a:xfrm>
            <a:off x="3650302" y="2667570"/>
            <a:ext cx="5950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>
                <a:solidFill>
                  <a:srgbClr val="FFFF00"/>
                </a:solidFill>
              </a:rPr>
              <a:t>13.65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9D09519C-8515-4621-B3D5-AC74BDDA170F}"/>
              </a:ext>
            </a:extLst>
          </p:cNvPr>
          <p:cNvSpPr txBox="1"/>
          <p:nvPr/>
        </p:nvSpPr>
        <p:spPr>
          <a:xfrm>
            <a:off x="4416636" y="2406021"/>
            <a:ext cx="503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>
                <a:solidFill>
                  <a:srgbClr val="FFFF00"/>
                </a:solidFill>
              </a:rPr>
              <a:t>12.5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E0613A7B-503D-427F-B9A9-083A68AE298C}"/>
              </a:ext>
            </a:extLst>
          </p:cNvPr>
          <p:cNvSpPr txBox="1"/>
          <p:nvPr/>
        </p:nvSpPr>
        <p:spPr>
          <a:xfrm>
            <a:off x="6682737" y="2082798"/>
            <a:ext cx="5950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>
                <a:solidFill>
                  <a:srgbClr val="FFFF00"/>
                </a:solidFill>
              </a:rPr>
              <a:t>12.55</a:t>
            </a:r>
          </a:p>
        </p:txBody>
      </p:sp>
    </p:spTree>
    <p:extLst>
      <p:ext uri="{BB962C8B-B14F-4D97-AF65-F5344CB8AC3E}">
        <p14:creationId xmlns:p14="http://schemas.microsoft.com/office/powerpoint/2010/main" val="30557164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Wykres 1">
            <a:extLst>
              <a:ext uri="{FF2B5EF4-FFF2-40B4-BE49-F238E27FC236}">
                <a16:creationId xmlns:a16="http://schemas.microsoft.com/office/drawing/2014/main" id="{9AA83DEA-2142-4A4B-A8FC-7BD3A599DA5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38599096"/>
              </p:ext>
            </p:extLst>
          </p:nvPr>
        </p:nvGraphicFramePr>
        <p:xfrm>
          <a:off x="2024743" y="729342"/>
          <a:ext cx="8164286" cy="57367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846626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5D58847-D5F5-45BF-A794-3AE26C54D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0708" y="1002167"/>
            <a:ext cx="10515600" cy="2852737"/>
          </a:xfrm>
        </p:spPr>
        <p:txBody>
          <a:bodyPr/>
          <a:lstStyle/>
          <a:p>
            <a:pPr algn="ctr"/>
            <a:r>
              <a:rPr lang="pl-PL" dirty="0"/>
              <a:t>WSTAWIANIE CZASU</a:t>
            </a:r>
          </a:p>
        </p:txBody>
      </p:sp>
    </p:spTree>
    <p:extLst>
      <p:ext uri="{BB962C8B-B14F-4D97-AF65-F5344CB8AC3E}">
        <p14:creationId xmlns:p14="http://schemas.microsoft.com/office/powerpoint/2010/main" val="42560758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71EFE8BE-1C7D-41A7-A989-7D070A539DDF}"/>
              </a:ext>
            </a:extLst>
          </p:cNvPr>
          <p:cNvSpPr txBox="1"/>
          <p:nvPr/>
        </p:nvSpPr>
        <p:spPr>
          <a:xfrm>
            <a:off x="979714" y="631371"/>
            <a:ext cx="793935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/>
              <a:t>Kamera cyfrowa – brak </a:t>
            </a:r>
            <a:r>
              <a:rPr lang="pl-PL" sz="2400" dirty="0" err="1"/>
              <a:t>insertera</a:t>
            </a:r>
            <a:r>
              <a:rPr lang="pl-PL" sz="2400" dirty="0"/>
              <a:t>, </a:t>
            </a:r>
            <a:r>
              <a:rPr lang="pl-PL" sz="2400" dirty="0" err="1"/>
              <a:t>grabbera</a:t>
            </a:r>
            <a:r>
              <a:rPr lang="pl-PL" sz="2400" dirty="0"/>
              <a:t> itd.</a:t>
            </a:r>
          </a:p>
          <a:p>
            <a:r>
              <a:rPr lang="pl-PL" sz="2400" dirty="0"/>
              <a:t>Czas z komputera – konieczna synchronizacja.</a:t>
            </a:r>
          </a:p>
          <a:p>
            <a:endParaRPr lang="pl-PL" sz="2400" dirty="0"/>
          </a:p>
          <a:p>
            <a:r>
              <a:rPr lang="pl-PL" sz="2400" dirty="0"/>
              <a:t>WINDOWS 10 – ustawianie zegara systemowego (słaba jakość)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FC5152E2-952C-437A-A5BB-6F68C59542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172" y="2320774"/>
            <a:ext cx="4208008" cy="4435853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266AB38D-B057-4DFD-B66A-F7BAB47601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5769" y="2320774"/>
            <a:ext cx="5751060" cy="4309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1033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EC92727F-AA97-4315-9F86-723A2D2EBA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6635" y="1308365"/>
            <a:ext cx="4558730" cy="424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4495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6FDEB4C0-4836-4FA6-82DE-6B663B2608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9960" y="76200"/>
            <a:ext cx="7395171" cy="6781800"/>
          </a:xfrm>
          <a:prstGeom prst="rect">
            <a:avLst/>
          </a:prstGeom>
        </p:spPr>
      </p:pic>
      <p:sp>
        <p:nvSpPr>
          <p:cNvPr id="3" name="Owal 2">
            <a:extLst>
              <a:ext uri="{FF2B5EF4-FFF2-40B4-BE49-F238E27FC236}">
                <a16:creationId xmlns:a16="http://schemas.microsoft.com/office/drawing/2014/main" id="{9603A3C6-6F27-424F-9975-2EE8A9585E54}"/>
              </a:ext>
            </a:extLst>
          </p:cNvPr>
          <p:cNvSpPr/>
          <p:nvPr/>
        </p:nvSpPr>
        <p:spPr>
          <a:xfrm>
            <a:off x="3472543" y="76200"/>
            <a:ext cx="1306286" cy="35922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Krzyż 3">
            <a:extLst>
              <a:ext uri="{FF2B5EF4-FFF2-40B4-BE49-F238E27FC236}">
                <a16:creationId xmlns:a16="http://schemas.microsoft.com/office/drawing/2014/main" id="{7C5A67CB-2BF9-4FF4-BD33-42EB6C917204}"/>
              </a:ext>
            </a:extLst>
          </p:cNvPr>
          <p:cNvSpPr/>
          <p:nvPr/>
        </p:nvSpPr>
        <p:spPr>
          <a:xfrm>
            <a:off x="2598221" y="1169377"/>
            <a:ext cx="215317" cy="228600"/>
          </a:xfrm>
          <a:prstGeom prst="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Krzyż 4">
            <a:extLst>
              <a:ext uri="{FF2B5EF4-FFF2-40B4-BE49-F238E27FC236}">
                <a16:creationId xmlns:a16="http://schemas.microsoft.com/office/drawing/2014/main" id="{3B81BCDA-6FE6-4BFC-A2D3-90DBED390FEC}"/>
              </a:ext>
            </a:extLst>
          </p:cNvPr>
          <p:cNvSpPr/>
          <p:nvPr/>
        </p:nvSpPr>
        <p:spPr>
          <a:xfrm>
            <a:off x="2598218" y="1664677"/>
            <a:ext cx="215317" cy="228600"/>
          </a:xfrm>
          <a:prstGeom prst="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Krzyż 5">
            <a:extLst>
              <a:ext uri="{FF2B5EF4-FFF2-40B4-BE49-F238E27FC236}">
                <a16:creationId xmlns:a16="http://schemas.microsoft.com/office/drawing/2014/main" id="{70538F07-1CC2-4F18-9186-A8ADD6A06E41}"/>
              </a:ext>
            </a:extLst>
          </p:cNvPr>
          <p:cNvSpPr/>
          <p:nvPr/>
        </p:nvSpPr>
        <p:spPr>
          <a:xfrm>
            <a:off x="2598218" y="1931377"/>
            <a:ext cx="215317" cy="228600"/>
          </a:xfrm>
          <a:prstGeom prst="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784165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9C3454D8-E7B0-4276-A11B-6B9E543076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601" y="130629"/>
            <a:ext cx="9007570" cy="6085114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94D86193-9B5D-4059-8150-C0FFD8E9737A}"/>
              </a:ext>
            </a:extLst>
          </p:cNvPr>
          <p:cNvSpPr txBox="1"/>
          <p:nvPr/>
        </p:nvSpPr>
        <p:spPr>
          <a:xfrm>
            <a:off x="4321629" y="6265706"/>
            <a:ext cx="3473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/>
              <a:t>Display </a:t>
            </a:r>
            <a:r>
              <a:rPr lang="pl-PL" sz="2400" b="1" dirty="0" err="1"/>
              <a:t>insertera</a:t>
            </a:r>
            <a:r>
              <a:rPr lang="pl-PL" sz="2400" b="1" dirty="0"/>
              <a:t> VTI IOTA</a:t>
            </a:r>
          </a:p>
        </p:txBody>
      </p:sp>
      <p:cxnSp>
        <p:nvCxnSpPr>
          <p:cNvPr id="17" name="Łącznik: łamany 16">
            <a:extLst>
              <a:ext uri="{FF2B5EF4-FFF2-40B4-BE49-F238E27FC236}">
                <a16:creationId xmlns:a16="http://schemas.microsoft.com/office/drawing/2014/main" id="{0E44347C-5979-47C3-A825-501E811FF2B1}"/>
              </a:ext>
            </a:extLst>
          </p:cNvPr>
          <p:cNvCxnSpPr>
            <a:cxnSpLocks/>
          </p:cNvCxnSpPr>
          <p:nvPr/>
        </p:nvCxnSpPr>
        <p:spPr>
          <a:xfrm rot="5400000" flipH="1">
            <a:off x="4245428" y="6039338"/>
            <a:ext cx="914400" cy="914400"/>
          </a:xfrm>
          <a:prstGeom prst="bentConnector3">
            <a:avLst>
              <a:gd name="adj1" fmla="val 22619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Łącznik: łamany 19">
            <a:extLst>
              <a:ext uri="{FF2B5EF4-FFF2-40B4-BE49-F238E27FC236}">
                <a16:creationId xmlns:a16="http://schemas.microsoft.com/office/drawing/2014/main" id="{6B64DFA7-0DBF-4EC0-940D-B0A92626B50C}"/>
              </a:ext>
            </a:extLst>
          </p:cNvPr>
          <p:cNvCxnSpPr>
            <a:cxnSpLocks/>
          </p:cNvCxnSpPr>
          <p:nvPr/>
        </p:nvCxnSpPr>
        <p:spPr>
          <a:xfrm rot="5400000">
            <a:off x="3951514" y="3173186"/>
            <a:ext cx="914400" cy="914400"/>
          </a:xfrm>
          <a:prstGeom prst="bent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4213D653-6BB8-4CDB-8A9D-F7C01F6F3CCA}"/>
              </a:ext>
            </a:extLst>
          </p:cNvPr>
          <p:cNvSpPr txBox="1"/>
          <p:nvPr/>
        </p:nvSpPr>
        <p:spPr>
          <a:xfrm>
            <a:off x="4865914" y="3198167"/>
            <a:ext cx="38587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/>
              <a:t>Display kamery/z komputera</a:t>
            </a:r>
          </a:p>
        </p:txBody>
      </p:sp>
    </p:spTree>
    <p:extLst>
      <p:ext uri="{BB962C8B-B14F-4D97-AF65-F5344CB8AC3E}">
        <p14:creationId xmlns:p14="http://schemas.microsoft.com/office/powerpoint/2010/main" val="38260106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FC270E50-03D6-4F0C-8527-BF2A5D6C5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7256" y="256639"/>
            <a:ext cx="6897483" cy="616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3782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9B664121-FB26-48B8-99E8-A22B711DD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3029" y="11828"/>
            <a:ext cx="4038599" cy="689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3463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F7994328-F93A-4B00-BCBF-FFC3CE914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-12792"/>
            <a:ext cx="5098222" cy="6772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0089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5415E2F6-B878-4198-BB01-36ACF3A6E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199" y="-46969"/>
            <a:ext cx="2852057" cy="6847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9458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1B0FC233-1134-42AF-BFCE-F29A824271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3363" y="297514"/>
            <a:ext cx="5283627" cy="626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1396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0CDFA5B2-4BB1-4C05-88F4-4192B9B72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3830" y="117973"/>
            <a:ext cx="5421687" cy="664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4513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84A42E65-9261-429B-AEB7-B5B858B3006F}"/>
              </a:ext>
            </a:extLst>
          </p:cNvPr>
          <p:cNvSpPr txBox="1"/>
          <p:nvPr/>
        </p:nvSpPr>
        <p:spPr>
          <a:xfrm>
            <a:off x="3961802" y="179697"/>
            <a:ext cx="48354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/>
              <a:t>OBSERWACJE RÓWNOLEGŁE ZAKRYĆ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6B7AF9E2-5853-45D0-9CA7-FBE42605E740}"/>
              </a:ext>
            </a:extLst>
          </p:cNvPr>
          <p:cNvSpPr txBox="1"/>
          <p:nvPr/>
        </p:nvSpPr>
        <p:spPr>
          <a:xfrm>
            <a:off x="506608" y="828318"/>
            <a:ext cx="6804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rgbClr val="C00000"/>
                </a:solidFill>
              </a:rPr>
              <a:t>Oczywista uwaga: błąd sumy dwóch liczb = sumie błędów każdej z liczb</a:t>
            </a: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8B502EB8-B7D3-4D40-AA61-DC0212A0C0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6292697"/>
              </p:ext>
            </p:extLst>
          </p:nvPr>
        </p:nvGraphicFramePr>
        <p:xfrm>
          <a:off x="796118" y="1987061"/>
          <a:ext cx="9886537" cy="1844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2216">
                  <a:extLst>
                    <a:ext uri="{9D8B030D-6E8A-4147-A177-3AD203B41FA5}">
                      <a16:colId xmlns:a16="http://schemas.microsoft.com/office/drawing/2014/main" val="3318738030"/>
                    </a:ext>
                  </a:extLst>
                </a:gridCol>
                <a:gridCol w="2253295">
                  <a:extLst>
                    <a:ext uri="{9D8B030D-6E8A-4147-A177-3AD203B41FA5}">
                      <a16:colId xmlns:a16="http://schemas.microsoft.com/office/drawing/2014/main" val="1407445522"/>
                    </a:ext>
                  </a:extLst>
                </a:gridCol>
                <a:gridCol w="1647757">
                  <a:extLst>
                    <a:ext uri="{9D8B030D-6E8A-4147-A177-3AD203B41FA5}">
                      <a16:colId xmlns:a16="http://schemas.microsoft.com/office/drawing/2014/main" val="1277676437"/>
                    </a:ext>
                  </a:extLst>
                </a:gridCol>
                <a:gridCol w="1647757">
                  <a:extLst>
                    <a:ext uri="{9D8B030D-6E8A-4147-A177-3AD203B41FA5}">
                      <a16:colId xmlns:a16="http://schemas.microsoft.com/office/drawing/2014/main" val="3775838485"/>
                    </a:ext>
                  </a:extLst>
                </a:gridCol>
                <a:gridCol w="1290865">
                  <a:extLst>
                    <a:ext uri="{9D8B030D-6E8A-4147-A177-3AD203B41FA5}">
                      <a16:colId xmlns:a16="http://schemas.microsoft.com/office/drawing/2014/main" val="936978439"/>
                    </a:ext>
                  </a:extLst>
                </a:gridCol>
                <a:gridCol w="1292469">
                  <a:extLst>
                    <a:ext uri="{9D8B030D-6E8A-4147-A177-3AD203B41FA5}">
                      <a16:colId xmlns:a16="http://schemas.microsoft.com/office/drawing/2014/main" val="2224923233"/>
                    </a:ext>
                  </a:extLst>
                </a:gridCol>
                <a:gridCol w="712178">
                  <a:extLst>
                    <a:ext uri="{9D8B030D-6E8A-4147-A177-3AD203B41FA5}">
                      <a16:colId xmlns:a16="http://schemas.microsoft.com/office/drawing/2014/main" val="218389356"/>
                    </a:ext>
                  </a:extLst>
                </a:gridCol>
              </a:tblGrid>
              <a:tr h="741680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L.p.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Gwiazda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Jasność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UT </a:t>
                      </a:r>
                      <a:r>
                        <a:rPr lang="pl-PL" dirty="0" err="1"/>
                        <a:t>Occult</a:t>
                      </a:r>
                      <a:endParaRPr lang="pl-P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err="1"/>
                        <a:t>VTI+Watec</a:t>
                      </a:r>
                      <a:endParaRPr lang="pl-PL" dirty="0"/>
                    </a:p>
                    <a:p>
                      <a:pPr algn="ctr"/>
                      <a:r>
                        <a:rPr lang="pl-PL" dirty="0" err="1"/>
                        <a:t>Virtuoso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ZWO</a:t>
                      </a:r>
                    </a:p>
                    <a:p>
                      <a:pPr algn="ctr"/>
                      <a:r>
                        <a:rPr lang="pl-PL" dirty="0" err="1"/>
                        <a:t>Celestron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pl-PL" dirty="0" err="1"/>
                        <a:t>dT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44399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118535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7.9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solidFill>
                            <a:srgbClr val="0070C0"/>
                          </a:solidFill>
                        </a:rPr>
                        <a:t>20:52:02.1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02.14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02.07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+0.07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6153956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1580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7.6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solidFill>
                            <a:srgbClr val="0070C0"/>
                          </a:solidFill>
                        </a:rPr>
                        <a:t>21:03:50.8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50.84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50.75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/>
                        <a:t>+0.09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8075426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118545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8.2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solidFill>
                            <a:srgbClr val="0070C0"/>
                          </a:solidFill>
                        </a:rPr>
                        <a:t>21:28:27.1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26.99*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26.88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+0.11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7317324"/>
                  </a:ext>
                </a:extLst>
              </a:tr>
            </a:tbl>
          </a:graphicData>
        </a:graphic>
      </p:graphicFrame>
      <p:sp>
        <p:nvSpPr>
          <p:cNvPr id="5" name="pole tekstowe 4">
            <a:extLst>
              <a:ext uri="{FF2B5EF4-FFF2-40B4-BE49-F238E27FC236}">
                <a16:creationId xmlns:a16="http://schemas.microsoft.com/office/drawing/2014/main" id="{F5B0F8AA-A8CE-4EBE-82F9-60595E14B2FA}"/>
              </a:ext>
            </a:extLst>
          </p:cNvPr>
          <p:cNvSpPr txBox="1"/>
          <p:nvPr/>
        </p:nvSpPr>
        <p:spPr>
          <a:xfrm>
            <a:off x="879230" y="4759011"/>
            <a:ext cx="1913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* pogubione klatki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E7130D32-A679-436C-83C1-DE60A9308065}"/>
              </a:ext>
            </a:extLst>
          </p:cNvPr>
          <p:cNvSpPr txBox="1"/>
          <p:nvPr/>
        </p:nvSpPr>
        <p:spPr>
          <a:xfrm>
            <a:off x="1143000" y="4202723"/>
            <a:ext cx="5667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Rozdzielczość czasowa klatek: VTI 0.04s, ZWO/laptop 0.03s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37A52A13-4EAA-4192-81CF-55CC5F0FBD2C}"/>
              </a:ext>
            </a:extLst>
          </p:cNvPr>
          <p:cNvSpPr txBox="1"/>
          <p:nvPr/>
        </p:nvSpPr>
        <p:spPr>
          <a:xfrm>
            <a:off x="4914900" y="1569272"/>
            <a:ext cx="1869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/>
              <a:t>22 maja 2018</a:t>
            </a:r>
          </a:p>
        </p:txBody>
      </p:sp>
    </p:spTree>
    <p:extLst>
      <p:ext uri="{BB962C8B-B14F-4D97-AF65-F5344CB8AC3E}">
        <p14:creationId xmlns:p14="http://schemas.microsoft.com/office/powerpoint/2010/main" val="23542949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amera ZWO ASI120MM USB 2.0 monochromatyczna">
            <a:extLst>
              <a:ext uri="{FF2B5EF4-FFF2-40B4-BE49-F238E27FC236}">
                <a16:creationId xmlns:a16="http://schemas.microsoft.com/office/drawing/2014/main" id="{3710CD10-4D3E-43AC-BF83-DB7E12DA9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300" y="114300"/>
            <a:ext cx="6747164" cy="674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04161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85FDA34E-7FD7-4D4B-BBBF-2067E70B5132}"/>
              </a:ext>
            </a:extLst>
          </p:cNvPr>
          <p:cNvSpPr txBox="1"/>
          <p:nvPr/>
        </p:nvSpPr>
        <p:spPr>
          <a:xfrm>
            <a:off x="0" y="418035"/>
            <a:ext cx="12063046" cy="7201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/>
              <a:t>Dane techniczne</a:t>
            </a:r>
          </a:p>
          <a:p>
            <a:pPr algn="ctr"/>
            <a:endParaRPr lang="pl-PL" sz="3200" b="1" dirty="0"/>
          </a:p>
          <a:p>
            <a:pPr marL="457200" indent="-457200" algn="just">
              <a:buAutoNum type="arabicPeriod"/>
            </a:pPr>
            <a:r>
              <a:rPr lang="pl-PL" sz="2400" dirty="0"/>
              <a:t>Sensor 4.8x3.6 mm</a:t>
            </a:r>
          </a:p>
          <a:p>
            <a:pPr marL="457200" indent="-457200" algn="just">
              <a:buAutoNum type="arabicPeriod"/>
            </a:pPr>
            <a:r>
              <a:rPr lang="pl-PL" sz="2400" dirty="0"/>
              <a:t>Piksel  3.75 mikronów</a:t>
            </a:r>
          </a:p>
          <a:p>
            <a:pPr marL="457200" indent="-457200" algn="just">
              <a:buAutoNum type="arabicPeriod"/>
            </a:pPr>
            <a:r>
              <a:rPr lang="pl-PL" sz="2400" dirty="0"/>
              <a:t>Rozdzielczość od 1280x960 do 320x240 pikseli, wybierana</a:t>
            </a:r>
          </a:p>
          <a:p>
            <a:pPr marL="457200" indent="-457200" algn="just">
              <a:buAutoNum type="arabicPeriod"/>
            </a:pPr>
            <a:r>
              <a:rPr lang="pl-PL" sz="2400" dirty="0"/>
              <a:t>Migawka 32 </a:t>
            </a:r>
            <a:r>
              <a:rPr lang="pl-PL" sz="2400" dirty="0">
                <a:sym typeface="Symbol" panose="05050102010706020507" pitchFamily="18" charset="2"/>
              </a:rPr>
              <a:t>s do 2000 s</a:t>
            </a:r>
            <a:endParaRPr lang="pl-PL" sz="2400" dirty="0"/>
          </a:p>
          <a:p>
            <a:pPr marL="457200" indent="-457200" algn="just">
              <a:buAutoNum type="arabicPeriod"/>
            </a:pPr>
            <a:r>
              <a:rPr lang="pl-PL" sz="2400" dirty="0"/>
              <a:t>Zasilanie 5 V port USB 2.0</a:t>
            </a:r>
          </a:p>
          <a:p>
            <a:pPr marL="457200" indent="-457200" algn="just">
              <a:buAutoNum type="arabicPeriod"/>
            </a:pPr>
            <a:r>
              <a:rPr lang="pl-PL" sz="2400" dirty="0"/>
              <a:t>Temp. pracy -5 do +45</a:t>
            </a:r>
            <a:r>
              <a:rPr lang="pl-PL" sz="2400" baseline="30000" dirty="0"/>
              <a:t>o</a:t>
            </a:r>
            <a:r>
              <a:rPr lang="pl-PL" sz="2400" dirty="0"/>
              <a:t> C</a:t>
            </a:r>
          </a:p>
          <a:p>
            <a:pPr marL="457200" indent="-457200" algn="just">
              <a:buAutoNum type="arabicPeriod"/>
            </a:pPr>
            <a:r>
              <a:rPr lang="pl-PL" sz="2400" dirty="0"/>
              <a:t>Chłodzenie pasywne</a:t>
            </a:r>
          </a:p>
          <a:p>
            <a:pPr marL="457200" indent="-457200" algn="just">
              <a:buAutoNum type="arabicPeriod"/>
            </a:pPr>
            <a:r>
              <a:rPr lang="pl-PL" sz="2400" dirty="0"/>
              <a:t>Obiektyw „rybie oko” </a:t>
            </a:r>
            <a:r>
              <a:rPr lang="pl-PL" sz="2400" dirty="0" err="1"/>
              <a:t>all</a:t>
            </a:r>
            <a:r>
              <a:rPr lang="pl-PL" sz="2400" dirty="0"/>
              <a:t> </a:t>
            </a:r>
            <a:r>
              <a:rPr lang="pl-PL" sz="2400" dirty="0" err="1"/>
              <a:t>sky</a:t>
            </a:r>
            <a:endParaRPr lang="pl-PL" sz="2400" dirty="0"/>
          </a:p>
          <a:p>
            <a:pPr marL="457200" indent="-457200" algn="just">
              <a:buAutoNum type="arabicPeriod"/>
            </a:pPr>
            <a:r>
              <a:rPr lang="pl-PL" sz="2400" dirty="0"/>
              <a:t>Gniazdo do zamontowania do statywu</a:t>
            </a:r>
          </a:p>
          <a:p>
            <a:pPr marL="457200" indent="-457200" algn="just">
              <a:buAutoNum type="arabicPeriod"/>
            </a:pPr>
            <a:r>
              <a:rPr lang="pl-PL" sz="2400" dirty="0"/>
              <a:t>Kable transmisji do USB 2.0 oraz ST-4 do </a:t>
            </a:r>
            <a:r>
              <a:rPr lang="pl-PL" sz="2400" dirty="0" err="1"/>
              <a:t>autoguidingu</a:t>
            </a:r>
            <a:endParaRPr lang="pl-PL" sz="2400" dirty="0"/>
          </a:p>
          <a:p>
            <a:pPr marL="457200" indent="-457200" algn="just">
              <a:buAutoNum type="arabicPeriod"/>
            </a:pPr>
            <a:r>
              <a:rPr lang="pl-PL" sz="2400" dirty="0"/>
              <a:t>Waga 100g</a:t>
            </a:r>
          </a:p>
          <a:p>
            <a:pPr marL="457200" indent="-457200" algn="just">
              <a:buAutoNum type="arabicPeriod"/>
            </a:pPr>
            <a:endParaRPr lang="pl-PL" sz="2400" dirty="0"/>
          </a:p>
          <a:p>
            <a:pPr marL="457200" indent="-457200" algn="just">
              <a:buAutoNum type="arabicPeriod"/>
            </a:pPr>
            <a:endParaRPr lang="pl-PL" sz="2400" dirty="0"/>
          </a:p>
          <a:p>
            <a:pPr algn="ctr"/>
            <a:endParaRPr lang="pl-PL" sz="3200" b="1" dirty="0"/>
          </a:p>
          <a:p>
            <a:pPr algn="ctr"/>
            <a:endParaRPr lang="pl-PL" dirty="0"/>
          </a:p>
          <a:p>
            <a:pPr algn="ctr"/>
            <a:endParaRPr lang="pl-PL" dirty="0"/>
          </a:p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24501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stronomy-imaging-camera.com/wp-content/uploads/QE1.jpg">
            <a:extLst>
              <a:ext uri="{FF2B5EF4-FFF2-40B4-BE49-F238E27FC236}">
                <a16:creationId xmlns:a16="http://schemas.microsoft.com/office/drawing/2014/main" id="{668FE21C-E4F6-4E97-BD82-47633E1F6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938" y="427798"/>
            <a:ext cx="8704123" cy="6002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30452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7CE49B05-E937-4626-9D73-0D1B4271D5FC}"/>
              </a:ext>
            </a:extLst>
          </p:cNvPr>
          <p:cNvSpPr txBox="1"/>
          <p:nvPr/>
        </p:nvSpPr>
        <p:spPr>
          <a:xfrm>
            <a:off x="90854" y="333131"/>
            <a:ext cx="12010291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/>
              <a:t>TESTY ZASIĘGU KAMERY</a:t>
            </a:r>
          </a:p>
          <a:p>
            <a:endParaRPr lang="pl-PL" sz="3600" b="1" dirty="0"/>
          </a:p>
          <a:p>
            <a:r>
              <a:rPr lang="pl-PL" sz="2400" dirty="0"/>
              <a:t>Teleskop </a:t>
            </a:r>
            <a:r>
              <a:rPr lang="pl-PL" sz="2400" dirty="0" err="1"/>
              <a:t>Celestron</a:t>
            </a:r>
            <a:r>
              <a:rPr lang="pl-PL" sz="2400" dirty="0"/>
              <a:t> 203/2032 mm, reduktor ogniskowej 0.5x</a:t>
            </a:r>
          </a:p>
          <a:p>
            <a:r>
              <a:rPr lang="pl-PL" sz="2400" dirty="0"/>
              <a:t>Ustawiona rozdzielczość 640x480 pikseli – brak gubionych klatek przy małych czasach migawki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501AEFB-4313-4DAD-890B-D08D9C99C0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5285" y="2593731"/>
            <a:ext cx="2842846" cy="426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300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Wykres 2">
            <a:extLst>
              <a:ext uri="{FF2B5EF4-FFF2-40B4-BE49-F238E27FC236}">
                <a16:creationId xmlns:a16="http://schemas.microsoft.com/office/drawing/2014/main" id="{17E8517D-9859-4C4E-8AF8-3E35FFB22F5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9194826"/>
              </p:ext>
            </p:extLst>
          </p:nvPr>
        </p:nvGraphicFramePr>
        <p:xfrm>
          <a:off x="2013438" y="211014"/>
          <a:ext cx="7992208" cy="62952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433359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Wykres 3">
            <a:extLst>
              <a:ext uri="{FF2B5EF4-FFF2-40B4-BE49-F238E27FC236}">
                <a16:creationId xmlns:a16="http://schemas.microsoft.com/office/drawing/2014/main" id="{ACB5B098-814A-4D46-97E3-17D1632428B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4751844"/>
              </p:ext>
            </p:extLst>
          </p:nvPr>
        </p:nvGraphicFramePr>
        <p:xfrm>
          <a:off x="1978269" y="140676"/>
          <a:ext cx="7904285" cy="65414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368922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Wykres 1">
            <a:extLst>
              <a:ext uri="{FF2B5EF4-FFF2-40B4-BE49-F238E27FC236}">
                <a16:creationId xmlns:a16="http://schemas.microsoft.com/office/drawing/2014/main" id="{E2363161-956F-4E70-AA0A-577CEF7E0C6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85094502"/>
              </p:ext>
            </p:extLst>
          </p:nvPr>
        </p:nvGraphicFramePr>
        <p:xfrm>
          <a:off x="1951892" y="211014"/>
          <a:ext cx="8053754" cy="64799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pole tekstowe 2">
            <a:extLst>
              <a:ext uri="{FF2B5EF4-FFF2-40B4-BE49-F238E27FC236}">
                <a16:creationId xmlns:a16="http://schemas.microsoft.com/office/drawing/2014/main" id="{27426413-C19A-4EEB-A1D7-F89E7D47AA6A}"/>
              </a:ext>
            </a:extLst>
          </p:cNvPr>
          <p:cNvSpPr txBox="1"/>
          <p:nvPr/>
        </p:nvSpPr>
        <p:spPr>
          <a:xfrm>
            <a:off x="4325816" y="4308231"/>
            <a:ext cx="2434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rgbClr val="FFFF00"/>
                </a:solidFill>
              </a:rPr>
              <a:t>przy EXP 50 ms – 0.055s</a:t>
            </a:r>
          </a:p>
        </p:txBody>
      </p:sp>
    </p:spTree>
    <p:extLst>
      <p:ext uri="{BB962C8B-B14F-4D97-AF65-F5344CB8AC3E}">
        <p14:creationId xmlns:p14="http://schemas.microsoft.com/office/powerpoint/2010/main" val="3006706363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</TotalTime>
  <Words>412</Words>
  <Application>Microsoft Office PowerPoint</Application>
  <PresentationFormat>Panoramiczny</PresentationFormat>
  <Paragraphs>133</Paragraphs>
  <Slides>28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Symbol</vt:lpstr>
      <vt:lpstr>Motyw pakietu Office</vt:lpstr>
      <vt:lpstr>Test kamery ZWO ASI 120MM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WSTAWIANIE CZASU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Test kamery ZWO ASI 120</dc:title>
  <dc:creator>reviewer</dc:creator>
  <cp:lastModifiedBy>reviewer</cp:lastModifiedBy>
  <cp:revision>77</cp:revision>
  <dcterms:created xsi:type="dcterms:W3CDTF">2018-05-16T14:35:52Z</dcterms:created>
  <dcterms:modified xsi:type="dcterms:W3CDTF">2018-06-03T08:15:27Z</dcterms:modified>
</cp:coreProperties>
</file>