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7" r:id="rId3"/>
    <p:sldId id="258" r:id="rId4"/>
    <p:sldId id="263" r:id="rId5"/>
    <p:sldId id="276" r:id="rId6"/>
    <p:sldId id="262" r:id="rId7"/>
    <p:sldId id="260" r:id="rId8"/>
    <p:sldId id="277" r:id="rId9"/>
    <p:sldId id="261" r:id="rId10"/>
    <p:sldId id="264" r:id="rId11"/>
    <p:sldId id="265" r:id="rId12"/>
    <p:sldId id="266" r:id="rId13"/>
    <p:sldId id="293" r:id="rId14"/>
    <p:sldId id="294" r:id="rId15"/>
    <p:sldId id="295" r:id="rId16"/>
    <p:sldId id="296" r:id="rId17"/>
    <p:sldId id="297" r:id="rId18"/>
    <p:sldId id="298" r:id="rId19"/>
    <p:sldId id="279" r:id="rId20"/>
    <p:sldId id="288" r:id="rId21"/>
    <p:sldId id="267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68" r:id="rId30"/>
    <p:sldId id="289" r:id="rId31"/>
    <p:sldId id="269" r:id="rId32"/>
    <p:sldId id="270" r:id="rId33"/>
    <p:sldId id="291" r:id="rId34"/>
    <p:sldId id="292" r:id="rId35"/>
    <p:sldId id="290" r:id="rId36"/>
    <p:sldId id="272" r:id="rId37"/>
    <p:sldId id="273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9A54158-5CAB-4D6E-83C8-3578DB13C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1B555C8B-4B90-4360-8073-C0DD76B04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7059C73-087B-4371-BCA4-947B6CA1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F968960-153E-4D65-856E-EF462387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4E0C6A2-6421-49DD-9AC6-A6B3B92A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881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C08FC8-995D-4089-80C3-A0550059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8D168DEB-BFF5-4235-AABA-1C8431FFC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39B5A53-10B5-4208-B04E-F5401864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B1E25F9-DD28-4115-B495-EE28643C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0E96925-36E8-47C8-AB3A-F439E63D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84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5EDFECF3-03A1-4401-AA83-C95464B11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705B3AF6-BA19-4E44-BFA0-6D2AE900C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7565FFF-5AD3-4F2D-AF6F-3EC7847D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4EE1776-0E7D-469F-8D53-AD7A7F16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F3B66BB-0040-4C4E-83A7-FE3979AA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965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67381C4-1B4D-41F3-B944-D85A427F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66AA524-0EAC-4D6A-BFB5-4ADB8ED7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DC28B15-76AF-4EEF-8D91-9CBA3D72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26A1C89-30D3-4058-AE55-0E5D080D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E333CDB-55AB-4019-AA04-51A8A2AE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985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1BDF27-6F6F-4BBD-B205-348B34EB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FDDFE02-7077-4CD1-9B32-2ADA0701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F06EFC9-56F5-4019-8699-CCA564A5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A3FF1EA-6371-4517-BF32-023406D0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364F728-25F2-40E0-942C-BE0FABCB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394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62F0B7-BC83-4E32-B7BE-272424BA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147886A-5DB5-4D94-A046-EEAC1F32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254AC6D-F94F-4C3F-8167-E3BF3F58D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3CD1328-B622-4396-8B9C-CCEAB1CD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0302F2C-6216-4FBB-AA0E-0AF1FC2E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B0DD9E2-1A9D-4A97-B07B-44C14932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074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233793-41E7-49C9-A195-14DDEE46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A5042FB-1221-473B-B398-5DF78677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7EA239A1-1A86-4EAC-8697-0D6B589F3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3587498-F9D5-427C-846F-F81B9E532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79121EB4-AF1E-47B9-8585-52616FA6A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6089D690-1B5F-4A08-B092-AD2F0BE5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5E2BC765-07FE-44E9-B742-AABFAFF2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24819272-D662-4C3E-A0AE-27CA1694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687C89-DD63-4507-ACD6-E60CA346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34D8DEF2-BB63-4A00-A1CC-30A2C6DD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B70C2F0-4D3B-459A-9A5D-6F94E04C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48433E5B-D7CA-4AE6-9768-3A2B3D94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216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A69219CF-89EF-484C-AB6C-F07A876F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50F1902B-7964-4402-BA62-D53DE62C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9564528-3F1C-44BC-B881-A73FA830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35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0AC014C-7F0E-462E-A87E-91C6F1B1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4BA96BB-30BA-41E9-BB23-4C4620DE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6424BAB-F943-4B89-8168-C670351F2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4453EED-648F-49BF-B000-EF1F35D2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19948ED-D625-4179-ACE5-BE326A0C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ED947C4-60E6-472E-95C5-4AD56C0B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4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F4494AA-405D-4E33-80FF-67BAAA9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7F146942-A7FE-463E-887B-4E30B441E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ECC9A35-A853-42DD-AD6F-F3E19B9E6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1D72A78-93E5-4EDF-8AEC-DB112CC1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49CA631-5021-4207-8B9E-4BE013AD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8449E7B7-8A9C-4559-8141-E94AD60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06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993B8314-CD6A-4948-9A94-12142C3B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49438FE-232C-4D49-91E6-B13472EF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D815C29-7061-4192-B6E3-3B8325549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83C9A14-97EE-444A-BEED-065B37EF8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B3A0906-C3F4-4A80-858E-F02C26701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620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inkman.com/dimension4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orplanetcenter.net/iau/NEO/toconfirm_tabular.html" TargetMode="External"/><Relationship Id="rId2" Type="http://schemas.openxmlformats.org/officeDocument/2006/relationships/hyperlink" Target="https://www.minorplanetcenter.net/iau/MPEph/MPEp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tro.agzeta.pl/" TargetMode="External"/><Relationship Id="rId4" Type="http://schemas.openxmlformats.org/officeDocument/2006/relationships/hyperlink" Target="https://ssd.jpl.nasa.gov/sbdb.cg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metrica.at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orplanetcenter.net/iau/NEO/toconfirm_tabula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A3EA675-2A59-4840-87CA-F50CA440F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1" y="217"/>
            <a:ext cx="6721090" cy="673690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D98250-C9B7-409A-BE2A-68A7D1FF9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OBSERWACJE POZYCYJNE PLANETOID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EB7015A-0578-46F9-BD1B-AEE501720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>
                <a:solidFill>
                  <a:srgbClr val="FFFF00"/>
                </a:solidFill>
              </a:rPr>
              <a:t>Tomasz Kluwak</a:t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  <a:p>
            <a:r>
              <a:rPr lang="pl-PL" dirty="0">
                <a:solidFill>
                  <a:srgbClr val="FFFF00"/>
                </a:solidFill>
              </a:rPr>
              <a:t>Łódź 26.05.2018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53D9B6FC-D8F4-47CF-9CEE-4AB02847E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8" y="3602038"/>
            <a:ext cx="3832302" cy="1916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3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A78EDCA-871B-40F2-BDDA-16E795C2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Co z tego mamy?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AA1ECFF-DF42-47D5-A883-C03F4E71F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Zakrycia – kształt, rozmiar, satelity, pierścienie, orbita</a:t>
            </a:r>
          </a:p>
          <a:p>
            <a:r>
              <a:rPr lang="pl-PL" dirty="0"/>
              <a:t>Astrometria – orbita, satelity</a:t>
            </a:r>
          </a:p>
          <a:p>
            <a:r>
              <a:rPr lang="pl-PL" dirty="0"/>
              <a:t>Fotometria – właściwości fizyczne, kształt, satelity</a:t>
            </a:r>
          </a:p>
          <a:p>
            <a:r>
              <a:rPr lang="pl-PL" dirty="0"/>
              <a:t>Spektroskopia – właściwości fizyczne (skład)</a:t>
            </a:r>
          </a:p>
          <a:p>
            <a:r>
              <a:rPr lang="pl-PL" dirty="0"/>
              <a:t>Polarymetria – właściwości fizyczne (porowatość)</a:t>
            </a:r>
          </a:p>
          <a:p>
            <a:r>
              <a:rPr lang="pl-PL" dirty="0"/>
              <a:t>Obserwacje radarowe – kształt, rozmiar, satelity, orbita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2749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55B590A-3433-4E9C-8E18-26470187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Obserwacje amatorskie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F9D8212-2C2A-4261-AF0B-5FBFFFCB0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Zakrycia</a:t>
            </a:r>
          </a:p>
          <a:p>
            <a:r>
              <a:rPr lang="pl-PL" sz="4400" dirty="0"/>
              <a:t>Astrometria</a:t>
            </a:r>
          </a:p>
          <a:p>
            <a:r>
              <a:rPr lang="pl-PL" sz="4400" dirty="0"/>
              <a:t>Fotometria</a:t>
            </a:r>
          </a:p>
        </p:txBody>
      </p:sp>
    </p:spTree>
    <p:extLst>
      <p:ext uri="{BB962C8B-B14F-4D97-AF65-F5344CB8AC3E}">
        <p14:creationId xmlns="" xmlns:p14="http://schemas.microsoft.com/office/powerpoint/2010/main" val="1145562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85AACC-424E-4817-95EC-F6EFB39C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b="1" dirty="0">
                <a:latin typeface="+mn-lt"/>
              </a:rPr>
              <a:t>Obserwacje astrometryczne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21076D-851D-44C3-A99A-4BAE3971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9898"/>
          </a:xfrm>
        </p:spPr>
        <p:txBody>
          <a:bodyPr/>
          <a:lstStyle/>
          <a:p>
            <a:r>
              <a:rPr lang="pl-PL" dirty="0"/>
              <a:t>Podstawowe pomiary umożliwiające wyznaczenie orbity</a:t>
            </a:r>
          </a:p>
          <a:p>
            <a:r>
              <a:rPr lang="pl-PL" dirty="0"/>
              <a:t>Umożliwiają badanie perturbacji</a:t>
            </a:r>
          </a:p>
          <a:p>
            <a:r>
              <a:rPr lang="pl-PL" dirty="0"/>
              <a:t>Umożliwiają badanie efektu </a:t>
            </a:r>
            <a:r>
              <a:rPr lang="pl-PL" dirty="0" err="1"/>
              <a:t>Jarkowskiego</a:t>
            </a:r>
            <a:r>
              <a:rPr lang="pl-PL" dirty="0"/>
              <a:t> i innych zakłóceń niegrawitacyjnych</a:t>
            </a:r>
          </a:p>
        </p:txBody>
      </p:sp>
      <p:sp>
        <p:nvSpPr>
          <p:cNvPr id="4" name="Strzałka: w dół 3">
            <a:extLst>
              <a:ext uri="{FF2B5EF4-FFF2-40B4-BE49-F238E27FC236}">
                <a16:creationId xmlns="" xmlns:a16="http://schemas.microsoft.com/office/drawing/2014/main" id="{7EE83F4E-6DFF-463B-AAC0-88357CCA9DDD}"/>
              </a:ext>
            </a:extLst>
          </p:cNvPr>
          <p:cNvSpPr/>
          <p:nvPr/>
        </p:nvSpPr>
        <p:spPr>
          <a:xfrm>
            <a:off x="4844561" y="3679353"/>
            <a:ext cx="817685" cy="8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B86E983-21EC-4148-A7C5-56F9A14D87FD}"/>
              </a:ext>
            </a:extLst>
          </p:cNvPr>
          <p:cNvSpPr txBox="1"/>
          <p:nvPr/>
        </p:nvSpPr>
        <p:spPr>
          <a:xfrm>
            <a:off x="838200" y="4553960"/>
            <a:ext cx="8853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Przewidywanie położenia planetoidy w przyszłości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Planowanie lotów sond kosmicznych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Wczesne wykrywanie możliwych zderzeń z Ziemią</a:t>
            </a:r>
          </a:p>
        </p:txBody>
      </p:sp>
    </p:spTree>
    <p:extLst>
      <p:ext uri="{BB962C8B-B14F-4D97-AF65-F5344CB8AC3E}">
        <p14:creationId xmlns="" xmlns:p14="http://schemas.microsoft.com/office/powerpoint/2010/main" val="204083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76CE067-7141-497B-B7BF-55DEB19A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latin typeface="+mn-lt"/>
              </a:rPr>
              <a:t>Obserwatorium „Pod Platanem”</a:t>
            </a:r>
            <a:br>
              <a:rPr lang="pl-PL" sz="5400" b="1" dirty="0">
                <a:latin typeface="+mn-lt"/>
              </a:rPr>
            </a:br>
            <a:r>
              <a:rPr lang="pl-PL" sz="5400" b="1" dirty="0" err="1">
                <a:latin typeface="+mn-lt"/>
              </a:rPr>
              <a:t>Lusowko</a:t>
            </a:r>
            <a:r>
              <a:rPr lang="pl-PL" sz="5400" b="1" dirty="0">
                <a:latin typeface="+mn-lt"/>
              </a:rPr>
              <a:t> </a:t>
            </a:r>
            <a:r>
              <a:rPr lang="pl-PL" sz="5400" b="1" dirty="0" err="1">
                <a:latin typeface="+mn-lt"/>
              </a:rPr>
              <a:t>Platanus</a:t>
            </a:r>
            <a:r>
              <a:rPr lang="pl-PL" sz="5400" b="1" dirty="0">
                <a:latin typeface="+mn-lt"/>
              </a:rPr>
              <a:t> </a:t>
            </a:r>
            <a:r>
              <a:rPr lang="pl-PL" sz="5400" b="1" dirty="0" err="1">
                <a:latin typeface="+mn-lt"/>
              </a:rPr>
              <a:t>Observatory</a:t>
            </a:r>
            <a:r>
              <a:rPr lang="pl-PL" sz="5400" b="1" dirty="0">
                <a:latin typeface="+mn-lt"/>
              </a:rPr>
              <a:t> K80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9CC4AAFA-2BA1-4919-8F97-3EEAA3E5D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116" y="1812005"/>
            <a:ext cx="4764641" cy="4764641"/>
          </a:xfr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C9BECFFD-7CAC-4448-9950-AA0A14BB2D85}"/>
              </a:ext>
            </a:extLst>
          </p:cNvPr>
          <p:cNvSpPr txBox="1"/>
          <p:nvPr/>
        </p:nvSpPr>
        <p:spPr>
          <a:xfrm>
            <a:off x="580292" y="2101362"/>
            <a:ext cx="57765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Jedyne obserwatorium na terenie Polski, które wykonało obserwacje astrometryczne obiektów NEO dla MPC w ciągu ostatnich 10 lat.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Liczba obserwacji – ok. 100 tys.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Liczba zaraportowanych obserwacji - ponad 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Algorytmy polepszające astrometrię: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/>
              <a:t>Wyznaczanie środka </a:t>
            </a:r>
            <a:r>
              <a:rPr lang="pl-PL" sz="2400" dirty="0" err="1"/>
              <a:t>centroidów</a:t>
            </a:r>
            <a:endParaRPr lang="pl-PL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/>
              <a:t>Astrometria wspomagana analizą ruchu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2588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33F0350-B419-484F-A483-46C96810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92383">
            <a:off x="7263291" y="2467754"/>
            <a:ext cx="4400885" cy="192249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965101-FBEB-481B-82CA-9CF074E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900" b="1" dirty="0" err="1">
                <a:latin typeface="+mn-lt"/>
              </a:rPr>
              <a:t>Lusowko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Platanus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Observatory</a:t>
            </a:r>
            <a:r>
              <a:rPr lang="pl-PL" sz="4900" b="1" dirty="0">
                <a:latin typeface="+mn-lt"/>
              </a:rPr>
              <a:t> K80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94E9D5F-99F0-4F2F-B0EA-D66CAFF38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l-PL" dirty="0"/>
              <a:t>Astrograf </a:t>
            </a:r>
            <a:r>
              <a:rPr lang="pl-PL" dirty="0" err="1"/>
              <a:t>Celestron</a:t>
            </a:r>
            <a:r>
              <a:rPr lang="pl-PL" dirty="0"/>
              <a:t> </a:t>
            </a:r>
            <a:r>
              <a:rPr lang="pl-PL" dirty="0" err="1"/>
              <a:t>Rowe-Ackermann-Schmidt</a:t>
            </a:r>
            <a:endParaRPr lang="pl-PL" dirty="0"/>
          </a:p>
          <a:p>
            <a:pPr lvl="2"/>
            <a:r>
              <a:rPr lang="pl-PL" dirty="0"/>
              <a:t>11”</a:t>
            </a:r>
          </a:p>
          <a:p>
            <a:pPr lvl="2"/>
            <a:r>
              <a:rPr lang="pl-PL" dirty="0"/>
              <a:t>f/2.2</a:t>
            </a:r>
          </a:p>
          <a:p>
            <a:pPr lvl="2"/>
            <a:r>
              <a:rPr lang="pl-PL" dirty="0"/>
              <a:t>płaskie pole o średnicy 43.3 mm</a:t>
            </a:r>
          </a:p>
          <a:p>
            <a:pPr lvl="1"/>
            <a:r>
              <a:rPr lang="pl-PL" dirty="0"/>
              <a:t>Montaż NEQ6 Pro</a:t>
            </a:r>
          </a:p>
          <a:p>
            <a:pPr lvl="1"/>
            <a:r>
              <a:rPr lang="pl-PL" dirty="0"/>
              <a:t>Kamera monochromatyczna CMOS ZWO ASI290MM</a:t>
            </a:r>
          </a:p>
          <a:p>
            <a:pPr lvl="1"/>
            <a:r>
              <a:rPr lang="pl-PL" dirty="0"/>
              <a:t>Kamera monochromatyczna CMOS ASI1600MM chłodzona</a:t>
            </a:r>
          </a:p>
          <a:p>
            <a:pPr lvl="1"/>
            <a:r>
              <a:rPr lang="pl-PL" dirty="0" err="1"/>
              <a:t>Celestron</a:t>
            </a:r>
            <a:r>
              <a:rPr lang="pl-PL" dirty="0"/>
              <a:t> </a:t>
            </a:r>
            <a:r>
              <a:rPr lang="pl-PL" dirty="0" err="1"/>
              <a:t>NexStar</a:t>
            </a:r>
            <a:r>
              <a:rPr lang="pl-PL" dirty="0"/>
              <a:t> 8 SE z reduktorem</a:t>
            </a:r>
          </a:p>
          <a:p>
            <a:pPr lvl="2"/>
            <a:r>
              <a:rPr lang="pl-PL" dirty="0"/>
              <a:t>SCT 8”</a:t>
            </a:r>
          </a:p>
          <a:p>
            <a:pPr lvl="2"/>
            <a:r>
              <a:rPr lang="pl-PL" dirty="0"/>
              <a:t>f/7.5</a:t>
            </a:r>
          </a:p>
          <a:p>
            <a:pPr lvl="1"/>
            <a:r>
              <a:rPr lang="pl-PL" dirty="0"/>
              <a:t>Kamera analogowa </a:t>
            </a:r>
            <a:r>
              <a:rPr lang="pl-PL" dirty="0" err="1"/>
              <a:t>Watec</a:t>
            </a:r>
            <a:r>
              <a:rPr lang="pl-PL" dirty="0"/>
              <a:t> 120N+</a:t>
            </a:r>
          </a:p>
          <a:p>
            <a:pPr lvl="1"/>
            <a:r>
              <a:rPr lang="pl-PL" dirty="0" err="1"/>
              <a:t>Inserter</a:t>
            </a:r>
            <a:r>
              <a:rPr lang="pl-PL" dirty="0"/>
              <a:t> czasu GPS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148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E94AD3-760B-471A-92C9-78AEC5A5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900" b="1" dirty="0" err="1">
                <a:latin typeface="+mn-lt"/>
              </a:rPr>
              <a:t>Lusowko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Platanus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Observatory</a:t>
            </a:r>
            <a:r>
              <a:rPr lang="pl-PL" sz="4900" b="1" dirty="0">
                <a:latin typeface="+mn-lt"/>
              </a:rPr>
              <a:t> K80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2A40DDC-1B07-44FD-B7F5-2FC35396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ZWO CMOS ASI290MM</a:t>
            </a:r>
          </a:p>
          <a:p>
            <a:pPr lvl="2"/>
            <a:r>
              <a:rPr lang="pl-PL" dirty="0" err="1"/>
              <a:t>Exposure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: 32 µs – 2000s</a:t>
            </a:r>
          </a:p>
          <a:p>
            <a:pPr lvl="2"/>
            <a:r>
              <a:rPr lang="pl-PL" dirty="0"/>
              <a:t>Resolution: 1936 x 1096</a:t>
            </a:r>
          </a:p>
          <a:p>
            <a:pPr lvl="2"/>
            <a:r>
              <a:rPr lang="pl-PL" dirty="0"/>
              <a:t>FOV: 30.9’ x 17.5’</a:t>
            </a:r>
          </a:p>
          <a:p>
            <a:pPr lvl="2"/>
            <a:r>
              <a:rPr lang="pl-PL" dirty="0" err="1"/>
              <a:t>Pixel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: 0.29 µm = 0.96”</a:t>
            </a:r>
          </a:p>
          <a:p>
            <a:pPr lvl="2"/>
            <a:r>
              <a:rPr lang="pl-PL" dirty="0" err="1"/>
              <a:t>Speed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full</a:t>
            </a:r>
            <a:r>
              <a:rPr lang="pl-PL" dirty="0"/>
              <a:t> resolution, </a:t>
            </a:r>
            <a:r>
              <a:rPr lang="pl-PL" dirty="0" err="1"/>
              <a:t>full</a:t>
            </a:r>
            <a:r>
              <a:rPr lang="pl-PL" dirty="0"/>
              <a:t> ADC: 82.2 </a:t>
            </a:r>
            <a:r>
              <a:rPr lang="pl-PL" dirty="0" err="1"/>
              <a:t>fps</a:t>
            </a:r>
            <a:endParaRPr lang="pl-PL" dirty="0"/>
          </a:p>
          <a:p>
            <a:pPr lvl="2"/>
            <a:r>
              <a:rPr lang="pl-PL" dirty="0" err="1"/>
              <a:t>Speed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320x240, 10bit: 737.5 </a:t>
            </a:r>
            <a:r>
              <a:rPr lang="pl-PL" dirty="0" err="1"/>
              <a:t>fps</a:t>
            </a:r>
            <a:endParaRPr lang="pl-PL" dirty="0"/>
          </a:p>
          <a:p>
            <a:pPr lvl="2"/>
            <a:r>
              <a:rPr lang="pl-PL" dirty="0"/>
              <a:t>ADC: 12 </a:t>
            </a:r>
            <a:r>
              <a:rPr lang="pl-PL" dirty="0" err="1"/>
              <a:t>bits</a:t>
            </a:r>
            <a:endParaRPr lang="pl-PL" dirty="0"/>
          </a:p>
          <a:p>
            <a:pPr lvl="2"/>
            <a:r>
              <a:rPr lang="pl-PL" dirty="0"/>
              <a:t>Read </a:t>
            </a:r>
            <a:r>
              <a:rPr lang="pl-PL" dirty="0" err="1"/>
              <a:t>noise</a:t>
            </a:r>
            <a:r>
              <a:rPr lang="pl-PL" dirty="0"/>
              <a:t>: 1.0e @30db </a:t>
            </a:r>
          </a:p>
          <a:p>
            <a:pPr lvl="2"/>
            <a:r>
              <a:rPr lang="pl-PL" dirty="0"/>
              <a:t>QE*: &gt;80 (max </a:t>
            </a:r>
            <a:r>
              <a:rPr lang="pl-PL" dirty="0" err="1"/>
              <a:t>at</a:t>
            </a:r>
            <a:r>
              <a:rPr lang="pl-PL" dirty="0"/>
              <a:t> 590 </a:t>
            </a:r>
            <a:r>
              <a:rPr lang="pl-PL" dirty="0" err="1"/>
              <a:t>nm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2BE51790-4DFE-4C38-A34A-C78A08DB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052" y="2009774"/>
            <a:ext cx="2833688" cy="2838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533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C5BC6A-E213-4E29-BE78-EC86501E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900" b="1" dirty="0" err="1">
                <a:latin typeface="+mn-lt"/>
              </a:rPr>
              <a:t>Lusowko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Platanus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Observatory</a:t>
            </a:r>
            <a:r>
              <a:rPr lang="pl-PL" sz="4900" b="1" dirty="0">
                <a:latin typeface="+mn-lt"/>
              </a:rPr>
              <a:t> K80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A52F3F6-0F85-4429-A980-46758319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Astrograf RASA + kamera ASI 290MM</a:t>
            </a:r>
          </a:p>
          <a:p>
            <a:pPr marL="0" indent="0">
              <a:buNone/>
            </a:pPr>
            <a:r>
              <a:rPr lang="pl-PL" dirty="0"/>
              <a:t>Zasięg gwiazdowy:</a:t>
            </a:r>
          </a:p>
          <a:p>
            <a:pPr marL="0" indent="0">
              <a:buNone/>
            </a:pPr>
            <a:r>
              <a:rPr lang="pl-PL" dirty="0"/>
              <a:t>	do 16.5 mag w 1 sek.</a:t>
            </a:r>
          </a:p>
          <a:p>
            <a:pPr marL="0" indent="0">
              <a:buNone/>
            </a:pPr>
            <a:r>
              <a:rPr lang="pl-PL" dirty="0"/>
              <a:t>	do 17.0 mag w 3 sek.</a:t>
            </a:r>
          </a:p>
          <a:p>
            <a:pPr marL="0" indent="0">
              <a:buNone/>
            </a:pPr>
            <a:r>
              <a:rPr lang="pl-PL" dirty="0"/>
              <a:t>	do 18.0 mag w 10 sek.</a:t>
            </a:r>
          </a:p>
          <a:p>
            <a:pPr marL="0" indent="0">
              <a:buNone/>
            </a:pPr>
            <a:r>
              <a:rPr lang="pl-PL" dirty="0"/>
              <a:t>	do 19.5 mag w 300 sek. (300 x 1 sek.)</a:t>
            </a:r>
          </a:p>
          <a:p>
            <a:pPr marL="0" indent="0">
              <a:buNone/>
            </a:pPr>
            <a:r>
              <a:rPr lang="pl-PL" dirty="0"/>
              <a:t>	&gt;21 mag w 900 sek. (90 x 10 sek.)</a:t>
            </a:r>
          </a:p>
          <a:p>
            <a:pPr marL="0" indent="0">
              <a:buNone/>
            </a:pPr>
            <a:r>
              <a:rPr lang="pl-PL" b="1" dirty="0" err="1"/>
              <a:t>NexStar</a:t>
            </a:r>
            <a:r>
              <a:rPr lang="pl-PL" b="1" dirty="0"/>
              <a:t> SCT 8” + kamera </a:t>
            </a:r>
            <a:r>
              <a:rPr lang="pl-PL" b="1" dirty="0" err="1"/>
              <a:t>Watec</a:t>
            </a:r>
            <a:r>
              <a:rPr lang="pl-PL" b="1" dirty="0"/>
              <a:t> 120N+</a:t>
            </a:r>
          </a:p>
          <a:p>
            <a:pPr marL="0" indent="0">
              <a:buNone/>
            </a:pPr>
            <a:r>
              <a:rPr lang="pl-PL" dirty="0"/>
              <a:t>	zakrycia gwiazd do 10 mag z precyzyjnym pomiarem czasu &lt; 0.04 sek.</a:t>
            </a:r>
          </a:p>
          <a:p>
            <a:endParaRPr lang="pl-PL" dirty="0"/>
          </a:p>
        </p:txBody>
      </p:sp>
      <p:pic>
        <p:nvPicPr>
          <p:cNvPr id="2050" name="Picture 2" descr="Zdjęcie użytkownika Lusowko Platanus Observatory.">
            <a:extLst>
              <a:ext uri="{FF2B5EF4-FFF2-40B4-BE49-F238E27FC236}">
                <a16:creationId xmlns="" xmlns:a16="http://schemas.microsoft.com/office/drawing/2014/main" id="{1C1BBE68-38A2-46CC-89BA-F65347F0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690688"/>
            <a:ext cx="3924300" cy="392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970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F093DC-4491-40DC-AE20-5A4E05C0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900" b="1" dirty="0" err="1">
                <a:latin typeface="+mn-lt"/>
              </a:rPr>
              <a:t>Lusowko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Platanus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Observatory</a:t>
            </a:r>
            <a:r>
              <a:rPr lang="pl-PL" sz="4900" b="1" dirty="0">
                <a:latin typeface="+mn-lt"/>
              </a:rPr>
              <a:t> K80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="" xmlns:a16="http://schemas.microsoft.com/office/drawing/2014/main" id="{7A0304D8-A8D0-480B-90EC-840C912C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4756"/>
            <a:ext cx="4645844" cy="4351338"/>
          </a:xfr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0BD9A87-8B49-486C-89EA-FE249CCB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69" y="3358484"/>
            <a:ext cx="5927685" cy="2655845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C95D735-BE69-48AE-81A8-7EC820830F91}"/>
              </a:ext>
            </a:extLst>
          </p:cNvPr>
          <p:cNvSpPr/>
          <p:nvPr/>
        </p:nvSpPr>
        <p:spPr>
          <a:xfrm>
            <a:off x="5940669" y="198597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/>
              <a:t>2018 CN2</a:t>
            </a:r>
          </a:p>
          <a:p>
            <a:endParaRPr lang="pl-PL" dirty="0"/>
          </a:p>
          <a:p>
            <a:r>
              <a:rPr lang="pl-PL" dirty="0"/>
              <a:t>Okres obrotu = 735 s +/- 5 s</a:t>
            </a:r>
          </a:p>
        </p:txBody>
      </p:sp>
    </p:spTree>
    <p:extLst>
      <p:ext uri="{BB962C8B-B14F-4D97-AF65-F5344CB8AC3E}">
        <p14:creationId xmlns="" xmlns:p14="http://schemas.microsoft.com/office/powerpoint/2010/main" val="333359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C53D2AB-7B03-4FCE-B1BA-6AF81724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900" b="1" dirty="0" err="1">
                <a:latin typeface="+mn-lt"/>
              </a:rPr>
              <a:t>Lusowko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Platanus</a:t>
            </a:r>
            <a:r>
              <a:rPr lang="pl-PL" sz="4900" b="1" dirty="0">
                <a:latin typeface="+mn-lt"/>
              </a:rPr>
              <a:t> </a:t>
            </a:r>
            <a:r>
              <a:rPr lang="pl-PL" sz="4900" b="1" dirty="0" err="1">
                <a:latin typeface="+mn-lt"/>
              </a:rPr>
              <a:t>Observatory</a:t>
            </a:r>
            <a:r>
              <a:rPr lang="pl-PL" sz="4900" b="1" dirty="0">
                <a:latin typeface="+mn-lt"/>
              </a:rPr>
              <a:t> K80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04CA5324-BE9F-40E1-B18F-45B2845B3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28" y="2019056"/>
            <a:ext cx="6659190" cy="435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470585B-2101-420D-9967-446E4B6A442E}"/>
              </a:ext>
            </a:extLst>
          </p:cNvPr>
          <p:cNvSpPr txBox="1"/>
          <p:nvPr/>
        </p:nvSpPr>
        <p:spPr>
          <a:xfrm>
            <a:off x="7965831" y="2162908"/>
            <a:ext cx="3578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(1627) Ivar</a:t>
            </a:r>
          </a:p>
          <a:p>
            <a:r>
              <a:rPr lang="pl-PL" dirty="0"/>
              <a:t>Ponad 27 tys. obserwacji w ciągu 3 nocy 4-7.05.2018</a:t>
            </a:r>
          </a:p>
        </p:txBody>
      </p:sp>
    </p:spTree>
    <p:extLst>
      <p:ext uri="{BB962C8B-B14F-4D97-AF65-F5344CB8AC3E}">
        <p14:creationId xmlns="" xmlns:p14="http://schemas.microsoft.com/office/powerpoint/2010/main" val="56719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A3EA675-2A59-4840-87CA-F50CA440F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1" y="217"/>
            <a:ext cx="6721090" cy="673690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D98250-C9B7-409A-BE2A-68A7D1FF9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OBSERWACJE POZYCYJNE PLANETOID - PODSTAWY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EB7015A-0578-46F9-BD1B-AEE501720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>
                <a:solidFill>
                  <a:srgbClr val="FFFF00"/>
                </a:solidFill>
              </a:rPr>
              <a:t>Tomasz Kluwak</a:t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  <a:p>
            <a:r>
              <a:rPr lang="pl-PL" dirty="0">
                <a:solidFill>
                  <a:srgbClr val="FFFF00"/>
                </a:solidFill>
              </a:rPr>
              <a:t>Łódź 26.05.2018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53D9B6FC-D8F4-47CF-9CEE-4AB02847E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8" y="3602038"/>
            <a:ext cx="3832302" cy="1916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43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3B0E76-792C-463E-8AAB-22E776B0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Dlaczego obserwujemy planetoidy?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6B76E26C-8061-465D-B75C-6A89C4B1C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Czysta wiedza</a:t>
            </a:r>
          </a:p>
          <a:p>
            <a:pPr lvl="1"/>
            <a:r>
              <a:rPr lang="pl-PL" dirty="0"/>
              <a:t>Historia Układu Słonecznego</a:t>
            </a:r>
          </a:p>
          <a:p>
            <a:pPr lvl="1"/>
            <a:r>
              <a:rPr lang="pl-PL" dirty="0"/>
              <a:t>Międzygwiezdni przybysze</a:t>
            </a:r>
          </a:p>
          <a:p>
            <a:pPr lvl="1"/>
            <a:r>
              <a:rPr lang="pl-PL" dirty="0"/>
              <a:t>Pochodzenie życia</a:t>
            </a:r>
          </a:p>
          <a:p>
            <a:pPr lvl="1"/>
            <a:r>
              <a:rPr lang="pl-PL" dirty="0"/>
              <a:t>Źródło wody na Ziemi</a:t>
            </a:r>
          </a:p>
          <a:p>
            <a:pPr lvl="1"/>
            <a:r>
              <a:rPr lang="pl-PL" dirty="0"/>
              <a:t>…</a:t>
            </a:r>
          </a:p>
          <a:p>
            <a:r>
              <a:rPr lang="pl-PL" dirty="0"/>
              <a:t>Praktyczne zastosowanie</a:t>
            </a:r>
          </a:p>
          <a:p>
            <a:pPr lvl="1"/>
            <a:r>
              <a:rPr lang="pl-PL" dirty="0"/>
              <a:t>Kopalnie kosmiczne</a:t>
            </a:r>
          </a:p>
          <a:p>
            <a:pPr lvl="1"/>
            <a:r>
              <a:rPr lang="pl-PL" dirty="0"/>
              <a:t>Podróże międzyplanetarne</a:t>
            </a:r>
          </a:p>
          <a:p>
            <a:r>
              <a:rPr lang="pl-PL" dirty="0"/>
              <a:t>Niebezpieczeństwo dla życia na Ziemi</a:t>
            </a:r>
          </a:p>
          <a:p>
            <a:pPr lvl="1"/>
            <a:r>
              <a:rPr lang="pl-PL" dirty="0"/>
              <a:t>zderzenia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565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7B2CBD-5536-402F-A610-D89280BD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z="5400" b="1" dirty="0">
                <a:latin typeface="+mn-lt"/>
              </a:rPr>
              <a:t>Minor Planet Center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14524D5-3570-4B54-A4AB-FD9C8B62A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/>
              <a:t>Oficjalna ogólnoświatowa organizacja powołana w celu zbierania danych obserwacyjnych małych ciał Układu Słonecznego (planetoid i komet), obliczania ich orbit i publikowania tych informacji w swoim biuletynie. Działa pod auspicjami Międzynarodowej Unii Astronomicznej.</a:t>
            </a:r>
          </a:p>
          <a:p>
            <a:pPr marL="0" indent="0">
              <a:buNone/>
            </a:pPr>
            <a:r>
              <a:rPr lang="pl-PL" sz="3600" dirty="0"/>
              <a:t>https://www.minorplanetcenter.net/</a:t>
            </a:r>
          </a:p>
          <a:p>
            <a:pPr marL="0" indent="0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="" xmlns:p14="http://schemas.microsoft.com/office/powerpoint/2010/main" val="342693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47EE11-A216-4B7B-A44B-96A45DDF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Od czego zacząć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1E6E42-9A07-4C82-8136-D832CD2A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635"/>
            <a:ext cx="6030951" cy="4220327"/>
          </a:xfrm>
        </p:spPr>
        <p:txBody>
          <a:bodyPr/>
          <a:lstStyle/>
          <a:p>
            <a:r>
              <a:rPr lang="pl-PL" dirty="0"/>
              <a:t>Dokładne współrzędne miejsca obserwacji – z dokładnością &lt; 1”</a:t>
            </a:r>
          </a:p>
          <a:p>
            <a:r>
              <a:rPr lang="pl-PL" dirty="0"/>
              <a:t>Wysokość nad poziomem morza ≤ 1m</a:t>
            </a:r>
          </a:p>
          <a:p>
            <a:r>
              <a:rPr lang="pl-PL" dirty="0"/>
              <a:t>Dane wg systemu WGS-84 (</a:t>
            </a:r>
            <a:r>
              <a:rPr lang="pl-PL" i="1" dirty="0"/>
              <a:t>World </a:t>
            </a:r>
            <a:r>
              <a:rPr lang="pl-PL" i="1" dirty="0" err="1"/>
              <a:t>Geodetic</a:t>
            </a:r>
            <a:r>
              <a:rPr lang="pl-PL" i="1" dirty="0"/>
              <a:t> System 84)</a:t>
            </a:r>
          </a:p>
          <a:p>
            <a:r>
              <a:rPr lang="pl-PL" i="1" dirty="0"/>
              <a:t>Uwaga na mapy!</a:t>
            </a:r>
          </a:p>
          <a:p>
            <a:pPr lvl="1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2F0AAB1-41DA-4743-89F4-7A549C31C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405" y="1859669"/>
            <a:ext cx="4164395" cy="4414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898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424BDC-9525-4B1A-8E61-613FF6D8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Zestaw do obserwacji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CB4B62B-563A-4380-A491-5C09E897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Jasność planetoid: od 5.8 mag do… </a:t>
            </a:r>
            <a:r>
              <a:rPr lang="pl-PL" dirty="0" err="1"/>
              <a:t>sky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the limit! ;-)</a:t>
            </a:r>
          </a:p>
          <a:p>
            <a:r>
              <a:rPr lang="pl-PL" dirty="0"/>
              <a:t>Obiekty punktowe</a:t>
            </a:r>
          </a:p>
          <a:p>
            <a:r>
              <a:rPr lang="pl-PL" dirty="0"/>
              <a:t>Obiekty ruchome (mniej lub bardziej)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trzałka: w dół 3">
            <a:extLst>
              <a:ext uri="{FF2B5EF4-FFF2-40B4-BE49-F238E27FC236}">
                <a16:creationId xmlns="" xmlns:a16="http://schemas.microsoft.com/office/drawing/2014/main" id="{B5229B77-B222-4FEA-8047-D184CEC8AA32}"/>
              </a:ext>
            </a:extLst>
          </p:cNvPr>
          <p:cNvSpPr/>
          <p:nvPr/>
        </p:nvSpPr>
        <p:spPr>
          <a:xfrm>
            <a:off x="5341434" y="3713356"/>
            <a:ext cx="1338146" cy="1773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8612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424BDC-9525-4B1A-8E61-613FF6D8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Zestaw do obserwacji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CB4B62B-563A-4380-A491-5C09E897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Teleskop (reflektor lub refraktor)</a:t>
            </a:r>
          </a:p>
          <a:p>
            <a:r>
              <a:rPr lang="pl-PL" dirty="0"/>
              <a:t>Montaż</a:t>
            </a:r>
          </a:p>
          <a:p>
            <a:r>
              <a:rPr lang="pl-PL" dirty="0"/>
              <a:t>Kamera</a:t>
            </a:r>
          </a:p>
          <a:p>
            <a:r>
              <a:rPr lang="pl-PL" dirty="0"/>
              <a:t>Komputer rejestrujący obraz z kamery</a:t>
            </a:r>
          </a:p>
          <a:p>
            <a:r>
              <a:rPr lang="pl-PL" dirty="0"/>
              <a:t>Oprogramowanie – służba czasu</a:t>
            </a:r>
          </a:p>
          <a:p>
            <a:r>
              <a:rPr lang="pl-PL" dirty="0"/>
              <a:t>Oprogramowanie do astrometrii</a:t>
            </a:r>
          </a:p>
          <a:p>
            <a:r>
              <a:rPr lang="pl-PL" dirty="0"/>
              <a:t>Dostęp do efemeryd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88106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424BDC-9525-4B1A-8E61-613FF6D8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Zestaw do obserwacji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CB4B62B-563A-4380-A491-5C09E897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Teleskop (reflektor lub refraktor)</a:t>
            </a:r>
          </a:p>
          <a:p>
            <a:pPr lvl="1"/>
            <a:r>
              <a:rPr lang="pl-PL" dirty="0"/>
              <a:t>praktycznie dowolny</a:t>
            </a:r>
          </a:p>
          <a:p>
            <a:r>
              <a:rPr lang="pl-PL" dirty="0"/>
              <a:t>Montaż</a:t>
            </a:r>
          </a:p>
          <a:p>
            <a:pPr lvl="1"/>
            <a:r>
              <a:rPr lang="pl-PL" dirty="0"/>
              <a:t>preferowane sterowanie z komputera, prowadzenie w RA i DEC, ale… (wszystko zależy od obiektu)</a:t>
            </a:r>
          </a:p>
          <a:p>
            <a:pPr lvl="1"/>
            <a:r>
              <a:rPr lang="pl-PL" dirty="0"/>
              <a:t>EQ czy Az/Alt – zależy od przewidywanych czasów naświetlania</a:t>
            </a:r>
          </a:p>
          <a:p>
            <a:r>
              <a:rPr lang="pl-PL" dirty="0"/>
              <a:t>Kamera</a:t>
            </a:r>
          </a:p>
          <a:p>
            <a:pPr lvl="1"/>
            <a:r>
              <a:rPr lang="pl-PL" dirty="0"/>
              <a:t>odpowiednio dobrana do ogniskowej teleskopu, aby:</a:t>
            </a:r>
          </a:p>
          <a:p>
            <a:pPr lvl="2"/>
            <a:r>
              <a:rPr lang="pl-PL" dirty="0"/>
              <a:t>rozmiar piksela 1-2 </a:t>
            </a:r>
            <a:r>
              <a:rPr lang="pl-PL" dirty="0" err="1"/>
              <a:t>arcsec</a:t>
            </a:r>
            <a:r>
              <a:rPr lang="pl-PL" dirty="0"/>
              <a:t> </a:t>
            </a:r>
          </a:p>
          <a:p>
            <a:pPr lvl="2"/>
            <a:r>
              <a:rPr lang="pl-PL" dirty="0"/>
              <a:t>pole widzenia wystarczająco duże, by zawrzeć kilkanaście gwiazd odniesienia</a:t>
            </a:r>
          </a:p>
          <a:p>
            <a:pPr lvl="2"/>
            <a:r>
              <a:rPr lang="pl-PL" dirty="0"/>
              <a:t>zachować jak najbardziej płaski obraz (unikać winietowania)</a:t>
            </a:r>
          </a:p>
          <a:p>
            <a:pPr lvl="1"/>
            <a:r>
              <a:rPr lang="pl-PL" dirty="0"/>
              <a:t>raczej monochromatyczna, raczej bez filtra</a:t>
            </a:r>
          </a:p>
          <a:p>
            <a:pPr lvl="1"/>
            <a:r>
              <a:rPr lang="pl-PL" dirty="0"/>
              <a:t>ważne cechy: czułość i szybkość, niskie szumy</a:t>
            </a:r>
          </a:p>
          <a:p>
            <a:pPr lvl="1"/>
            <a:r>
              <a:rPr lang="pl-PL" dirty="0"/>
              <a:t>mniej ważne: głębia bitów, liniowość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4776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3336C5-2007-48E9-8686-E00BDAF6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Kilka przydatnych wzorów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145A274B-DA28-4942-A4A7-D8DE35930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l-PL" dirty="0"/>
                  <a:t>Skala: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𝑠𝑝𝑝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=7200∗</m:t>
                      </m:r>
                      <m:r>
                        <m:rPr>
                          <m:sty m:val="p"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arctan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2000∗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sz="2000" dirty="0"/>
                  <a:t>f – ogniskowa w mm, d – rozmiar piksela w µm, wynik w sekundach kątowych/piksel</a:t>
                </a:r>
              </a:p>
              <a:p>
                <a:r>
                  <a:rPr lang="pl-PL" dirty="0"/>
                  <a:t>Długość śladu planetoidy (prowadzenie syderyczne):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𝑠𝑙𝑎𝑑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𝑠𝑝𝑝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sz="2000" dirty="0" err="1"/>
                  <a:t>speed</a:t>
                </a:r>
                <a:r>
                  <a:rPr lang="pl-PL" sz="2000" dirty="0"/>
                  <a:t> – prędkość planetoidy w </a:t>
                </a:r>
                <a:r>
                  <a:rPr lang="pl-PL" sz="2000" dirty="0" err="1"/>
                  <a:t>sek.kątowych</a:t>
                </a:r>
                <a:r>
                  <a:rPr lang="pl-PL" sz="2000" dirty="0"/>
                  <a:t>/min, t – czas naświetlania w minutach, wynik w pikselach</a:t>
                </a:r>
              </a:p>
              <a:p>
                <a:r>
                  <a:rPr lang="pl-PL" dirty="0"/>
                  <a:t>Pole widzenia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𝑠𝑝𝑝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𝑥𝑠𝑖𝑧𝑒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𝑠𝑝𝑝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𝑦𝑠𝑖𝑧𝑒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sz="2000" dirty="0" err="1"/>
                  <a:t>xsize</a:t>
                </a:r>
                <a:r>
                  <a:rPr lang="pl-PL" sz="2000" dirty="0"/>
                  <a:t>, </a:t>
                </a:r>
                <a:r>
                  <a:rPr lang="pl-PL" sz="2000" dirty="0" err="1"/>
                  <a:t>ysize</a:t>
                </a:r>
                <a:r>
                  <a:rPr lang="pl-PL" sz="2000" dirty="0"/>
                  <a:t> – rozmiar matrycy w pikselach, wyniki w sekundach łuku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45A274B-DA28-4942-A4A7-D8DE35930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17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795FDF-A4D6-436D-9011-7BA9A01A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z="5400" b="1" dirty="0">
                <a:latin typeface="+mn-lt"/>
              </a:rPr>
              <a:t>Zalety szybkich kamer CMOS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FE825BD-62D8-4992-ADC4-1E7AB477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Wysoka czułość</a:t>
            </a:r>
          </a:p>
          <a:p>
            <a:r>
              <a:rPr lang="pl-PL" dirty="0"/>
              <a:t>Wsparcie dla USB3</a:t>
            </a:r>
          </a:p>
          <a:p>
            <a:r>
              <a:rPr lang="pl-PL" dirty="0"/>
              <a:t>Niskie szumy odczytu</a:t>
            </a:r>
          </a:p>
          <a:p>
            <a:r>
              <a:rPr lang="pl-PL" dirty="0"/>
              <a:t>Liniowość odczytu</a:t>
            </a:r>
          </a:p>
          <a:p>
            <a:r>
              <a:rPr lang="pl-PL" dirty="0"/>
              <a:t>Charakterystyka odpowiedzi zbliżona do zakresu jasności gwiazd z katalogu </a:t>
            </a:r>
            <a:r>
              <a:rPr lang="pl-PL" dirty="0" err="1"/>
              <a:t>Gaia</a:t>
            </a:r>
            <a:r>
              <a:rPr lang="pl-PL" dirty="0"/>
              <a:t> DR2</a:t>
            </a:r>
          </a:p>
          <a:p>
            <a:pPr marL="0" indent="0">
              <a:buNone/>
            </a:pPr>
            <a:r>
              <a:rPr lang="pl-PL" b="1" dirty="0"/>
              <a:t>To wszystko pomaga w eliminacji błędów ustawienia/prowadzenia oraz w pozyskiwaniu dużej liczby ramek – przydaje się w bardziej zaawansowanej astrometrii.</a:t>
            </a:r>
          </a:p>
        </p:txBody>
      </p:sp>
    </p:spTree>
    <p:extLst>
      <p:ext uri="{BB962C8B-B14F-4D97-AF65-F5344CB8AC3E}">
        <p14:creationId xmlns="" xmlns:p14="http://schemas.microsoft.com/office/powerpoint/2010/main" val="60603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1ABC2B-DE03-4390-8A74-45494156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Komputer i oprogramowanie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663B162-6F17-489F-B7B6-167145D77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dirty="0"/>
              <a:t>Przykładowy komputer do rejestracji obrazu z kamery:</a:t>
            </a:r>
          </a:p>
          <a:p>
            <a:r>
              <a:rPr lang="pl-PL" dirty="0"/>
              <a:t>Wyposażony w port USB3</a:t>
            </a:r>
          </a:p>
          <a:p>
            <a:r>
              <a:rPr lang="pl-PL" dirty="0"/>
              <a:t>Wyposażony w dysk SSD o wystarczającej pojemności</a:t>
            </a:r>
          </a:p>
          <a:p>
            <a:r>
              <a:rPr lang="pl-PL" dirty="0"/>
              <a:t>Pracujący pod kontrolą Windows 10</a:t>
            </a:r>
          </a:p>
          <a:p>
            <a:r>
              <a:rPr lang="pl-PL" dirty="0"/>
              <a:t>Połączony z </a:t>
            </a:r>
            <a:r>
              <a:rPr lang="pl-PL" dirty="0" err="1"/>
              <a:t>internetem</a:t>
            </a:r>
            <a:endParaRPr lang="pl-PL" dirty="0"/>
          </a:p>
          <a:p>
            <a:r>
              <a:rPr lang="pl-PL" dirty="0"/>
              <a:t>Zainstalowane oprogramowanie do rejestracji ramek (np. </a:t>
            </a:r>
            <a:r>
              <a:rPr lang="pl-PL" dirty="0" err="1"/>
              <a:t>FireCapture</a:t>
            </a:r>
            <a:r>
              <a:rPr lang="pl-PL" dirty="0"/>
              <a:t>)</a:t>
            </a:r>
          </a:p>
          <a:p>
            <a:r>
              <a:rPr lang="pl-PL" dirty="0"/>
              <a:t>Zainstalowane oprogramowanie służby czasu (np. </a:t>
            </a:r>
            <a:r>
              <a:rPr lang="pl-PL" dirty="0" err="1"/>
              <a:t>Dimension</a:t>
            </a:r>
            <a:r>
              <a:rPr lang="pl-PL" dirty="0"/>
              <a:t> 4)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2308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BA72FB-1AD6-4709-893E-E97DC45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Służba czasu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378503-5440-46B7-BABE-9EC57CC8F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MPC oczekuje dokładności 0.00001 d ≈ 0.9 sek.</a:t>
            </a:r>
          </a:p>
          <a:p>
            <a:r>
              <a:rPr lang="pl-PL" dirty="0"/>
              <a:t>Dla szybkich NEO to może być niewystarczające</a:t>
            </a:r>
          </a:p>
          <a:p>
            <a:r>
              <a:rPr lang="pl-PL" dirty="0"/>
              <a:t>Dwa podejścia:</a:t>
            </a:r>
          </a:p>
          <a:p>
            <a:pPr lvl="1"/>
            <a:r>
              <a:rPr lang="pl-PL" dirty="0"/>
              <a:t>Tradycyjne – ustawiamy czas komputera przed pierwszą obserwacją</a:t>
            </a:r>
          </a:p>
          <a:p>
            <a:pPr lvl="1"/>
            <a:r>
              <a:rPr lang="pl-PL" dirty="0"/>
              <a:t>Proponowane – ustawiamy czas komputera przed pierwszą obserwacją i co określony czas notujemy poprawkę</a:t>
            </a:r>
          </a:p>
          <a:p>
            <a:r>
              <a:rPr lang="pl-PL" dirty="0"/>
              <a:t>Polecana aplikacja: </a:t>
            </a:r>
            <a:r>
              <a:rPr lang="pl-PL" dirty="0" err="1"/>
              <a:t>Dimension</a:t>
            </a:r>
            <a:r>
              <a:rPr lang="pl-PL" dirty="0"/>
              <a:t> 4 (</a:t>
            </a:r>
            <a:r>
              <a:rPr lang="pl-PL" dirty="0">
                <a:hlinkClick r:id="rId2"/>
              </a:rPr>
              <a:t>http://www.thinkman.com/dimension4/</a:t>
            </a:r>
            <a:r>
              <a:rPr lang="pl-PL" dirty="0"/>
              <a:t>)</a:t>
            </a:r>
          </a:p>
          <a:p>
            <a:r>
              <a:rPr lang="pl-PL" dirty="0"/>
              <a:t>Polecany serwer czasu: vega.cbk.poznan.pl</a:t>
            </a:r>
          </a:p>
        </p:txBody>
      </p:sp>
    </p:spTree>
    <p:extLst>
      <p:ext uri="{BB962C8B-B14F-4D97-AF65-F5344CB8AC3E}">
        <p14:creationId xmlns="" xmlns:p14="http://schemas.microsoft.com/office/powerpoint/2010/main" val="1697891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3C7674-99DD-4A5C-B3FE-32100043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Krok 1 – wybierz cel obserwacji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9884075-96F0-4F1E-AF9F-283445FAD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Określ zasięg jasności swojego teleskopu i kamery</a:t>
            </a:r>
          </a:p>
          <a:p>
            <a:r>
              <a:rPr lang="pl-PL" dirty="0"/>
              <a:t>Weź pod uwagę, że szybko poruszające się obiekty zostawiają mniej fotonów nad każdym pikselem!</a:t>
            </a:r>
          </a:p>
          <a:p>
            <a:r>
              <a:rPr lang="pl-PL" dirty="0"/>
              <a:t>Wybierz obiekty. Źródła efemeryd:</a:t>
            </a:r>
          </a:p>
          <a:p>
            <a:pPr lvl="1"/>
            <a:r>
              <a:rPr lang="pl-PL" dirty="0"/>
              <a:t>Programy typu planetarium (</a:t>
            </a:r>
            <a:r>
              <a:rPr lang="pl-PL" dirty="0" err="1"/>
              <a:t>SkyChart</a:t>
            </a:r>
            <a:r>
              <a:rPr lang="pl-PL" dirty="0"/>
              <a:t> itp.) – niska dokładność</a:t>
            </a:r>
          </a:p>
          <a:p>
            <a:pPr lvl="1"/>
            <a:r>
              <a:rPr lang="pl-PL" dirty="0">
                <a:hlinkClick r:id="rId2"/>
              </a:rPr>
              <a:t>https://www.minorplanetcenter.net/iau/MPEph/MPEph.html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https://www.minorplanetcenter.net/iau/NEO/toconfirm_tabular.html</a:t>
            </a:r>
            <a:endParaRPr lang="pl-PL" dirty="0"/>
          </a:p>
          <a:p>
            <a:pPr lvl="1"/>
            <a:r>
              <a:rPr lang="pl-PL" dirty="0">
                <a:hlinkClick r:id="rId4"/>
              </a:rPr>
              <a:t>https://ssd.jpl.nasa.gov/sbdb.cgi</a:t>
            </a:r>
            <a:endParaRPr lang="pl-PL" dirty="0"/>
          </a:p>
          <a:p>
            <a:pPr lvl="1"/>
            <a:r>
              <a:rPr lang="pl-PL" dirty="0">
                <a:hlinkClick r:id="rId5"/>
              </a:rPr>
              <a:t>https://astro.agzeta.pl</a:t>
            </a:r>
            <a:endParaRPr lang="pl-PL" dirty="0"/>
          </a:p>
          <a:p>
            <a:pPr lvl="1"/>
            <a:r>
              <a:rPr lang="pl-PL" dirty="0"/>
              <a:t>„Urania”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4731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6E92040-2EED-4C46-A94E-19431C58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Nasza wiedza o planetoidach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EC97C4D3-FA4E-4967-8780-6E759102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4138" y="1595382"/>
            <a:ext cx="9895738" cy="439217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19B2498-896A-4AB4-A166-BA5A71586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346" y="1595382"/>
            <a:ext cx="10389437" cy="4607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892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6C3C336-A681-4681-9CCA-10FC178D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Krok 1 – wybierz cel obserwacji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931BFEC-5B6C-425F-92D7-90272E483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 treningu wybieramy obiekty:</a:t>
            </a:r>
          </a:p>
          <a:p>
            <a:pPr>
              <a:buFontTx/>
              <a:buChar char="-"/>
            </a:pPr>
            <a:r>
              <a:rPr lang="pl-PL" dirty="0"/>
              <a:t>jasne i niezbyt szybkie, </a:t>
            </a:r>
          </a:p>
          <a:p>
            <a:pPr>
              <a:buFontTx/>
              <a:buChar char="-"/>
            </a:pPr>
            <a:r>
              <a:rPr lang="pl-PL" dirty="0"/>
              <a:t>o dobrze znanych orbitach,</a:t>
            </a:r>
          </a:p>
          <a:p>
            <a:pPr>
              <a:buFontTx/>
              <a:buChar char="-"/>
            </a:pPr>
            <a:r>
              <a:rPr lang="pl-PL" dirty="0"/>
              <a:t>o różnej jasności.</a:t>
            </a:r>
          </a:p>
          <a:p>
            <a:pPr marL="0" indent="0">
              <a:buNone/>
            </a:pPr>
            <a:r>
              <a:rPr lang="pl-PL" dirty="0"/>
              <a:t>Rekomendowany wybór to planetoidy o numerach 400 – 40000.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08778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723E97-7810-4F3D-A47E-84C29E1A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Krok 2 – wykonaj obserwację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0DC71E1-4DC8-4342-8ED1-4CB41560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MPC zaleca 2 – 3 obserwacje każdego obiektu w ciągu nocy w odstępach około 1 godziny.</a:t>
            </a:r>
          </a:p>
          <a:p>
            <a:r>
              <a:rPr lang="pl-PL" dirty="0"/>
              <a:t>Obserwacje powinny zostać powtórzone kolejnej nocy.</a:t>
            </a:r>
          </a:p>
          <a:p>
            <a:r>
              <a:rPr lang="pl-PL" dirty="0" err="1"/>
              <a:t>Gain</a:t>
            </a:r>
            <a:r>
              <a:rPr lang="pl-PL" dirty="0"/>
              <a:t> kamery: nie niższy niż tzw. </a:t>
            </a:r>
            <a:r>
              <a:rPr lang="pl-PL" i="1" dirty="0"/>
              <a:t>unity </a:t>
            </a:r>
            <a:r>
              <a:rPr lang="pl-PL" i="1" dirty="0" err="1"/>
              <a:t>gain</a:t>
            </a:r>
            <a:r>
              <a:rPr lang="pl-PL" dirty="0"/>
              <a:t>, ale też niedużo wyższy.</a:t>
            </a:r>
          </a:p>
          <a:p>
            <a:r>
              <a:rPr lang="pl-PL" dirty="0"/>
              <a:t>Czas dobrany tak, by obiekt nie zostawił śladu większego niż </a:t>
            </a:r>
            <a:r>
              <a:rPr lang="pl-PL" dirty="0" err="1"/>
              <a:t>seeing</a:t>
            </a:r>
            <a:r>
              <a:rPr lang="pl-PL" dirty="0"/>
              <a:t>.</a:t>
            </a:r>
          </a:p>
          <a:p>
            <a:r>
              <a:rPr lang="pl-PL" dirty="0"/>
              <a:t>Pamiętaj o służbie czasu!</a:t>
            </a:r>
          </a:p>
          <a:p>
            <a:r>
              <a:rPr lang="pl-PL" dirty="0"/>
              <a:t>Moje podejście: nawet do 60 obserwacji kilkusekundowych pod rząd. Maksymalny czas naświetlenia ramki 10 sek.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0985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C48663-C1E5-49BD-8B69-FB5A6E91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Krok 3 – redukcja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378B935-F2B0-4F26-A5ED-8DC9084C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Klatki kalibracyjne – niekonieczne, ale polepszają astrometrię słabych obiektów, bardzo przydatne do fotometrii.</a:t>
            </a:r>
          </a:p>
          <a:p>
            <a:r>
              <a:rPr lang="pl-PL" dirty="0"/>
              <a:t>Format plików – preferowany FITS</a:t>
            </a:r>
          </a:p>
          <a:p>
            <a:r>
              <a:rPr lang="pl-PL" dirty="0"/>
              <a:t>Redukcja, czyli:</a:t>
            </a:r>
          </a:p>
          <a:p>
            <a:pPr lvl="1"/>
            <a:r>
              <a:rPr lang="pl-PL" dirty="0"/>
              <a:t>jak wyznaczyć środek (</a:t>
            </a:r>
            <a:r>
              <a:rPr lang="pl-PL" dirty="0" err="1"/>
              <a:t>x,y</a:t>
            </a:r>
            <a:r>
              <a:rPr lang="pl-PL" dirty="0"/>
              <a:t>) obiektu na zdjęciu</a:t>
            </a:r>
          </a:p>
          <a:p>
            <a:pPr lvl="1"/>
            <a:r>
              <a:rPr lang="pl-PL" dirty="0"/>
              <a:t>jak zamienić współrzędne (</a:t>
            </a:r>
            <a:r>
              <a:rPr lang="pl-PL" dirty="0" err="1"/>
              <a:t>x,y</a:t>
            </a:r>
            <a:r>
              <a:rPr lang="pl-PL" dirty="0"/>
              <a:t>) na (</a:t>
            </a:r>
            <a:r>
              <a:rPr lang="el-GR" dirty="0"/>
              <a:t>α</a:t>
            </a:r>
            <a:r>
              <a:rPr lang="pl-PL" dirty="0"/>
              <a:t>,</a:t>
            </a:r>
            <a:r>
              <a:rPr lang="el-GR" dirty="0"/>
              <a:t>δ</a:t>
            </a:r>
            <a:r>
              <a:rPr lang="pl-PL" dirty="0"/>
              <a:t>) J2000</a:t>
            </a:r>
          </a:p>
          <a:p>
            <a:r>
              <a:rPr lang="pl-PL" dirty="0"/>
              <a:t>MPC oczekuje wyznaczenia położenia z dokładnością poniżej 1”. Wyniki podawane są z precyzją RA 0.01s a DEC 0.1”.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0058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B7D845-F3E5-4856-8692-CB2A2981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Krok 3 – redukcja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45B1B68-8116-4ACE-B733-CDBFDAA47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Problem 1: Gdzie ten obiekt ma środek?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65ED500-141D-4989-B3D5-925AA9BEA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7" y="2636793"/>
            <a:ext cx="3710354" cy="3710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829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5BB9362-D95E-4C04-B584-EDECFE1E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Krok 3 – redukcja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236CDDA-B939-4BA8-AE5B-E7E4EF03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Problem 2: Jakie współrzędne ma obiekt D?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6F638D8-F64C-4519-96F1-302D07047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22" y="2240444"/>
            <a:ext cx="7859956" cy="4449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8588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BC4BF50-BFC6-4E82-B9F9-9AA16896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Krok 3 – redukcja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9417EEC-0D2E-4F7A-98FA-5EBA5B19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Astrometrica</a:t>
            </a:r>
            <a:r>
              <a:rPr lang="pl-PL" dirty="0"/>
              <a:t> – złoty standard w astrometrii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http://www.astrometrica.at/</a:t>
            </a:r>
            <a:endParaRPr lang="pl-PL" dirty="0"/>
          </a:p>
          <a:p>
            <a:r>
              <a:rPr lang="pl-PL" dirty="0"/>
              <a:t>Ważne ustawienia:</a:t>
            </a:r>
          </a:p>
          <a:p>
            <a:pPr marL="0" indent="0">
              <a:buNone/>
            </a:pPr>
            <a:r>
              <a:rPr lang="pl-PL" dirty="0"/>
              <a:t>Star </a:t>
            </a:r>
            <a:r>
              <a:rPr lang="pl-PL" dirty="0" err="1"/>
              <a:t>Catalog</a:t>
            </a:r>
            <a:r>
              <a:rPr lang="pl-PL" dirty="0"/>
              <a:t>: </a:t>
            </a:r>
            <a:r>
              <a:rPr lang="pl-PL" dirty="0" err="1"/>
              <a:t>Gaia</a:t>
            </a:r>
            <a:r>
              <a:rPr lang="pl-PL" dirty="0"/>
              <a:t> DR2</a:t>
            </a:r>
          </a:p>
          <a:p>
            <a:pPr marL="0" indent="0">
              <a:buNone/>
            </a:pPr>
            <a:r>
              <a:rPr lang="pl-PL" dirty="0" err="1"/>
              <a:t>Color</a:t>
            </a:r>
            <a:r>
              <a:rPr lang="pl-PL" dirty="0"/>
              <a:t> Band: </a:t>
            </a:r>
            <a:r>
              <a:rPr lang="pl-PL" dirty="0" err="1"/>
              <a:t>Gaia</a:t>
            </a:r>
            <a:r>
              <a:rPr lang="pl-PL" dirty="0"/>
              <a:t> Broadband</a:t>
            </a:r>
          </a:p>
          <a:p>
            <a:pPr marL="0" indent="0">
              <a:buNone/>
            </a:pPr>
            <a:r>
              <a:rPr lang="pl-PL" dirty="0"/>
              <a:t>Reszta wg „Online Help”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[pokaz online]</a:t>
            </a:r>
          </a:p>
        </p:txBody>
      </p:sp>
    </p:spTree>
    <p:extLst>
      <p:ext uri="{BB962C8B-B14F-4D97-AF65-F5344CB8AC3E}">
        <p14:creationId xmlns="" xmlns:p14="http://schemas.microsoft.com/office/powerpoint/2010/main" val="2623420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B47DD27-DB10-4E1F-B44A-390310FE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Krok 4 – raportowanie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98A1E7D-60CB-4111-BA97-A1C34F9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600" dirty="0"/>
              <a:t>Kod obserwatorium – udowodnij, że potrafisz.</a:t>
            </a:r>
          </a:p>
          <a:p>
            <a:r>
              <a:rPr lang="pl-PL" dirty="0"/>
              <a:t>Wyślij do MPC obserwacje kilku jasnych obiektów zgodnie ze wskazówkami wcześniej, używając kodu XXX.</a:t>
            </a:r>
          </a:p>
          <a:p>
            <a:r>
              <a:rPr lang="pl-PL" dirty="0"/>
              <a:t>Do nagłówka dodaj linie:</a:t>
            </a:r>
          </a:p>
          <a:p>
            <a:pPr marL="0" indent="0">
              <a:buNone/>
            </a:pPr>
            <a:r>
              <a:rPr lang="en-US" dirty="0"/>
              <a:t>COM Long. </a:t>
            </a:r>
            <a:r>
              <a:rPr lang="pl-PL" dirty="0" smtClean="0"/>
              <a:t>17</a:t>
            </a:r>
            <a:r>
              <a:rPr lang="en-US" dirty="0" smtClean="0"/>
              <a:t> </a:t>
            </a:r>
            <a:r>
              <a:rPr lang="pl-PL" dirty="0" smtClean="0"/>
              <a:t>XX XX.X</a:t>
            </a:r>
            <a:r>
              <a:rPr lang="en-US" dirty="0" smtClean="0"/>
              <a:t> </a:t>
            </a:r>
            <a:r>
              <a:rPr lang="en-US" dirty="0"/>
              <a:t>E, Lat. </a:t>
            </a:r>
            <a:r>
              <a:rPr lang="pl-PL" dirty="0" smtClean="0"/>
              <a:t>53</a:t>
            </a:r>
            <a:r>
              <a:rPr lang="en-US" dirty="0" smtClean="0"/>
              <a:t> </a:t>
            </a:r>
            <a:r>
              <a:rPr lang="pl-PL" smtClean="0"/>
              <a:t>XX </a:t>
            </a:r>
            <a:r>
              <a:rPr lang="pl-PL" dirty="0" smtClean="0"/>
              <a:t>XX.X</a:t>
            </a:r>
            <a:r>
              <a:rPr lang="en-US" dirty="0" smtClean="0"/>
              <a:t> </a:t>
            </a:r>
            <a:r>
              <a:rPr lang="en-US" dirty="0"/>
              <a:t>N, Alt. </a:t>
            </a:r>
            <a:r>
              <a:rPr lang="en-US" dirty="0" smtClean="0"/>
              <a:t>1</a:t>
            </a:r>
            <a:r>
              <a:rPr lang="pl-PL" dirty="0" smtClean="0"/>
              <a:t>50</a:t>
            </a:r>
            <a:r>
              <a:rPr lang="en-US" dirty="0" smtClean="0"/>
              <a:t>m</a:t>
            </a:r>
            <a:r>
              <a:rPr lang="en-US" dirty="0"/>
              <a:t>, Google </a:t>
            </a:r>
            <a:r>
              <a:rPr lang="en-US" dirty="0" smtClean="0"/>
              <a:t>Earth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(współrzędne geograficzne ukryte na prośbę autora prezentcaji)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/>
              <a:t>COM </a:t>
            </a:r>
            <a:r>
              <a:rPr lang="pl-PL" dirty="0" err="1"/>
              <a:t>Obs</a:t>
            </a:r>
            <a:r>
              <a:rPr lang="pl-PL" dirty="0"/>
              <a:t>. </a:t>
            </a:r>
            <a:r>
              <a:rPr lang="pl-PL" dirty="0" err="1"/>
              <a:t>name</a:t>
            </a:r>
            <a:r>
              <a:rPr lang="pl-PL" dirty="0"/>
              <a:t>: </a:t>
            </a:r>
            <a:r>
              <a:rPr lang="pl-PL" dirty="0" err="1"/>
              <a:t>Lusowko</a:t>
            </a:r>
            <a:r>
              <a:rPr lang="pl-PL" dirty="0"/>
              <a:t> </a:t>
            </a:r>
            <a:r>
              <a:rPr lang="pl-PL" dirty="0" err="1"/>
              <a:t>Platanus</a:t>
            </a:r>
            <a:r>
              <a:rPr lang="pl-PL" dirty="0"/>
              <a:t> </a:t>
            </a:r>
            <a:r>
              <a:rPr lang="pl-PL" dirty="0" err="1"/>
              <a:t>Observatory</a:t>
            </a:r>
            <a:endParaRPr lang="pl-PL" dirty="0"/>
          </a:p>
          <a:p>
            <a:r>
              <a:rPr lang="pl-PL" dirty="0"/>
              <a:t>Wyślij w </a:t>
            </a:r>
            <a:r>
              <a:rPr lang="pl-PL" dirty="0" err="1"/>
              <a:t>plain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na adres: obs@cfa.harvard.edu</a:t>
            </a:r>
          </a:p>
          <a:p>
            <a:r>
              <a:rPr lang="pl-PL" dirty="0"/>
              <a:t>Czekaj cierpliwie na rejestrację.</a:t>
            </a:r>
          </a:p>
          <a:p>
            <a:r>
              <a:rPr lang="pl-PL" dirty="0"/>
              <a:t>W kolejnych raportach używaj już swojego kodu.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49985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5DC761-EEA4-4832-A33F-B6CAB9CD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A gdy już umiesz…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05E1B29-18FF-4588-9B0C-054FA01EC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Obserwacje </a:t>
            </a:r>
            <a:r>
              <a:rPr lang="pl-PL" dirty="0" err="1"/>
              <a:t>follow-up</a:t>
            </a:r>
            <a:r>
              <a:rPr lang="pl-PL" dirty="0"/>
              <a:t> obiektów z NEO </a:t>
            </a:r>
            <a:r>
              <a:rPr lang="pl-PL" dirty="0" err="1"/>
              <a:t>Confirmation</a:t>
            </a:r>
            <a:r>
              <a:rPr lang="pl-PL" dirty="0"/>
              <a:t> </a:t>
            </a:r>
            <a:r>
              <a:rPr lang="pl-PL" dirty="0" err="1"/>
              <a:t>Page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https://www.minorplanetcenter.net/iau/NEO/toconfirm_tabular.html</a:t>
            </a:r>
            <a:endParaRPr lang="pl-PL" dirty="0"/>
          </a:p>
          <a:p>
            <a:r>
              <a:rPr lang="pl-PL" dirty="0"/>
              <a:t>Obserwacje obiektów słabych i/lub szybko poruszających się metodą </a:t>
            </a:r>
            <a:r>
              <a:rPr lang="pl-PL" dirty="0" err="1"/>
              <a:t>Track&amp;Stack</a:t>
            </a:r>
            <a:endParaRPr lang="pl-PL" dirty="0"/>
          </a:p>
          <a:p>
            <a:r>
              <a:rPr lang="pl-PL" dirty="0"/>
              <a:t>Obserwacje obiektów szybkich z podążaniem za obiektem</a:t>
            </a:r>
          </a:p>
          <a:p>
            <a:r>
              <a:rPr lang="pl-PL" dirty="0"/>
              <a:t>Astrometria ekstremalnie bliskich NEO (&lt; 0.1 LD)</a:t>
            </a:r>
          </a:p>
          <a:p>
            <a:r>
              <a:rPr lang="pl-PL" dirty="0"/>
              <a:t>Własne przeglądy nieba i poszukiwanie planetoid</a:t>
            </a:r>
          </a:p>
          <a:p>
            <a:r>
              <a:rPr lang="pl-PL" dirty="0"/>
              <a:t>A może fotometria? -&gt; program </a:t>
            </a:r>
            <a:r>
              <a:rPr lang="pl-PL" dirty="0" err="1"/>
              <a:t>Gaia</a:t>
            </a:r>
            <a:r>
              <a:rPr lang="pl-PL" dirty="0"/>
              <a:t>-GOSA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035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47FCC78-E434-4420-A500-406E1C07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Co to jest „planetoida”?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559219BA-4709-4801-96F2-ACBE1E7ACE29}"/>
              </a:ext>
            </a:extLst>
          </p:cNvPr>
          <p:cNvSpPr txBox="1"/>
          <p:nvPr/>
        </p:nvSpPr>
        <p:spPr>
          <a:xfrm>
            <a:off x="3608655" y="1793952"/>
            <a:ext cx="2620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planetoida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153A2039-C2FB-4D90-92DF-4B3FBFC31856}"/>
              </a:ext>
            </a:extLst>
          </p:cNvPr>
          <p:cNvSpPr txBox="1"/>
          <p:nvPr/>
        </p:nvSpPr>
        <p:spPr>
          <a:xfrm>
            <a:off x="3068297" y="2470824"/>
            <a:ext cx="188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asteroida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1843F630-8B02-4DF5-9C92-7EAF43A03BBF}"/>
              </a:ext>
            </a:extLst>
          </p:cNvPr>
          <p:cNvSpPr txBox="1"/>
          <p:nvPr/>
        </p:nvSpPr>
        <p:spPr>
          <a:xfrm>
            <a:off x="3068297" y="2995415"/>
            <a:ext cx="201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planetka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10061250-9F5A-4F5D-AA27-DDCB986000BF}"/>
              </a:ext>
            </a:extLst>
          </p:cNvPr>
          <p:cNvSpPr txBox="1"/>
          <p:nvPr/>
        </p:nvSpPr>
        <p:spPr>
          <a:xfrm>
            <a:off x="1973286" y="3638447"/>
            <a:ext cx="3454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planeta karłowata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6075CD6B-34F3-40D2-B911-0BB0429C99BF}"/>
              </a:ext>
            </a:extLst>
          </p:cNvPr>
          <p:cNvSpPr txBox="1"/>
          <p:nvPr/>
        </p:nvSpPr>
        <p:spPr>
          <a:xfrm>
            <a:off x="1973286" y="4489587"/>
            <a:ext cx="4255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obiekt </a:t>
            </a:r>
            <a:r>
              <a:rPr lang="pl-PL" sz="3200" b="1" dirty="0" err="1">
                <a:latin typeface="Bradley Hand ITC" panose="03070402050302030203" pitchFamily="66" charset="0"/>
              </a:rPr>
              <a:t>transneptunowy</a:t>
            </a:r>
            <a:endParaRPr lang="pl-PL" sz="3200" b="1" dirty="0">
              <a:latin typeface="Bradley Hand ITC" panose="03070402050302030203" pitchFamily="66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8D9AE794-CADD-4FA3-95B7-425245D5CFC9}"/>
              </a:ext>
            </a:extLst>
          </p:cNvPr>
          <p:cNvSpPr txBox="1"/>
          <p:nvPr/>
        </p:nvSpPr>
        <p:spPr>
          <a:xfrm>
            <a:off x="5995767" y="1771446"/>
            <a:ext cx="2540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centaur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3993DE8D-B9DE-491C-98BE-658994F08CD7}"/>
              </a:ext>
            </a:extLst>
          </p:cNvPr>
          <p:cNvSpPr txBox="1"/>
          <p:nvPr/>
        </p:nvSpPr>
        <p:spPr>
          <a:xfrm>
            <a:off x="6488723" y="2559887"/>
            <a:ext cx="351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>
                <a:latin typeface="Bradley Hand ITC" panose="03070402050302030203" pitchFamily="66" charset="0"/>
              </a:rPr>
              <a:t>meteoroid</a:t>
            </a:r>
            <a:endParaRPr lang="pl-PL" sz="3200" b="1" dirty="0">
              <a:latin typeface="Bradley Hand ITC" panose="03070402050302030203" pitchFamily="66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6616791C-2D2D-4FB0-A78C-E5CD559DFF7B}"/>
              </a:ext>
            </a:extLst>
          </p:cNvPr>
          <p:cNvSpPr txBox="1"/>
          <p:nvPr/>
        </p:nvSpPr>
        <p:spPr>
          <a:xfrm>
            <a:off x="6650208" y="3831996"/>
            <a:ext cx="255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kometa???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="" xmlns:a16="http://schemas.microsoft.com/office/drawing/2014/main" id="{8A340AA1-ED0A-478C-9024-392BE9B3A410}"/>
              </a:ext>
            </a:extLst>
          </p:cNvPr>
          <p:cNvSpPr/>
          <p:nvPr/>
        </p:nvSpPr>
        <p:spPr>
          <a:xfrm>
            <a:off x="4756052" y="1581418"/>
            <a:ext cx="173267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0" b="1" dirty="0">
                <a:ln w="12700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pl-PL" sz="24000" b="1" cap="none" spc="0" dirty="0">
              <a:ln w="12700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5F538780-3B78-495C-87A5-570E4FA5D359}"/>
              </a:ext>
            </a:extLst>
          </p:cNvPr>
          <p:cNvSpPr txBox="1"/>
          <p:nvPr/>
        </p:nvSpPr>
        <p:spPr>
          <a:xfrm>
            <a:off x="6464691" y="3199741"/>
            <a:ext cx="486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obiekt pasa głównego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7861957B-3B4E-4C3C-9078-51EB6C265C31}"/>
              </a:ext>
            </a:extLst>
          </p:cNvPr>
          <p:cNvSpPr txBox="1"/>
          <p:nvPr/>
        </p:nvSpPr>
        <p:spPr>
          <a:xfrm>
            <a:off x="6540891" y="4489586"/>
            <a:ext cx="390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obiekt pasa </a:t>
            </a:r>
            <a:r>
              <a:rPr lang="pl-PL" sz="3200" b="1" dirty="0" err="1">
                <a:latin typeface="Bradley Hand ITC" panose="03070402050302030203" pitchFamily="66" charset="0"/>
              </a:rPr>
              <a:t>Kuipera</a:t>
            </a:r>
            <a:endParaRPr lang="pl-PL" sz="3200" b="1" dirty="0">
              <a:latin typeface="Bradley Hand ITC" panose="03070402050302030203" pitchFamily="66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EE53DB35-A8D4-4E5E-994E-EA0F4596594C}"/>
              </a:ext>
            </a:extLst>
          </p:cNvPr>
          <p:cNvSpPr txBox="1"/>
          <p:nvPr/>
        </p:nvSpPr>
        <p:spPr>
          <a:xfrm>
            <a:off x="3559858" y="5246702"/>
            <a:ext cx="4871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Bradley Hand ITC" panose="03070402050302030203" pitchFamily="66" charset="0"/>
              </a:rPr>
              <a:t>obiekt </a:t>
            </a:r>
            <a:r>
              <a:rPr lang="pl-PL" sz="3200" b="1" dirty="0" err="1">
                <a:latin typeface="Bradley Hand ITC" panose="03070402050302030203" pitchFamily="66" charset="0"/>
              </a:rPr>
              <a:t>miedzygwiazdowy</a:t>
            </a:r>
            <a:endParaRPr lang="pl-PL" sz="3200" b="1" dirty="0">
              <a:latin typeface="Bradley Hand ITC" panose="03070402050302030203" pitchFamily="66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101F4897-39B9-4665-96C7-497F890D2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00198"/>
            <a:ext cx="8885214" cy="5048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13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66F081-B294-4284-9D89-5CC6F35C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Minor</a:t>
            </a:r>
            <a:r>
              <a:rPr lang="pl-PL" dirty="0"/>
              <a:t> </a:t>
            </a:r>
            <a:r>
              <a:rPr lang="pl-PL" sz="5400" b="1" dirty="0" err="1">
                <a:latin typeface="+mn-lt"/>
              </a:rPr>
              <a:t>planets</a:t>
            </a:r>
            <a:endParaRPr lang="pl-PL" sz="5400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FDE8781-D473-4E03-AD81-E19D3C55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 err="1"/>
              <a:t>Asteroids</a:t>
            </a:r>
            <a:endParaRPr lang="pl-PL" dirty="0"/>
          </a:p>
          <a:p>
            <a:pPr lvl="2"/>
            <a:r>
              <a:rPr lang="pl-PL" dirty="0" err="1"/>
              <a:t>Near</a:t>
            </a:r>
            <a:r>
              <a:rPr lang="pl-PL" dirty="0"/>
              <a:t>-Earth </a:t>
            </a:r>
            <a:r>
              <a:rPr lang="pl-PL" dirty="0" err="1"/>
              <a:t>Asteroids</a:t>
            </a:r>
            <a:endParaRPr lang="pl-PL" dirty="0"/>
          </a:p>
          <a:p>
            <a:pPr lvl="2"/>
            <a:r>
              <a:rPr lang="pl-PL" dirty="0"/>
              <a:t>Earth </a:t>
            </a:r>
            <a:r>
              <a:rPr lang="pl-PL" dirty="0" err="1"/>
              <a:t>Trojans</a:t>
            </a:r>
            <a:endParaRPr lang="pl-PL" dirty="0"/>
          </a:p>
          <a:p>
            <a:pPr lvl="2"/>
            <a:r>
              <a:rPr lang="pl-PL" dirty="0"/>
              <a:t>Mars </a:t>
            </a:r>
            <a:r>
              <a:rPr lang="pl-PL" dirty="0" err="1"/>
              <a:t>Trojans</a:t>
            </a:r>
            <a:endParaRPr lang="pl-PL" dirty="0"/>
          </a:p>
          <a:p>
            <a:pPr lvl="2"/>
            <a:r>
              <a:rPr lang="pl-PL" dirty="0"/>
              <a:t>Asteroid </a:t>
            </a:r>
            <a:r>
              <a:rPr lang="pl-PL" dirty="0" err="1"/>
              <a:t>belt</a:t>
            </a:r>
            <a:endParaRPr lang="pl-PL" dirty="0"/>
          </a:p>
          <a:p>
            <a:pPr lvl="2"/>
            <a:r>
              <a:rPr lang="pl-PL" dirty="0"/>
              <a:t>Jupiter </a:t>
            </a:r>
            <a:r>
              <a:rPr lang="pl-PL" dirty="0" err="1"/>
              <a:t>Trojans</a:t>
            </a:r>
            <a:endParaRPr lang="pl-PL" dirty="0"/>
          </a:p>
          <a:p>
            <a:pPr lvl="1"/>
            <a:r>
              <a:rPr lang="pl-PL" dirty="0" err="1"/>
              <a:t>Distant</a:t>
            </a:r>
            <a:r>
              <a:rPr lang="pl-PL" dirty="0"/>
              <a:t> Minor </a:t>
            </a:r>
            <a:r>
              <a:rPr lang="pl-PL" dirty="0" err="1"/>
              <a:t>Planets</a:t>
            </a:r>
            <a:endParaRPr lang="pl-PL" dirty="0"/>
          </a:p>
          <a:p>
            <a:pPr lvl="2"/>
            <a:r>
              <a:rPr lang="pl-PL" dirty="0" err="1"/>
              <a:t>Centaurs</a:t>
            </a:r>
            <a:endParaRPr lang="pl-PL" dirty="0"/>
          </a:p>
          <a:p>
            <a:pPr lvl="2"/>
            <a:r>
              <a:rPr lang="pl-PL" dirty="0" err="1"/>
              <a:t>Neptune</a:t>
            </a:r>
            <a:r>
              <a:rPr lang="pl-PL" dirty="0"/>
              <a:t> </a:t>
            </a:r>
            <a:r>
              <a:rPr lang="pl-PL" dirty="0" err="1"/>
              <a:t>Trojans</a:t>
            </a:r>
            <a:endParaRPr lang="pl-PL" dirty="0"/>
          </a:p>
          <a:p>
            <a:pPr lvl="2"/>
            <a:r>
              <a:rPr lang="pl-PL" dirty="0"/>
              <a:t>Trans-</a:t>
            </a:r>
            <a:r>
              <a:rPr lang="pl-PL" dirty="0" err="1"/>
              <a:t>neptunian</a:t>
            </a:r>
            <a:r>
              <a:rPr lang="pl-PL" dirty="0"/>
              <a:t> Objects</a:t>
            </a:r>
          </a:p>
          <a:p>
            <a:pPr lvl="1"/>
            <a:r>
              <a:rPr lang="pl-PL" dirty="0"/>
              <a:t>Ale nie komety!</a:t>
            </a:r>
          </a:p>
        </p:txBody>
      </p:sp>
    </p:spTree>
    <p:extLst>
      <p:ext uri="{BB962C8B-B14F-4D97-AF65-F5344CB8AC3E}">
        <p14:creationId xmlns="" xmlns:p14="http://schemas.microsoft.com/office/powerpoint/2010/main" val="178410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AE0EAE-1829-4FE1-A9CB-3D510780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Klasyfikacja planetoid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0C32913-E750-469B-B3C3-53AB3FA64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Ze względu na orbity, np.</a:t>
            </a:r>
          </a:p>
          <a:p>
            <a:pPr lvl="1"/>
            <a:r>
              <a:rPr lang="pl-PL" dirty="0"/>
              <a:t>Obiekty bliskie Ziemi</a:t>
            </a:r>
          </a:p>
          <a:p>
            <a:pPr lvl="2"/>
            <a:r>
              <a:rPr lang="pl-PL" dirty="0"/>
              <a:t>Grupy: </a:t>
            </a:r>
            <a:r>
              <a:rPr lang="pl-PL" dirty="0" err="1"/>
              <a:t>Atiry</a:t>
            </a:r>
            <a:r>
              <a:rPr lang="pl-PL" dirty="0"/>
              <a:t>, Ateny, Apolla, Amora</a:t>
            </a:r>
          </a:p>
          <a:p>
            <a:pPr lvl="1"/>
            <a:r>
              <a:rPr lang="pl-PL" dirty="0"/>
              <a:t>Obiekty pasa głównego</a:t>
            </a:r>
          </a:p>
          <a:p>
            <a:pPr lvl="1"/>
            <a:r>
              <a:rPr lang="pl-PL" dirty="0"/>
              <a:t>Centaury</a:t>
            </a:r>
          </a:p>
          <a:p>
            <a:pPr lvl="1"/>
            <a:r>
              <a:rPr lang="pl-PL" dirty="0"/>
              <a:t>Obiekty </a:t>
            </a:r>
            <a:r>
              <a:rPr lang="pl-PL" dirty="0" err="1"/>
              <a:t>transneptunowe</a:t>
            </a:r>
            <a:endParaRPr lang="pl-PL" dirty="0"/>
          </a:p>
          <a:p>
            <a:pPr lvl="1"/>
            <a:r>
              <a:rPr lang="pl-PL" dirty="0"/>
              <a:t>Obiekty międzygwiezdne</a:t>
            </a:r>
          </a:p>
          <a:p>
            <a:r>
              <a:rPr lang="pl-PL" dirty="0"/>
              <a:t>Ze względu na cechy fizyczne</a:t>
            </a:r>
          </a:p>
          <a:p>
            <a:pPr lvl="1"/>
            <a:r>
              <a:rPr lang="pl-PL" dirty="0"/>
              <a:t>Wielkość, typ spektralny, albedo, parametr rozpraszania</a:t>
            </a:r>
          </a:p>
          <a:p>
            <a:r>
              <a:rPr lang="pl-PL" dirty="0"/>
              <a:t>Rodziny planetoid</a:t>
            </a:r>
          </a:p>
          <a:p>
            <a:pPr lvl="1"/>
            <a:r>
              <a:rPr lang="pl-PL" dirty="0"/>
              <a:t>Planetoidy o podobnych orbitach i cechach fizycznych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0354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87B41DE-98C1-466E-B337-3D914BAC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NEO – Obiekty bliskie Ziemi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63F0A4C-74B1-45F1-A15D-564E12AF5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105400" cy="448627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Planetoidy (i komety!) o peryhelium mniejszym niż 1.3 AU</a:t>
            </a:r>
          </a:p>
          <a:p>
            <a:r>
              <a:rPr lang="pl-PL" dirty="0"/>
              <a:t>Jeśli orbita przecina orbitę Ziemi, a obiekt ma rozmiar większy niż 140m jest klasyfikowany jako PHO (Obiekt potencjalnie niebezpieczny)</a:t>
            </a:r>
          </a:p>
          <a:p>
            <a:r>
              <a:rPr lang="pl-PL" dirty="0"/>
              <a:t>Zdecydowana większość NEO i PHO to planetoidy:</a:t>
            </a:r>
          </a:p>
          <a:p>
            <a:pPr lvl="1"/>
            <a:r>
              <a:rPr lang="pl-PL" dirty="0"/>
              <a:t>NEA ~18.200</a:t>
            </a:r>
          </a:p>
          <a:p>
            <a:pPr lvl="1"/>
            <a:r>
              <a:rPr lang="pl-PL" dirty="0"/>
              <a:t>NEC ~100</a:t>
            </a:r>
          </a:p>
          <a:p>
            <a:pPr lvl="1"/>
            <a:r>
              <a:rPr lang="pl-PL" dirty="0"/>
              <a:t>PHA ~1.900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085D068-5E1C-4BE1-9389-7CF9CC48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1138"/>
            <a:ext cx="5588062" cy="3725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291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61FC7C1-58DD-436E-B645-8BBD9032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latin typeface="+mn-lt"/>
              </a:rPr>
              <a:t>Kto odkrywa NEO?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3FD07A61-0D81-4559-B012-49FC7C97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246" y="1690688"/>
            <a:ext cx="10091508" cy="4639774"/>
          </a:xfrm>
        </p:spPr>
      </p:pic>
    </p:spTree>
    <p:extLst>
      <p:ext uri="{BB962C8B-B14F-4D97-AF65-F5344CB8AC3E}">
        <p14:creationId xmlns="" xmlns:p14="http://schemas.microsoft.com/office/powerpoint/2010/main" val="250496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854282-8E79-419C-9DBE-2288BB9C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Obserwacje planetoid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4D8999-73A2-4CD7-9891-39A7E449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Zakrycia</a:t>
            </a:r>
          </a:p>
          <a:p>
            <a:r>
              <a:rPr lang="pl-PL" dirty="0"/>
              <a:t>Astrometria</a:t>
            </a:r>
          </a:p>
          <a:p>
            <a:r>
              <a:rPr lang="pl-PL" dirty="0"/>
              <a:t>Fotometria</a:t>
            </a:r>
          </a:p>
          <a:p>
            <a:r>
              <a:rPr lang="pl-PL" dirty="0"/>
              <a:t>Spektroskopia</a:t>
            </a:r>
          </a:p>
          <a:p>
            <a:r>
              <a:rPr lang="pl-PL" dirty="0"/>
              <a:t>Polarymetria</a:t>
            </a:r>
          </a:p>
          <a:p>
            <a:r>
              <a:rPr lang="pl-PL" dirty="0"/>
              <a:t>Obserwacje radarowe</a:t>
            </a:r>
          </a:p>
          <a:p>
            <a:r>
              <a:rPr lang="pl-PL" dirty="0"/>
              <a:t>Obserwacje w podczerwieni (sonda WISE)</a:t>
            </a:r>
          </a:p>
          <a:p>
            <a:r>
              <a:rPr lang="pl-PL" dirty="0"/>
              <a:t>Obserwacje pozaatmosferyczne (sonda </a:t>
            </a:r>
            <a:r>
              <a:rPr lang="pl-PL" dirty="0" err="1"/>
              <a:t>Gaia</a:t>
            </a:r>
            <a:r>
              <a:rPr lang="pl-PL" dirty="0"/>
              <a:t>)</a:t>
            </a:r>
          </a:p>
          <a:p>
            <a:r>
              <a:rPr lang="pl-PL" dirty="0"/>
              <a:t>Obserwacje bezpośrednie (sondy kosmiczne)</a:t>
            </a:r>
          </a:p>
        </p:txBody>
      </p:sp>
    </p:spTree>
    <p:extLst>
      <p:ext uri="{BB962C8B-B14F-4D97-AF65-F5344CB8AC3E}">
        <p14:creationId xmlns="" xmlns:p14="http://schemas.microsoft.com/office/powerpoint/2010/main" val="20065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1339</Words>
  <Application>Microsoft Office PowerPoint</Application>
  <PresentationFormat>Niestandardowy</PresentationFormat>
  <Paragraphs>261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OBSERWACJE POZYCYJNE PLANETOID</vt:lpstr>
      <vt:lpstr>Dlaczego obserwujemy planetoidy?</vt:lpstr>
      <vt:lpstr>Nasza wiedza o planetoidach</vt:lpstr>
      <vt:lpstr>Co to jest „planetoida”?</vt:lpstr>
      <vt:lpstr>Minor planets</vt:lpstr>
      <vt:lpstr>Klasyfikacja planetoid</vt:lpstr>
      <vt:lpstr>NEO – Obiekty bliskie Ziemi</vt:lpstr>
      <vt:lpstr>Kto odkrywa NEO?</vt:lpstr>
      <vt:lpstr>Obserwacje planetoid</vt:lpstr>
      <vt:lpstr>Co z tego mamy?</vt:lpstr>
      <vt:lpstr>Obserwacje amatorskie</vt:lpstr>
      <vt:lpstr>Obserwacje astrometryczne</vt:lpstr>
      <vt:lpstr>Obserwatorium „Pod Platanem” Lusowko Platanus Observatory K80</vt:lpstr>
      <vt:lpstr>Lusowko Platanus Observatory K80</vt:lpstr>
      <vt:lpstr>Lusowko Platanus Observatory K80</vt:lpstr>
      <vt:lpstr>Lusowko Platanus Observatory K80</vt:lpstr>
      <vt:lpstr>Lusowko Platanus Observatory K80</vt:lpstr>
      <vt:lpstr>Lusowko Platanus Observatory K80</vt:lpstr>
      <vt:lpstr>OBSERWACJE POZYCYJNE PLANETOID - PODSTAWY</vt:lpstr>
      <vt:lpstr>Minor Planet Center</vt:lpstr>
      <vt:lpstr>Od czego zacząć</vt:lpstr>
      <vt:lpstr>Zestaw do obserwacji</vt:lpstr>
      <vt:lpstr>Zestaw do obserwacji</vt:lpstr>
      <vt:lpstr>Zestaw do obserwacji</vt:lpstr>
      <vt:lpstr>Kilka przydatnych wzorów</vt:lpstr>
      <vt:lpstr>Zalety szybkich kamer CMOS</vt:lpstr>
      <vt:lpstr>Komputer i oprogramowanie</vt:lpstr>
      <vt:lpstr>Służba czasu</vt:lpstr>
      <vt:lpstr>Krok 1 – wybierz cel obserwacji</vt:lpstr>
      <vt:lpstr>Krok 1 – wybierz cel obserwacji</vt:lpstr>
      <vt:lpstr>Krok 2 – wykonaj obserwację</vt:lpstr>
      <vt:lpstr>Krok 3 – redukcja</vt:lpstr>
      <vt:lpstr>Krok 3 – redukcja</vt:lpstr>
      <vt:lpstr>Krok 3 – redukcja</vt:lpstr>
      <vt:lpstr>Krok 3 – redukcja</vt:lpstr>
      <vt:lpstr>Krok 4 – raportowanie</vt:lpstr>
      <vt:lpstr>A gdy już umiesz…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Kluwak</dc:creator>
  <cp:lastModifiedBy>PTMA_BIAŁYSTOK</cp:lastModifiedBy>
  <cp:revision>59</cp:revision>
  <dcterms:created xsi:type="dcterms:W3CDTF">2018-05-24T19:24:32Z</dcterms:created>
  <dcterms:modified xsi:type="dcterms:W3CDTF">2018-06-03T02:49:34Z</dcterms:modified>
</cp:coreProperties>
</file>