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0" r:id="rId3"/>
    <p:sldId id="356" r:id="rId4"/>
    <p:sldId id="367" r:id="rId5"/>
    <p:sldId id="353" r:id="rId6"/>
    <p:sldId id="352" r:id="rId7"/>
    <p:sldId id="365" r:id="rId8"/>
    <p:sldId id="368" r:id="rId9"/>
    <p:sldId id="366" r:id="rId10"/>
    <p:sldId id="354" r:id="rId11"/>
    <p:sldId id="359" r:id="rId12"/>
    <p:sldId id="325" r:id="rId13"/>
    <p:sldId id="344" r:id="rId14"/>
    <p:sldId id="355" r:id="rId15"/>
    <p:sldId id="362" r:id="rId16"/>
    <p:sldId id="363" r:id="rId17"/>
    <p:sldId id="329" r:id="rId18"/>
    <p:sldId id="328" r:id="rId19"/>
    <p:sldId id="331" r:id="rId20"/>
    <p:sldId id="337" r:id="rId21"/>
    <p:sldId id="336" r:id="rId22"/>
    <p:sldId id="338" r:id="rId23"/>
    <p:sldId id="335" r:id="rId24"/>
    <p:sldId id="342" r:id="rId25"/>
    <p:sldId id="340" r:id="rId26"/>
    <p:sldId id="343" r:id="rId27"/>
    <p:sldId id="364" r:id="rId28"/>
    <p:sldId id="357" r:id="rId29"/>
    <p:sldId id="351" r:id="rId30"/>
    <p:sldId id="349" r:id="rId31"/>
    <p:sldId id="347" r:id="rId32"/>
    <p:sldId id="334" r:id="rId33"/>
    <p:sldId id="330" r:id="rId34"/>
    <p:sldId id="326" r:id="rId35"/>
    <p:sldId id="350" r:id="rId36"/>
    <p:sldId id="345" r:id="rId37"/>
    <p:sldId id="348" r:id="rId38"/>
    <p:sldId id="346" r:id="rId39"/>
    <p:sldId id="360" r:id="rId40"/>
    <p:sldId id="369" r:id="rId41"/>
    <p:sldId id="324" r:id="rId42"/>
    <p:sldId id="332" r:id="rId4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94233-254A-4ABD-8A96-3277AC9D4018}" type="datetimeFigureOut">
              <a:rPr lang="pl-PL" smtClean="0"/>
              <a:pPr/>
              <a:t>2018-06-05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B87F4-392B-465F-926A-0348EA400AE7}" type="slidenum">
              <a:rPr lang="pl-PL" smtClean="0"/>
              <a:pPr/>
              <a:t>‹#›</a:t>
            </a:fld>
            <a:endParaRPr lang="pl-PL"/>
          </a:p>
        </p:txBody>
      </p:sp>
    </p:spTree>
    <p:extLst>
      <p:ext uri="{BB962C8B-B14F-4D97-AF65-F5344CB8AC3E}">
        <p14:creationId xmlns:p14="http://schemas.microsoft.com/office/powerpoint/2010/main" xmlns="" val="230894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2018-06-05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2018-06-05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2018-06-05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2018-06-05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2018-06-05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2018-06-05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2018-06-05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2018-06-05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2018-06-05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2018-06-05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2018-06-05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2018-06-05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asteroidoccultation.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opiz.ptma.pl/" TargetMode="External"/><Relationship Id="rId2" Type="http://schemas.openxmlformats.org/officeDocument/2006/relationships/hyperlink" Target="http://www.ptma.pl/" TargetMode="Externa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93715" y="1222730"/>
            <a:ext cx="8172480" cy="216024"/>
          </a:xfrm>
        </p:spPr>
        <p:txBody>
          <a:bodyPr>
            <a:normAutofit fontScale="90000"/>
          </a:bodyPr>
          <a:lstStyle/>
          <a:p>
            <a:r>
              <a:rPr lang="pl-PL" sz="4000" b="1" dirty="0" smtClean="0"/>
              <a:t>    The history of occultation observations in Poland</a:t>
            </a:r>
            <a:r>
              <a:rPr lang="pl-PL" sz="6700" dirty="0" smtClean="0"/>
              <a:t/>
            </a:r>
            <a:br>
              <a:rPr lang="pl-PL" sz="6700" dirty="0" smtClean="0"/>
            </a:br>
            <a:r>
              <a:rPr lang="pl-PL" dirty="0" smtClean="0"/>
              <a:t/>
            </a:r>
            <a:br>
              <a:rPr lang="pl-PL" dirty="0" smtClean="0"/>
            </a:br>
            <a:endParaRPr lang="pl-PL" sz="3600" i="1" dirty="0"/>
          </a:p>
        </p:txBody>
      </p:sp>
      <p:sp>
        <p:nvSpPr>
          <p:cNvPr id="3" name="Podtytuł 2"/>
          <p:cNvSpPr>
            <a:spLocks noGrp="1"/>
          </p:cNvSpPr>
          <p:nvPr>
            <p:ph type="subTitle" idx="1"/>
          </p:nvPr>
        </p:nvSpPr>
        <p:spPr>
          <a:xfrm>
            <a:off x="1179555" y="6076960"/>
            <a:ext cx="6400800" cy="781040"/>
          </a:xfrm>
        </p:spPr>
        <p:txBody>
          <a:bodyPr>
            <a:normAutofit fontScale="47500" lnSpcReduction="20000"/>
          </a:bodyPr>
          <a:lstStyle/>
          <a:p>
            <a:r>
              <a:rPr lang="pl-PL" dirty="0" err="1" smtClean="0"/>
              <a:t>MSc</a:t>
            </a:r>
            <a:r>
              <a:rPr lang="pl-PL" dirty="0" smtClean="0"/>
              <a:t> </a:t>
            </a:r>
            <a:r>
              <a:rPr lang="pl-PL" dirty="0" err="1" smtClean="0"/>
              <a:t>Eng</a:t>
            </a:r>
            <a:r>
              <a:rPr lang="pl-PL" dirty="0" smtClean="0"/>
              <a:t>. Wojciech Burzynski</a:t>
            </a:r>
          </a:p>
          <a:p>
            <a:r>
              <a:rPr lang="pl-PL" dirty="0" smtClean="0"/>
              <a:t>The </a:t>
            </a:r>
            <a:r>
              <a:rPr lang="en-US" dirty="0" smtClean="0"/>
              <a:t>Occultation </a:t>
            </a:r>
            <a:r>
              <a:rPr lang="en-US" dirty="0"/>
              <a:t>Section of </a:t>
            </a:r>
            <a:r>
              <a:rPr lang="pl-PL" dirty="0" smtClean="0"/>
              <a:t>the </a:t>
            </a:r>
            <a:r>
              <a:rPr lang="en-US" dirty="0" smtClean="0"/>
              <a:t>Polish </a:t>
            </a:r>
            <a:r>
              <a:rPr lang="en-US" dirty="0"/>
              <a:t>Amateur Astronomers </a:t>
            </a:r>
            <a:r>
              <a:rPr lang="en-US" dirty="0" smtClean="0"/>
              <a:t>Society</a:t>
            </a:r>
            <a:r>
              <a:rPr lang="pl-PL" dirty="0" smtClean="0"/>
              <a:t>, IOTA/ES</a:t>
            </a:r>
            <a:r>
              <a:rPr lang="en-US" dirty="0" smtClean="0"/>
              <a:t> </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35696" y="1412776"/>
            <a:ext cx="5088518" cy="43494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42852"/>
            <a:ext cx="8401080" cy="928670"/>
          </a:xfrm>
        </p:spPr>
        <p:txBody>
          <a:bodyPr>
            <a:normAutofit fontScale="90000"/>
          </a:bodyPr>
          <a:lstStyle/>
          <a:p>
            <a:r>
              <a:rPr lang="pl-PL" sz="3600" b="1" dirty="0" smtClean="0"/>
              <a:t>Interwar period (1918 – 1939)</a:t>
            </a:r>
            <a:br>
              <a:rPr lang="pl-PL" sz="3600" b="1" dirty="0" smtClean="0"/>
            </a:br>
            <a:endParaRPr lang="pl-PL" sz="2700" b="1" i="1" dirty="0"/>
          </a:p>
        </p:txBody>
      </p:sp>
      <p:sp>
        <p:nvSpPr>
          <p:cNvPr id="3" name="Symbol zastępczy zawartości 2"/>
          <p:cNvSpPr>
            <a:spLocks noGrp="1"/>
          </p:cNvSpPr>
          <p:nvPr>
            <p:ph idx="1"/>
          </p:nvPr>
        </p:nvSpPr>
        <p:spPr>
          <a:xfrm>
            <a:off x="214282" y="857232"/>
            <a:ext cx="8643998" cy="6000768"/>
          </a:xfrm>
        </p:spPr>
        <p:txBody>
          <a:bodyPr>
            <a:normAutofit fontScale="92500" lnSpcReduction="10000"/>
          </a:bodyPr>
          <a:lstStyle/>
          <a:p>
            <a:r>
              <a:rPr lang="pl-PL" sz="2200" dirty="0" smtClean="0"/>
              <a:t>BRIGHT STAR OCCULTATIONS BY THE MOON</a:t>
            </a:r>
          </a:p>
          <a:p>
            <a:pPr>
              <a:buNone/>
            </a:pPr>
            <a:r>
              <a:rPr lang="pl-PL" sz="2200" i="1" dirty="0" smtClean="0"/>
              <a:t>       were observed by University Observatories in the biggest Polish cities:         </a:t>
            </a:r>
          </a:p>
          <a:p>
            <a:pPr>
              <a:buNone/>
            </a:pPr>
            <a:r>
              <a:rPr lang="pl-PL" sz="2200" b="1" i="1" dirty="0" smtClean="0"/>
              <a:t>       Crakow, Warsaw </a:t>
            </a:r>
            <a:r>
              <a:rPr lang="pl-PL" sz="2200" i="1" dirty="0" smtClean="0"/>
              <a:t>(</a:t>
            </a:r>
            <a:r>
              <a:rPr lang="pl-PL" sz="1800" i="1" dirty="0" smtClean="0"/>
              <a:t>right image</a:t>
            </a:r>
            <a:r>
              <a:rPr lang="pl-PL" sz="2200" i="1" dirty="0" smtClean="0"/>
              <a:t>), </a:t>
            </a:r>
            <a:r>
              <a:rPr lang="pl-PL" sz="2200" b="1" i="1" dirty="0" smtClean="0"/>
              <a:t>Wroclaw, Poznan </a:t>
            </a:r>
            <a:r>
              <a:rPr lang="pl-PL" sz="2200" i="1" dirty="0" smtClean="0"/>
              <a:t>(</a:t>
            </a:r>
            <a:r>
              <a:rPr lang="pl-PL" sz="1800" i="1" dirty="0" smtClean="0"/>
              <a:t>left image</a:t>
            </a:r>
            <a:r>
              <a:rPr lang="pl-PL" sz="2200" i="1" dirty="0" smtClean="0"/>
              <a:t>)</a:t>
            </a:r>
            <a:endParaRPr lang="pl-PL" sz="2200" dirty="0" smtClean="0"/>
          </a:p>
          <a:p>
            <a:pPr>
              <a:buNone/>
            </a:pPr>
            <a:endParaRPr lang="pl-PL" sz="2200" dirty="0" smtClean="0"/>
          </a:p>
          <a:p>
            <a:pPr>
              <a:buNone/>
            </a:pPr>
            <a:r>
              <a:rPr lang="pl-PL" sz="2200" i="1" dirty="0" smtClean="0"/>
              <a:t>         Aldebaran: 1923 x2, 1924   ....   Regulus: 1924, 1932  ....  Spica: 1931</a:t>
            </a:r>
          </a:p>
          <a:p>
            <a:pPr>
              <a:buNone/>
            </a:pPr>
            <a:r>
              <a:rPr lang="pl-PL" sz="2200" i="1" dirty="0" smtClean="0"/>
              <a:t>      </a:t>
            </a:r>
          </a:p>
          <a:p>
            <a:pPr>
              <a:buNone/>
            </a:pPr>
            <a:r>
              <a:rPr lang="pl-PL" sz="2200" i="1" dirty="0" smtClean="0"/>
              <a:t>       </a:t>
            </a:r>
          </a:p>
          <a:p>
            <a:pPr>
              <a:buNone/>
            </a:pPr>
            <a:endParaRPr lang="pl-PL" sz="2200" i="1" dirty="0" smtClean="0"/>
          </a:p>
          <a:p>
            <a:pPr>
              <a:buNone/>
            </a:pPr>
            <a:endParaRPr lang="pl-PL" sz="2200" i="1" dirty="0" smtClean="0"/>
          </a:p>
          <a:p>
            <a:pPr>
              <a:buNone/>
            </a:pPr>
            <a:endParaRPr lang="pl-PL" sz="2200" i="1" dirty="0" smtClean="0"/>
          </a:p>
          <a:p>
            <a:pPr>
              <a:buNone/>
            </a:pPr>
            <a:endParaRPr lang="pl-PL" sz="2200" i="1" dirty="0" smtClean="0"/>
          </a:p>
          <a:p>
            <a:pPr>
              <a:buNone/>
            </a:pPr>
            <a:endParaRPr lang="pl-PL" sz="2200" i="1" dirty="0" smtClean="0"/>
          </a:p>
          <a:p>
            <a:pPr>
              <a:buNone/>
            </a:pPr>
            <a:endParaRPr lang="pl-PL" sz="2200" i="1" dirty="0" smtClean="0"/>
          </a:p>
          <a:p>
            <a:pPr>
              <a:buNone/>
            </a:pPr>
            <a:endParaRPr lang="pl-PL" sz="2200" i="1" dirty="0" smtClean="0"/>
          </a:p>
          <a:p>
            <a:pPr>
              <a:buNone/>
            </a:pPr>
            <a:endParaRPr lang="pl-PL" sz="2200" i="1" dirty="0" smtClean="0"/>
          </a:p>
          <a:p>
            <a:pPr>
              <a:buNone/>
            </a:pPr>
            <a:r>
              <a:rPr lang="pl-PL" sz="2200" i="1" dirty="0" smtClean="0"/>
              <a:t>     </a:t>
            </a:r>
          </a:p>
          <a:p>
            <a:r>
              <a:rPr lang="en-US" sz="2200" b="1" dirty="0" smtClean="0">
                <a:solidFill>
                  <a:srgbClr val="FF0000"/>
                </a:solidFill>
              </a:rPr>
              <a:t>Polish Amateur Astronomers Society</a:t>
            </a:r>
            <a:r>
              <a:rPr lang="pl-PL" sz="2200" b="1" dirty="0" smtClean="0">
                <a:solidFill>
                  <a:srgbClr val="FF0000"/>
                </a:solidFill>
              </a:rPr>
              <a:t> was founded in 1919</a:t>
            </a:r>
            <a:endParaRPr lang="pl-PL" sz="2200" b="1" i="1" dirty="0" smtClean="0">
              <a:solidFill>
                <a:srgbClr val="FF0000"/>
              </a:solidFill>
            </a:endParaRPr>
          </a:p>
          <a:p>
            <a:pPr>
              <a:buNone/>
            </a:pPr>
            <a:endParaRPr lang="pl-PL" i="1" dirty="0" smtClean="0"/>
          </a:p>
        </p:txBody>
      </p:sp>
      <p:pic>
        <p:nvPicPr>
          <p:cNvPr id="6" name="Obraz 5" descr="poznan_observatory.jpg"/>
          <p:cNvPicPr>
            <a:picLocks noChangeAspect="1"/>
          </p:cNvPicPr>
          <p:nvPr/>
        </p:nvPicPr>
        <p:blipFill>
          <a:blip r:embed="rId2"/>
          <a:stretch>
            <a:fillRect/>
          </a:stretch>
        </p:blipFill>
        <p:spPr>
          <a:xfrm>
            <a:off x="285720" y="2714620"/>
            <a:ext cx="4643470" cy="3198213"/>
          </a:xfrm>
          <a:prstGeom prst="rect">
            <a:avLst/>
          </a:prstGeom>
        </p:spPr>
      </p:pic>
      <p:pic>
        <p:nvPicPr>
          <p:cNvPr id="5" name="Obraz 4" descr="warsaw_observatory.png"/>
          <p:cNvPicPr>
            <a:picLocks noChangeAspect="1"/>
          </p:cNvPicPr>
          <p:nvPr/>
        </p:nvPicPr>
        <p:blipFill>
          <a:blip r:embed="rId3"/>
          <a:stretch>
            <a:fillRect/>
          </a:stretch>
        </p:blipFill>
        <p:spPr>
          <a:xfrm>
            <a:off x="3929058" y="2643182"/>
            <a:ext cx="4997168" cy="328614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14290"/>
            <a:ext cx="8401080" cy="928670"/>
          </a:xfrm>
        </p:spPr>
        <p:txBody>
          <a:bodyPr>
            <a:normAutofit fontScale="90000"/>
          </a:bodyPr>
          <a:lstStyle/>
          <a:p>
            <a:r>
              <a:rPr lang="pl-PL" sz="3600" b="1" dirty="0" smtClean="0"/>
              <a:t>After the Second World War</a:t>
            </a:r>
            <a:br>
              <a:rPr lang="pl-PL" sz="3600" b="1" dirty="0" smtClean="0"/>
            </a:br>
            <a:endParaRPr lang="pl-PL" sz="2700" b="1" i="1" dirty="0"/>
          </a:p>
        </p:txBody>
      </p:sp>
      <p:sp>
        <p:nvSpPr>
          <p:cNvPr id="3" name="Symbol zastępczy zawartości 2"/>
          <p:cNvSpPr>
            <a:spLocks noGrp="1"/>
          </p:cNvSpPr>
          <p:nvPr>
            <p:ph idx="1"/>
          </p:nvPr>
        </p:nvSpPr>
        <p:spPr>
          <a:xfrm>
            <a:off x="142844" y="928670"/>
            <a:ext cx="8786874" cy="5715040"/>
          </a:xfrm>
        </p:spPr>
        <p:txBody>
          <a:bodyPr>
            <a:normAutofit fontScale="55000" lnSpcReduction="20000"/>
          </a:bodyPr>
          <a:lstStyle/>
          <a:p>
            <a:r>
              <a:rPr lang="pl-PL" dirty="0" smtClean="0"/>
              <a:t>In June 1954, the last seen total solar eclipse in Poland took place – many expeditions of Polish professional astronomers to path of totality (Sejny, NE Poland)</a:t>
            </a:r>
          </a:p>
          <a:p>
            <a:endParaRPr lang="pl-PL" dirty="0" smtClean="0"/>
          </a:p>
          <a:p>
            <a:r>
              <a:rPr lang="pl-PL" dirty="0" smtClean="0"/>
              <a:t>From </a:t>
            </a:r>
            <a:r>
              <a:rPr lang="en-US" dirty="0" smtClean="0"/>
              <a:t>late 1960s, few amateurs were trying to record lunar occultations and eclipses on their own, using various techniques and without any coordination</a:t>
            </a:r>
            <a:endParaRPr lang="pl-PL" dirty="0" smtClean="0"/>
          </a:p>
          <a:p>
            <a:endParaRPr lang="pl-PL" dirty="0" smtClean="0"/>
          </a:p>
          <a:p>
            <a:r>
              <a:rPr lang="en-GB" dirty="0" smtClean="0"/>
              <a:t>The photoelectric observations of occultations started in 1970s in the </a:t>
            </a:r>
            <a:endParaRPr lang="pl-PL" dirty="0" smtClean="0"/>
          </a:p>
          <a:p>
            <a:pPr>
              <a:buNone/>
            </a:pPr>
            <a:r>
              <a:rPr lang="pl-PL" dirty="0" smtClean="0"/>
              <a:t>      </a:t>
            </a:r>
            <a:r>
              <a:rPr lang="en-GB" dirty="0" smtClean="0"/>
              <a:t>new Cracow Observatory</a:t>
            </a:r>
            <a:r>
              <a:rPr lang="pl-PL" dirty="0" smtClean="0"/>
              <a:t> (Fort Skala).</a:t>
            </a:r>
          </a:p>
          <a:p>
            <a:endParaRPr lang="pl-PL" dirty="0" smtClean="0"/>
          </a:p>
          <a:p>
            <a:endParaRPr lang="pl-PL" dirty="0" smtClean="0"/>
          </a:p>
          <a:p>
            <a:endParaRPr lang="pl-PL" dirty="0" smtClean="0"/>
          </a:p>
          <a:p>
            <a:endParaRPr lang="pl-PL" dirty="0" smtClean="0"/>
          </a:p>
          <a:p>
            <a:pPr>
              <a:buNone/>
            </a:pPr>
            <a:endParaRPr lang="pl-PL" dirty="0" smtClean="0"/>
          </a:p>
          <a:p>
            <a:endParaRPr lang="pl-PL" dirty="0" smtClean="0"/>
          </a:p>
          <a:p>
            <a:endParaRPr lang="pl-PL" dirty="0" smtClean="0"/>
          </a:p>
          <a:p>
            <a:endParaRPr lang="pl-PL" dirty="0" smtClean="0"/>
          </a:p>
          <a:p>
            <a:endParaRPr lang="pl-PL" dirty="0" smtClean="0"/>
          </a:p>
          <a:p>
            <a:pPr>
              <a:buNone/>
            </a:pPr>
            <a:endParaRPr lang="pl-PL" dirty="0" smtClean="0"/>
          </a:p>
          <a:p>
            <a:r>
              <a:rPr lang="en-US" dirty="0" smtClean="0"/>
              <a:t>In 1976 a local Warsaw Section of Positional Observations was established</a:t>
            </a:r>
            <a:r>
              <a:rPr lang="pl-PL" dirty="0" smtClean="0"/>
              <a:t> - </a:t>
            </a:r>
            <a:r>
              <a:rPr lang="en-US" dirty="0" smtClean="0"/>
              <a:t>observations for asteroids (1) Ceres, (9) Metis, (16) Psyche and (1580) Betulia</a:t>
            </a:r>
            <a:r>
              <a:rPr lang="pl-PL" dirty="0" smtClean="0"/>
              <a:t>, Halley Comet and Bernard Star</a:t>
            </a:r>
            <a:r>
              <a:rPr lang="en-US" dirty="0" smtClean="0"/>
              <a:t> were made.</a:t>
            </a:r>
            <a:endParaRPr lang="pl-PL" i="1" dirty="0" smtClean="0"/>
          </a:p>
        </p:txBody>
      </p:sp>
      <p:pic>
        <p:nvPicPr>
          <p:cNvPr id="4" name="Obraz 3" descr="cracow_foto.jpg"/>
          <p:cNvPicPr>
            <a:picLocks noChangeAspect="1"/>
          </p:cNvPicPr>
          <p:nvPr/>
        </p:nvPicPr>
        <p:blipFill>
          <a:blip r:embed="rId2"/>
          <a:stretch>
            <a:fillRect/>
          </a:stretch>
        </p:blipFill>
        <p:spPr>
          <a:xfrm>
            <a:off x="3214678" y="3000372"/>
            <a:ext cx="5643602" cy="2733436"/>
          </a:xfrm>
          <a:prstGeom prst="rect">
            <a:avLst/>
          </a:prstGeom>
        </p:spPr>
      </p:pic>
      <p:pic>
        <p:nvPicPr>
          <p:cNvPr id="5" name="Obraz 4" descr="1954_pl.jpg"/>
          <p:cNvPicPr>
            <a:picLocks noChangeAspect="1"/>
          </p:cNvPicPr>
          <p:nvPr/>
        </p:nvPicPr>
        <p:blipFill>
          <a:blip r:embed="rId3"/>
          <a:stretch>
            <a:fillRect/>
          </a:stretch>
        </p:blipFill>
        <p:spPr>
          <a:xfrm>
            <a:off x="500034" y="3143248"/>
            <a:ext cx="2273028" cy="250033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928670"/>
          </a:xfrm>
        </p:spPr>
        <p:txBody>
          <a:bodyPr>
            <a:normAutofit fontScale="90000"/>
          </a:bodyPr>
          <a:lstStyle/>
          <a:p>
            <a:r>
              <a:rPr lang="pl-PL" sz="3600" b="1" dirty="0" smtClean="0"/>
              <a:t>The </a:t>
            </a:r>
            <a:r>
              <a:rPr lang="en-US" sz="3600" b="1" dirty="0" smtClean="0"/>
              <a:t>Occultation </a:t>
            </a:r>
            <a:r>
              <a:rPr lang="en-US" sz="3600" b="1" dirty="0"/>
              <a:t>Section </a:t>
            </a:r>
            <a:r>
              <a:rPr lang="pl-PL" sz="3600" b="1" dirty="0" smtClean="0"/>
              <a:t>                                                                </a:t>
            </a:r>
            <a:r>
              <a:rPr lang="en-US" sz="3600" b="1" dirty="0" smtClean="0"/>
              <a:t>of </a:t>
            </a:r>
            <a:r>
              <a:rPr lang="pl-PL" sz="3600" b="1" dirty="0" smtClean="0"/>
              <a:t>the </a:t>
            </a:r>
            <a:r>
              <a:rPr lang="en-US" sz="3600" b="1" dirty="0" smtClean="0"/>
              <a:t>Polish </a:t>
            </a:r>
            <a:r>
              <a:rPr lang="en-US" sz="3600" b="1" dirty="0"/>
              <a:t>Amateur Astronomers </a:t>
            </a:r>
            <a:r>
              <a:rPr lang="en-US" sz="3600" b="1" dirty="0" smtClean="0"/>
              <a:t>Society</a:t>
            </a:r>
            <a:r>
              <a:rPr lang="pl-PL" sz="3600" b="1" dirty="0" smtClean="0"/>
              <a:t> </a:t>
            </a:r>
            <a:endParaRPr lang="pl-PL" sz="3600" b="1" dirty="0"/>
          </a:p>
        </p:txBody>
      </p:sp>
      <p:sp>
        <p:nvSpPr>
          <p:cNvPr id="3" name="Symbol zastępczy zawartości 2"/>
          <p:cNvSpPr>
            <a:spLocks noGrp="1"/>
          </p:cNvSpPr>
          <p:nvPr>
            <p:ph idx="1"/>
          </p:nvPr>
        </p:nvSpPr>
        <p:spPr>
          <a:xfrm>
            <a:off x="251520" y="1428736"/>
            <a:ext cx="8640960" cy="5000660"/>
          </a:xfrm>
        </p:spPr>
        <p:txBody>
          <a:bodyPr>
            <a:normAutofit lnSpcReduction="10000"/>
          </a:bodyPr>
          <a:lstStyle/>
          <a:p>
            <a:r>
              <a:rPr lang="pl-PL" sz="2000" dirty="0" smtClean="0"/>
              <a:t>The </a:t>
            </a:r>
            <a:r>
              <a:rPr lang="en-US" sz="2000" dirty="0" smtClean="0"/>
              <a:t>Occultation </a:t>
            </a:r>
            <a:r>
              <a:rPr lang="en-US" sz="2000" dirty="0"/>
              <a:t>Section </a:t>
            </a:r>
            <a:r>
              <a:rPr lang="en-US" sz="2000" dirty="0" smtClean="0"/>
              <a:t>of </a:t>
            </a:r>
            <a:r>
              <a:rPr lang="pl-PL" sz="2000" dirty="0" smtClean="0"/>
              <a:t>the </a:t>
            </a:r>
            <a:r>
              <a:rPr lang="en-US" sz="2000" dirty="0" smtClean="0"/>
              <a:t>Polish </a:t>
            </a:r>
            <a:r>
              <a:rPr lang="en-US" sz="2000" dirty="0"/>
              <a:t>Amateur Astronomers Society</a:t>
            </a:r>
            <a:r>
              <a:rPr lang="pl-PL" sz="2000" dirty="0"/>
              <a:t> </a:t>
            </a:r>
            <a:r>
              <a:rPr lang="pl-PL" sz="2000" dirty="0" smtClean="0"/>
              <a:t>                       (</a:t>
            </a:r>
            <a:r>
              <a:rPr lang="pl-PL" sz="2000" i="1" dirty="0" smtClean="0"/>
              <a:t>pol. SOPiZ PTMA</a:t>
            </a:r>
            <a:r>
              <a:rPr lang="pl-PL" sz="2000" dirty="0" smtClean="0"/>
              <a:t>) was founded in 29th April 1979. </a:t>
            </a:r>
          </a:p>
          <a:p>
            <a:pPr>
              <a:buNone/>
            </a:pPr>
            <a:r>
              <a:rPr lang="pl-PL" sz="2000" dirty="0" smtClean="0">
                <a:solidFill>
                  <a:srgbClr val="FF0000"/>
                </a:solidFill>
              </a:rPr>
              <a:t>       IOTA was born in May 1975, IOTA/ES in June 1976.</a:t>
            </a:r>
          </a:p>
          <a:p>
            <a:pPr marL="0" indent="0">
              <a:buNone/>
            </a:pPr>
            <a:endParaRPr lang="pl-PL" sz="2000" dirty="0" smtClean="0"/>
          </a:p>
          <a:p>
            <a:r>
              <a:rPr lang="pl-PL" sz="2000" dirty="0" smtClean="0"/>
              <a:t>„</a:t>
            </a:r>
            <a:r>
              <a:rPr lang="pl-PL" sz="2000" b="1" dirty="0" smtClean="0">
                <a:solidFill>
                  <a:srgbClr val="FFC000"/>
                </a:solidFill>
              </a:rPr>
              <a:t>Golden Ages</a:t>
            </a:r>
            <a:r>
              <a:rPr lang="pl-PL" sz="2000" dirty="0" smtClean="0"/>
              <a:t>” between 1991 and 2001 when over 40 members were been able to observe over 600 total lunar occultations per year – it was  6-9 % of global observations. Grazing expeditions in 90’s have had over dozen people.</a:t>
            </a:r>
          </a:p>
          <a:p>
            <a:pPr>
              <a:buNone/>
            </a:pPr>
            <a:endParaRPr lang="pl-PL" sz="2000" dirty="0" smtClean="0"/>
          </a:p>
          <a:p>
            <a:r>
              <a:rPr lang="pl-PL" sz="2000" dirty="0" smtClean="0"/>
              <a:t>„</a:t>
            </a:r>
            <a:r>
              <a:rPr lang="pl-PL" sz="2000" b="1" dirty="0" smtClean="0"/>
              <a:t>Dark Ages</a:t>
            </a:r>
            <a:r>
              <a:rPr lang="pl-PL" sz="2000" dirty="0" smtClean="0"/>
              <a:t>” from 2005 to 2015 – internal discussions on the further form of the Section and the ILOC announcement to stop collecting total lunar occultation observations since March 2009 caused strong weakening of observers activity. </a:t>
            </a:r>
            <a:br>
              <a:rPr lang="pl-PL" sz="2000" dirty="0" smtClean="0"/>
            </a:br>
            <a:endParaRPr lang="pl-PL" sz="2000" dirty="0" smtClean="0"/>
          </a:p>
          <a:p>
            <a:r>
              <a:rPr lang="pl-PL" sz="2000" dirty="0" smtClean="0"/>
              <a:t>Unfortunately</a:t>
            </a:r>
            <a:r>
              <a:rPr lang="pl-PL" sz="2100" dirty="0" smtClean="0"/>
              <a:t> </a:t>
            </a:r>
            <a:r>
              <a:rPr lang="pl-PL" sz="2000" dirty="0" smtClean="0"/>
              <a:t>between 2012 and 2015 our most active and charismatic members have passed away. The biggest problem now is the lack of new members and the aging of those present.</a:t>
            </a:r>
          </a:p>
        </p:txBody>
      </p:sp>
    </p:spTree>
    <p:extLst>
      <p:ext uri="{BB962C8B-B14F-4D97-AF65-F5344CB8AC3E}">
        <p14:creationId xmlns:p14="http://schemas.microsoft.com/office/powerpoint/2010/main" xmlns="" val="3105799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928670"/>
          </a:xfrm>
        </p:spPr>
        <p:txBody>
          <a:bodyPr>
            <a:normAutofit fontScale="90000"/>
          </a:bodyPr>
          <a:lstStyle/>
          <a:p>
            <a:r>
              <a:rPr lang="pl-PL" sz="3600" b="1" dirty="0" smtClean="0"/>
              <a:t>The </a:t>
            </a:r>
            <a:r>
              <a:rPr lang="en-US" sz="3600" b="1" dirty="0" smtClean="0"/>
              <a:t>Occultation </a:t>
            </a:r>
            <a:r>
              <a:rPr lang="en-US" sz="3600" b="1" dirty="0"/>
              <a:t>Section </a:t>
            </a:r>
            <a:r>
              <a:rPr lang="pl-PL" sz="3600" b="1" dirty="0" smtClean="0"/>
              <a:t>of the PAAS (pol. SOPiZ)</a:t>
            </a:r>
            <a:br>
              <a:rPr lang="pl-PL" sz="3600" b="1" dirty="0" smtClean="0"/>
            </a:br>
            <a:r>
              <a:rPr lang="pl-PL" sz="2200" b="1" i="1" dirty="0" smtClean="0"/>
              <a:t>They have passed away between 2012 and 2015</a:t>
            </a:r>
            <a:endParaRPr lang="pl-PL" sz="2200" b="1" i="1" dirty="0"/>
          </a:p>
        </p:txBody>
      </p:sp>
      <p:sp>
        <p:nvSpPr>
          <p:cNvPr id="3" name="Symbol zastępczy zawartości 2"/>
          <p:cNvSpPr>
            <a:spLocks noGrp="1"/>
          </p:cNvSpPr>
          <p:nvPr>
            <p:ph idx="1"/>
          </p:nvPr>
        </p:nvSpPr>
        <p:spPr>
          <a:xfrm>
            <a:off x="251520" y="1340768"/>
            <a:ext cx="8640960" cy="4155374"/>
          </a:xfrm>
        </p:spPr>
        <p:txBody>
          <a:bodyPr>
            <a:normAutofit/>
          </a:bodyPr>
          <a:lstStyle/>
          <a:p>
            <a:pPr>
              <a:buNone/>
            </a:pPr>
            <a:r>
              <a:rPr lang="pl-PL" sz="2000" b="1" dirty="0" smtClean="0">
                <a:solidFill>
                  <a:srgbClr val="00B050"/>
                </a:solidFill>
              </a:rPr>
              <a:t>     </a:t>
            </a:r>
            <a:r>
              <a:rPr lang="pl-PL" sz="2000" b="1" dirty="0" smtClean="0">
                <a:solidFill>
                  <a:srgbClr val="FF0000"/>
                </a:solidFill>
              </a:rPr>
              <a:t/>
            </a:r>
            <a:br>
              <a:rPr lang="pl-PL" sz="2000" b="1" dirty="0" smtClean="0">
                <a:solidFill>
                  <a:srgbClr val="FF0000"/>
                </a:solidFill>
              </a:rPr>
            </a:br>
            <a:endParaRPr lang="pl-PL" sz="2000" b="1" dirty="0">
              <a:solidFill>
                <a:srgbClr val="FF0000"/>
              </a:solidFill>
            </a:endParaRPr>
          </a:p>
        </p:txBody>
      </p:sp>
      <p:pic>
        <p:nvPicPr>
          <p:cNvPr id="8" name="Obraz 7" descr="laskowski.jpg"/>
          <p:cNvPicPr>
            <a:picLocks noChangeAspect="1"/>
          </p:cNvPicPr>
          <p:nvPr/>
        </p:nvPicPr>
        <p:blipFill>
          <a:blip r:embed="rId2"/>
          <a:stretch>
            <a:fillRect/>
          </a:stretch>
        </p:blipFill>
        <p:spPr>
          <a:xfrm>
            <a:off x="3428992" y="4357694"/>
            <a:ext cx="2551357" cy="2286016"/>
          </a:xfrm>
          <a:prstGeom prst="rect">
            <a:avLst/>
          </a:prstGeom>
        </p:spPr>
      </p:pic>
      <p:pic>
        <p:nvPicPr>
          <p:cNvPr id="11" name="Obraz 10" descr="pawel_maksym_2013-280x300 (1).jpg"/>
          <p:cNvPicPr>
            <a:picLocks noChangeAspect="1"/>
          </p:cNvPicPr>
          <p:nvPr/>
        </p:nvPicPr>
        <p:blipFill>
          <a:blip r:embed="rId3"/>
          <a:stretch>
            <a:fillRect/>
          </a:stretch>
        </p:blipFill>
        <p:spPr>
          <a:xfrm>
            <a:off x="500034" y="1214422"/>
            <a:ext cx="2667000" cy="2857500"/>
          </a:xfrm>
          <a:prstGeom prst="rect">
            <a:avLst/>
          </a:prstGeom>
        </p:spPr>
      </p:pic>
      <p:pic>
        <p:nvPicPr>
          <p:cNvPr id="13" name="Obraz 12" descr="fangor_2013 (1).jpg"/>
          <p:cNvPicPr>
            <a:picLocks noChangeAspect="1"/>
          </p:cNvPicPr>
          <p:nvPr/>
        </p:nvPicPr>
        <p:blipFill>
          <a:blip r:embed="rId4"/>
          <a:stretch>
            <a:fillRect/>
          </a:stretch>
        </p:blipFill>
        <p:spPr>
          <a:xfrm>
            <a:off x="3500430" y="1214422"/>
            <a:ext cx="2320306" cy="2857520"/>
          </a:xfrm>
          <a:prstGeom prst="rect">
            <a:avLst/>
          </a:prstGeom>
        </p:spPr>
      </p:pic>
      <p:pic>
        <p:nvPicPr>
          <p:cNvPr id="14" name="Obraz 13" descr="spail-400x302.jpg"/>
          <p:cNvPicPr>
            <a:picLocks noChangeAspect="1"/>
          </p:cNvPicPr>
          <p:nvPr/>
        </p:nvPicPr>
        <p:blipFill>
          <a:blip r:embed="rId5"/>
          <a:stretch>
            <a:fillRect/>
          </a:stretch>
        </p:blipFill>
        <p:spPr>
          <a:xfrm>
            <a:off x="6072198" y="1500174"/>
            <a:ext cx="2851199" cy="2152655"/>
          </a:xfrm>
          <a:prstGeom prst="rect">
            <a:avLst/>
          </a:prstGeom>
        </p:spPr>
      </p:pic>
      <p:pic>
        <p:nvPicPr>
          <p:cNvPr id="15" name="Obraz 14" descr="bodzon.jpg"/>
          <p:cNvPicPr>
            <a:picLocks noChangeAspect="1"/>
          </p:cNvPicPr>
          <p:nvPr/>
        </p:nvPicPr>
        <p:blipFill>
          <a:blip r:embed="rId6"/>
          <a:stretch>
            <a:fillRect/>
          </a:stretch>
        </p:blipFill>
        <p:spPr>
          <a:xfrm>
            <a:off x="571472" y="4357694"/>
            <a:ext cx="2481261" cy="2349745"/>
          </a:xfrm>
          <a:prstGeom prst="rect">
            <a:avLst/>
          </a:prstGeom>
        </p:spPr>
      </p:pic>
      <p:pic>
        <p:nvPicPr>
          <p:cNvPr id="16" name="Obraz 15" descr="skrzynecki.jpg"/>
          <p:cNvPicPr>
            <a:picLocks noChangeAspect="1"/>
          </p:cNvPicPr>
          <p:nvPr/>
        </p:nvPicPr>
        <p:blipFill>
          <a:blip r:embed="rId7"/>
          <a:stretch>
            <a:fillRect/>
          </a:stretch>
        </p:blipFill>
        <p:spPr>
          <a:xfrm>
            <a:off x="6357950" y="4214818"/>
            <a:ext cx="2500330" cy="2408695"/>
          </a:xfrm>
          <a:prstGeom prst="rect">
            <a:avLst/>
          </a:prstGeom>
        </p:spPr>
      </p:pic>
    </p:spTree>
    <p:extLst>
      <p:ext uri="{BB962C8B-B14F-4D97-AF65-F5344CB8AC3E}">
        <p14:creationId xmlns:p14="http://schemas.microsoft.com/office/powerpoint/2010/main" xmlns="" val="2812106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668592"/>
          </a:xfrm>
        </p:spPr>
        <p:txBody>
          <a:bodyPr>
            <a:normAutofit/>
          </a:bodyPr>
          <a:lstStyle/>
          <a:p>
            <a:r>
              <a:rPr lang="pl-PL" sz="3200" b="1" dirty="0" smtClean="0"/>
              <a:t>The </a:t>
            </a:r>
            <a:r>
              <a:rPr lang="en-US" sz="3200" b="1" dirty="0" smtClean="0"/>
              <a:t>Occultation Section</a:t>
            </a:r>
            <a:r>
              <a:rPr lang="pl-PL" sz="3200" b="1" dirty="0" smtClean="0"/>
              <a:t> the PAAS</a:t>
            </a:r>
            <a:endParaRPr lang="pl-PL" sz="3200" b="1" dirty="0"/>
          </a:p>
        </p:txBody>
      </p:sp>
      <p:sp>
        <p:nvSpPr>
          <p:cNvPr id="3" name="Symbol zastępczy zawartości 2"/>
          <p:cNvSpPr>
            <a:spLocks noGrp="1"/>
          </p:cNvSpPr>
          <p:nvPr>
            <p:ph idx="1"/>
          </p:nvPr>
        </p:nvSpPr>
        <p:spPr>
          <a:xfrm>
            <a:off x="214282" y="928670"/>
            <a:ext cx="8929718" cy="4584002"/>
          </a:xfrm>
        </p:spPr>
        <p:txBody>
          <a:bodyPr>
            <a:normAutofit/>
          </a:bodyPr>
          <a:lstStyle/>
          <a:p>
            <a:r>
              <a:rPr lang="pl-PL" sz="2000" dirty="0" smtClean="0"/>
              <a:t>Annual two-day members conferences between 1980 and 2009, resumed in 2017 </a:t>
            </a:r>
          </a:p>
          <a:p>
            <a:pPr>
              <a:buNone/>
            </a:pPr>
            <a:endParaRPr lang="pl-PL" sz="2000" dirty="0" smtClean="0"/>
          </a:p>
        </p:txBody>
      </p:sp>
      <p:pic>
        <p:nvPicPr>
          <p:cNvPr id="5" name="Obraz 4" descr="jastrzebia_gora.jpg"/>
          <p:cNvPicPr>
            <a:picLocks noChangeAspect="1"/>
          </p:cNvPicPr>
          <p:nvPr/>
        </p:nvPicPr>
        <p:blipFill>
          <a:blip r:embed="rId2"/>
          <a:stretch>
            <a:fillRect/>
          </a:stretch>
        </p:blipFill>
        <p:spPr>
          <a:xfrm>
            <a:off x="857224" y="1428736"/>
            <a:ext cx="7471196" cy="4926320"/>
          </a:xfrm>
          <a:prstGeom prst="rect">
            <a:avLst/>
          </a:prstGeom>
        </p:spPr>
      </p:pic>
      <p:sp>
        <p:nvSpPr>
          <p:cNvPr id="6" name="pole tekstowe 5"/>
          <p:cNvSpPr txBox="1"/>
          <p:nvPr/>
        </p:nvSpPr>
        <p:spPr>
          <a:xfrm>
            <a:off x="1000100" y="6488668"/>
            <a:ext cx="7205947" cy="369332"/>
          </a:xfrm>
          <a:prstGeom prst="rect">
            <a:avLst/>
          </a:prstGeom>
          <a:noFill/>
        </p:spPr>
        <p:txBody>
          <a:bodyPr wrap="none" rtlCol="0">
            <a:spAutoFit/>
          </a:bodyPr>
          <a:lstStyle/>
          <a:p>
            <a:r>
              <a:rPr lang="pl-PL" dirty="0" smtClean="0"/>
              <a:t>XXI Conference of the Section in Jastrzebia Gora (Baltic Sea coast, Jun 2002)</a:t>
            </a:r>
            <a:endParaRPr lang="pl-PL" dirty="0"/>
          </a:p>
        </p:txBody>
      </p:sp>
    </p:spTree>
    <p:extLst>
      <p:ext uri="{BB962C8B-B14F-4D97-AF65-F5344CB8AC3E}">
        <p14:creationId xmlns:p14="http://schemas.microsoft.com/office/powerpoint/2010/main" xmlns="" val="1534570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42852"/>
            <a:ext cx="8401080" cy="928670"/>
          </a:xfrm>
        </p:spPr>
        <p:txBody>
          <a:bodyPr>
            <a:normAutofit fontScale="90000"/>
          </a:bodyPr>
          <a:lstStyle/>
          <a:p>
            <a:r>
              <a:rPr lang="pl-PL" sz="3600" b="1" dirty="0" smtClean="0"/>
              <a:t>The </a:t>
            </a:r>
            <a:r>
              <a:rPr lang="en-US" sz="3600" b="1" dirty="0" smtClean="0"/>
              <a:t>Occultation Section</a:t>
            </a:r>
            <a:r>
              <a:rPr lang="pl-PL" sz="3600" b="1" dirty="0" smtClean="0"/>
              <a:t> </a:t>
            </a:r>
            <a:r>
              <a:rPr lang="en-US" sz="3600" b="1" dirty="0" smtClean="0"/>
              <a:t>of </a:t>
            </a:r>
            <a:r>
              <a:rPr lang="pl-PL" sz="3600" b="1" dirty="0" smtClean="0"/>
              <a:t>the </a:t>
            </a:r>
            <a:r>
              <a:rPr lang="en-US" sz="3600" b="1" dirty="0" smtClean="0"/>
              <a:t>P</a:t>
            </a:r>
            <a:r>
              <a:rPr lang="pl-PL" sz="3600" b="1" dirty="0" smtClean="0"/>
              <a:t>AAS                                                                - developmental</a:t>
            </a:r>
            <a:r>
              <a:rPr lang="pl-PL" sz="3600" dirty="0" smtClean="0"/>
              <a:t> </a:t>
            </a:r>
            <a:r>
              <a:rPr lang="pl-PL" sz="3600" b="1" dirty="0" smtClean="0"/>
              <a:t>milestones</a:t>
            </a:r>
            <a:endParaRPr lang="pl-PL" sz="3600" b="1" dirty="0"/>
          </a:p>
        </p:txBody>
      </p:sp>
      <p:sp>
        <p:nvSpPr>
          <p:cNvPr id="3" name="Symbol zastępczy zawartości 2"/>
          <p:cNvSpPr>
            <a:spLocks noGrp="1"/>
          </p:cNvSpPr>
          <p:nvPr>
            <p:ph idx="1"/>
          </p:nvPr>
        </p:nvSpPr>
        <p:spPr>
          <a:xfrm>
            <a:off x="142844" y="1214422"/>
            <a:ext cx="9001156" cy="5214974"/>
          </a:xfrm>
        </p:spPr>
        <p:txBody>
          <a:bodyPr>
            <a:noAutofit/>
          </a:bodyPr>
          <a:lstStyle/>
          <a:p>
            <a:r>
              <a:rPr lang="pl-PL" sz="2000" b="1" dirty="0" smtClean="0"/>
              <a:t>1980</a:t>
            </a:r>
            <a:r>
              <a:rPr lang="pl-PL" sz="2000" dirty="0" smtClean="0"/>
              <a:t> – The Electronic Time Recorder (</a:t>
            </a:r>
            <a:r>
              <a:rPr lang="pl-PL" sz="2000" i="1" dirty="0" smtClean="0"/>
              <a:t>pol. „ERC”</a:t>
            </a:r>
            <a:r>
              <a:rPr lang="pl-PL" sz="2000" dirty="0" smtClean="0"/>
              <a:t>) made by R. Fangor</a:t>
            </a:r>
          </a:p>
          <a:p>
            <a:r>
              <a:rPr lang="pl-PL" sz="2000" b="1" dirty="0" smtClean="0"/>
              <a:t>1</a:t>
            </a:r>
            <a:r>
              <a:rPr lang="tr-TR" sz="2000" b="1" dirty="0" smtClean="0"/>
              <a:t>9</a:t>
            </a:r>
            <a:r>
              <a:rPr lang="pl-PL" sz="2000" b="1" dirty="0" smtClean="0"/>
              <a:t>82</a:t>
            </a:r>
            <a:r>
              <a:rPr lang="pl-PL" sz="2000" dirty="0" smtClean="0"/>
              <a:t> – first use of electronic stopwatch for occultation work</a:t>
            </a:r>
          </a:p>
          <a:p>
            <a:r>
              <a:rPr lang="pl-PL" sz="2000" b="1" dirty="0" smtClean="0"/>
              <a:t>1985</a:t>
            </a:r>
            <a:r>
              <a:rPr lang="pl-PL" sz="2000" dirty="0" smtClean="0"/>
              <a:t> – first use of photomultiplier for occultation work</a:t>
            </a:r>
          </a:p>
          <a:p>
            <a:r>
              <a:rPr lang="pl-PL" sz="2000" b="1" dirty="0" smtClean="0"/>
              <a:t>1986</a:t>
            </a:r>
            <a:r>
              <a:rPr lang="pl-PL" sz="2000" dirty="0" smtClean="0"/>
              <a:t> – first occultation software for ZX Spectrum computers have been written by </a:t>
            </a:r>
          </a:p>
          <a:p>
            <a:pPr>
              <a:buNone/>
            </a:pPr>
            <a:r>
              <a:rPr lang="pl-PL" sz="2000" dirty="0" smtClean="0"/>
              <a:t>                   M.Zawiski, R. Fangor, J. Wiland, et al.</a:t>
            </a:r>
          </a:p>
          <a:p>
            <a:r>
              <a:rPr lang="pl-PL" sz="2000" b="1" dirty="0" smtClean="0"/>
              <a:t>1989</a:t>
            </a:r>
            <a:r>
              <a:rPr lang="pl-PL" sz="2000" dirty="0" smtClean="0"/>
              <a:t> – „ERC READ DATA” – the software for reading audio casette tapes</a:t>
            </a:r>
          </a:p>
          <a:p>
            <a:pPr>
              <a:buNone/>
            </a:pPr>
            <a:r>
              <a:rPr lang="pl-PL" sz="2000" dirty="0" smtClean="0"/>
              <a:t>                     has been written by J. Wiland</a:t>
            </a:r>
          </a:p>
          <a:p>
            <a:r>
              <a:rPr lang="pl-PL" sz="2000" b="1" dirty="0" smtClean="0">
                <a:solidFill>
                  <a:srgbClr val="FF0000"/>
                </a:solidFill>
              </a:rPr>
              <a:t>1990</a:t>
            </a:r>
            <a:r>
              <a:rPr lang="pl-PL" sz="2000" dirty="0" smtClean="0"/>
              <a:t> – first use of sensitive CCD TV camera for occultation work</a:t>
            </a:r>
          </a:p>
          <a:p>
            <a:r>
              <a:rPr lang="pl-PL" sz="2000" b="1" dirty="0" smtClean="0">
                <a:solidFill>
                  <a:srgbClr val="FF0000"/>
                </a:solidFill>
              </a:rPr>
              <a:t>1990</a:t>
            </a:r>
            <a:r>
              <a:rPr lang="pl-PL" sz="2000" dirty="0" smtClean="0"/>
              <a:t> – first use of the DCF module for occultation work – L. Benedyktowicz</a:t>
            </a:r>
          </a:p>
          <a:p>
            <a:r>
              <a:rPr lang="pl-PL" sz="2000" b="1" dirty="0" smtClean="0"/>
              <a:t>1993</a:t>
            </a:r>
            <a:r>
              <a:rPr lang="pl-PL" sz="2000" dirty="0" smtClean="0"/>
              <a:t> – use of blinking LED in the CCD’s field of view</a:t>
            </a:r>
          </a:p>
          <a:p>
            <a:r>
              <a:rPr lang="pl-PL" sz="2000" b="1" dirty="0" smtClean="0"/>
              <a:t>1993</a:t>
            </a:r>
            <a:r>
              <a:rPr lang="pl-PL" sz="2000" dirty="0" smtClean="0"/>
              <a:t> – The Microprocessor Time Recorder (</a:t>
            </a:r>
            <a:r>
              <a:rPr lang="pl-PL" sz="2000" i="1" dirty="0" smtClean="0"/>
              <a:t>pol. „MRC”</a:t>
            </a:r>
            <a:r>
              <a:rPr lang="pl-PL" sz="2000" dirty="0" smtClean="0"/>
              <a:t>) made by J. Wiland</a:t>
            </a:r>
          </a:p>
          <a:p>
            <a:r>
              <a:rPr lang="pl-PL" sz="2000" b="1" dirty="0" smtClean="0">
                <a:solidFill>
                  <a:srgbClr val="FF0000"/>
                </a:solidFill>
              </a:rPr>
              <a:t>1997</a:t>
            </a:r>
            <a:r>
              <a:rPr lang="pl-PL" sz="2000" dirty="0" smtClean="0"/>
              <a:t> – first video time inserter based on the DCF signal made by J. Wiland</a:t>
            </a:r>
          </a:p>
          <a:p>
            <a:r>
              <a:rPr lang="pl-PL" sz="2000" b="1" dirty="0" smtClean="0">
                <a:solidFill>
                  <a:srgbClr val="FF0000"/>
                </a:solidFill>
              </a:rPr>
              <a:t>1997</a:t>
            </a:r>
            <a:r>
              <a:rPr lang="pl-PL" sz="2000" dirty="0" smtClean="0"/>
              <a:t> – first use of the GPS handheld device (station coordinates meas.)</a:t>
            </a:r>
          </a:p>
          <a:p>
            <a:r>
              <a:rPr lang="pl-PL" sz="2000" b="1" dirty="0" smtClean="0"/>
              <a:t>2013</a:t>
            </a:r>
            <a:r>
              <a:rPr lang="pl-PL" sz="2000" dirty="0" smtClean="0"/>
              <a:t> – first video time inserter based on the GPS signal made by T. Wezyk</a:t>
            </a:r>
          </a:p>
          <a:p>
            <a:r>
              <a:rPr lang="pl-PL" sz="2000" b="1" dirty="0" smtClean="0"/>
              <a:t>2015</a:t>
            </a:r>
            <a:r>
              <a:rPr lang="pl-PL" sz="2000" dirty="0" smtClean="0"/>
              <a:t> – the VTI based on the Arduino board (open source project) by P. Smolarz</a:t>
            </a:r>
          </a:p>
        </p:txBody>
      </p:sp>
    </p:spTree>
    <p:extLst>
      <p:ext uri="{BB962C8B-B14F-4D97-AF65-F5344CB8AC3E}">
        <p14:creationId xmlns:p14="http://schemas.microsoft.com/office/powerpoint/2010/main" xmlns="" val="3105799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42852"/>
            <a:ext cx="8401080" cy="928670"/>
          </a:xfrm>
        </p:spPr>
        <p:txBody>
          <a:bodyPr>
            <a:normAutofit fontScale="90000"/>
          </a:bodyPr>
          <a:lstStyle/>
          <a:p>
            <a:r>
              <a:rPr lang="pl-PL" sz="3600" b="1" dirty="0" smtClean="0"/>
              <a:t>The </a:t>
            </a:r>
            <a:r>
              <a:rPr lang="en-US" sz="3600" b="1" dirty="0" smtClean="0"/>
              <a:t>Occultation Section</a:t>
            </a:r>
            <a:r>
              <a:rPr lang="pl-PL" sz="3600" b="1" dirty="0" smtClean="0"/>
              <a:t> </a:t>
            </a:r>
            <a:r>
              <a:rPr lang="en-US" sz="3600" b="1" dirty="0" smtClean="0"/>
              <a:t>of </a:t>
            </a:r>
            <a:r>
              <a:rPr lang="pl-PL" sz="3600" b="1" dirty="0" smtClean="0"/>
              <a:t>the </a:t>
            </a:r>
            <a:r>
              <a:rPr lang="en-US" sz="3600" b="1" dirty="0" smtClean="0"/>
              <a:t>P</a:t>
            </a:r>
            <a:r>
              <a:rPr lang="pl-PL" sz="3600" b="1" dirty="0" smtClean="0"/>
              <a:t>AAS                                                                - hardware making (DIY)</a:t>
            </a:r>
            <a:endParaRPr lang="pl-PL" sz="3600" b="1" dirty="0"/>
          </a:p>
        </p:txBody>
      </p:sp>
      <p:pic>
        <p:nvPicPr>
          <p:cNvPr id="5" name="Symbol zastępczy zawartości 4" descr="mrc_wiland2.jpg"/>
          <p:cNvPicPr>
            <a:picLocks noGrp="1" noChangeAspect="1"/>
          </p:cNvPicPr>
          <p:nvPr>
            <p:ph idx="1"/>
          </p:nvPr>
        </p:nvPicPr>
        <p:blipFill>
          <a:blip r:embed="rId2"/>
          <a:stretch>
            <a:fillRect/>
          </a:stretch>
        </p:blipFill>
        <p:spPr>
          <a:xfrm>
            <a:off x="0" y="1214422"/>
            <a:ext cx="4286248" cy="3002370"/>
          </a:xfrm>
        </p:spPr>
      </p:pic>
      <p:pic>
        <p:nvPicPr>
          <p:cNvPr id="6" name="Obraz 5" descr="20180131_060545.jpg"/>
          <p:cNvPicPr>
            <a:picLocks noChangeAspect="1"/>
          </p:cNvPicPr>
          <p:nvPr/>
        </p:nvPicPr>
        <p:blipFill>
          <a:blip r:embed="rId3" cstate="print"/>
          <a:stretch>
            <a:fillRect/>
          </a:stretch>
        </p:blipFill>
        <p:spPr>
          <a:xfrm>
            <a:off x="4264947" y="1214422"/>
            <a:ext cx="4879053" cy="3661260"/>
          </a:xfrm>
          <a:prstGeom prst="rect">
            <a:avLst/>
          </a:prstGeom>
        </p:spPr>
      </p:pic>
      <p:pic>
        <p:nvPicPr>
          <p:cNvPr id="7" name="Obraz 6" descr="20180130_145250.jpg"/>
          <p:cNvPicPr>
            <a:picLocks noChangeAspect="1"/>
          </p:cNvPicPr>
          <p:nvPr/>
        </p:nvPicPr>
        <p:blipFill>
          <a:blip r:embed="rId4" cstate="print"/>
          <a:stretch>
            <a:fillRect/>
          </a:stretch>
        </p:blipFill>
        <p:spPr>
          <a:xfrm>
            <a:off x="0" y="3643430"/>
            <a:ext cx="4283787" cy="3214570"/>
          </a:xfrm>
          <a:prstGeom prst="rect">
            <a:avLst/>
          </a:prstGeom>
        </p:spPr>
      </p:pic>
      <p:pic>
        <p:nvPicPr>
          <p:cNvPr id="8" name="Obraz 7" descr="inserter_tomasztech.jpg"/>
          <p:cNvPicPr>
            <a:picLocks noChangeAspect="1"/>
          </p:cNvPicPr>
          <p:nvPr/>
        </p:nvPicPr>
        <p:blipFill>
          <a:blip r:embed="rId5"/>
          <a:stretch>
            <a:fillRect/>
          </a:stretch>
        </p:blipFill>
        <p:spPr>
          <a:xfrm>
            <a:off x="4286248" y="3764052"/>
            <a:ext cx="4857752" cy="3093948"/>
          </a:xfrm>
          <a:prstGeom prst="rect">
            <a:avLst/>
          </a:prstGeom>
        </p:spPr>
      </p:pic>
    </p:spTree>
    <p:extLst>
      <p:ext uri="{BB962C8B-B14F-4D97-AF65-F5344CB8AC3E}">
        <p14:creationId xmlns:p14="http://schemas.microsoft.com/office/powerpoint/2010/main" xmlns="" val="3105799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928670"/>
          </a:xfrm>
        </p:spPr>
        <p:txBody>
          <a:bodyPr>
            <a:normAutofit/>
          </a:bodyPr>
          <a:lstStyle/>
          <a:p>
            <a:r>
              <a:rPr lang="pl-PL" sz="3200" b="1" dirty="0" smtClean="0"/>
              <a:t>The </a:t>
            </a:r>
            <a:r>
              <a:rPr lang="en-US" sz="3200" b="1" dirty="0" smtClean="0"/>
              <a:t>Occultation Section</a:t>
            </a:r>
            <a:r>
              <a:rPr lang="pl-PL" sz="3200" b="1" dirty="0" smtClean="0"/>
              <a:t> of the PAAS</a:t>
            </a:r>
            <a:endParaRPr lang="pl-PL" sz="3200" b="1" dirty="0"/>
          </a:p>
        </p:txBody>
      </p:sp>
      <p:sp>
        <p:nvSpPr>
          <p:cNvPr id="3" name="Symbol zastępczy zawartości 2"/>
          <p:cNvSpPr>
            <a:spLocks noGrp="1"/>
          </p:cNvSpPr>
          <p:nvPr>
            <p:ph idx="1"/>
          </p:nvPr>
        </p:nvSpPr>
        <p:spPr>
          <a:xfrm>
            <a:off x="359024" y="1142984"/>
            <a:ext cx="8784976" cy="4369688"/>
          </a:xfrm>
        </p:spPr>
        <p:txBody>
          <a:bodyPr>
            <a:normAutofit/>
          </a:bodyPr>
          <a:lstStyle/>
          <a:p>
            <a:pPr marL="0" indent="0">
              <a:buNone/>
            </a:pPr>
            <a:r>
              <a:rPr lang="pl-PL" sz="2000" dirty="0" err="1" smtClean="0"/>
              <a:t>Since</a:t>
            </a:r>
            <a:r>
              <a:rPr lang="pl-PL" sz="2000" dirty="0" smtClean="0"/>
              <a:t> </a:t>
            </a:r>
            <a:r>
              <a:rPr lang="pl-PL" sz="2000" dirty="0"/>
              <a:t>1984 </a:t>
            </a:r>
            <a:r>
              <a:rPr lang="pl-PL" sz="2000" dirty="0" err="1"/>
              <a:t>members</a:t>
            </a:r>
            <a:r>
              <a:rPr lang="pl-PL" sz="2000" dirty="0"/>
              <a:t> of </a:t>
            </a:r>
            <a:r>
              <a:rPr lang="pl-PL" sz="2000" dirty="0" smtClean="0"/>
              <a:t>PAAS </a:t>
            </a:r>
            <a:r>
              <a:rPr lang="pl-PL" sz="2000" dirty="0" err="1" smtClean="0"/>
              <a:t>Occultation</a:t>
            </a:r>
            <a:r>
              <a:rPr lang="pl-PL" sz="2000" dirty="0" smtClean="0"/>
              <a:t> </a:t>
            </a:r>
            <a:r>
              <a:rPr lang="pl-PL" sz="2000" dirty="0" err="1"/>
              <a:t>Section</a:t>
            </a:r>
            <a:r>
              <a:rPr lang="pl-PL" sz="2000" dirty="0"/>
              <a:t> </a:t>
            </a:r>
            <a:r>
              <a:rPr lang="pl-PL" sz="2000" dirty="0" err="1" smtClean="0"/>
              <a:t>have</a:t>
            </a:r>
            <a:r>
              <a:rPr lang="pl-PL" sz="2000" dirty="0" smtClean="0"/>
              <a:t> </a:t>
            </a:r>
            <a:r>
              <a:rPr lang="pl-PL" sz="2000" dirty="0" err="1" smtClean="0"/>
              <a:t>participated</a:t>
            </a:r>
            <a:r>
              <a:rPr lang="pl-PL" sz="2000" dirty="0" smtClean="0"/>
              <a:t> </a:t>
            </a:r>
            <a:r>
              <a:rPr lang="pl-PL" sz="2000" dirty="0"/>
              <a:t>in </a:t>
            </a:r>
            <a:r>
              <a:rPr lang="pl-PL" sz="2000" dirty="0" err="1"/>
              <a:t>European</a:t>
            </a:r>
            <a:r>
              <a:rPr lang="pl-PL" sz="2000" dirty="0"/>
              <a:t> </a:t>
            </a:r>
            <a:r>
              <a:rPr lang="pl-PL" sz="2000" dirty="0" err="1"/>
              <a:t>Symposium</a:t>
            </a:r>
            <a:r>
              <a:rPr lang="pl-PL" sz="2000" dirty="0"/>
              <a:t> on </a:t>
            </a:r>
            <a:r>
              <a:rPr lang="pl-PL" sz="2000" dirty="0" err="1"/>
              <a:t>Occultation</a:t>
            </a:r>
            <a:r>
              <a:rPr lang="pl-PL" sz="2000" dirty="0"/>
              <a:t> </a:t>
            </a:r>
            <a:r>
              <a:rPr lang="pl-PL" sz="2000" dirty="0" err="1"/>
              <a:t>Projects</a:t>
            </a:r>
            <a:r>
              <a:rPr lang="pl-PL" sz="2000" dirty="0"/>
              <a:t> (ESOP</a:t>
            </a:r>
            <a:r>
              <a:rPr lang="pl-PL" sz="2000" dirty="0" smtClean="0"/>
              <a:t>). </a:t>
            </a:r>
            <a:r>
              <a:rPr lang="pl-PL" sz="2000" dirty="0" err="1" smtClean="0"/>
              <a:t>Four</a:t>
            </a:r>
            <a:r>
              <a:rPr lang="pl-PL" sz="2000" dirty="0" smtClean="0"/>
              <a:t> </a:t>
            </a:r>
            <a:r>
              <a:rPr lang="pl-PL" sz="2000" dirty="0" err="1" smtClean="0"/>
              <a:t>ESOPs</a:t>
            </a:r>
            <a:r>
              <a:rPr lang="pl-PL" sz="2000" dirty="0" smtClean="0"/>
              <a:t> </a:t>
            </a:r>
            <a:r>
              <a:rPr lang="pl-PL" sz="2000" dirty="0" err="1" smtClean="0"/>
              <a:t>were</a:t>
            </a:r>
            <a:r>
              <a:rPr lang="pl-PL" sz="2000" dirty="0" smtClean="0"/>
              <a:t> </a:t>
            </a:r>
            <a:r>
              <a:rPr lang="pl-PL" sz="2000" dirty="0" err="1" smtClean="0"/>
              <a:t>organized</a:t>
            </a:r>
            <a:r>
              <a:rPr lang="pl-PL" sz="2000" dirty="0" smtClean="0"/>
              <a:t> in Poland:</a:t>
            </a:r>
            <a:br>
              <a:rPr lang="pl-PL" sz="2000" dirty="0" smtClean="0"/>
            </a:br>
            <a:endParaRPr lang="pl-PL" sz="2000" dirty="0" smtClean="0"/>
          </a:p>
          <a:p>
            <a:pPr>
              <a:buNone/>
            </a:pPr>
            <a:r>
              <a:rPr lang="pl-PL" sz="2000" dirty="0" smtClean="0"/>
              <a:t>          1986: Warsaw / Lodz                     1994: Krakow</a:t>
            </a:r>
          </a:p>
          <a:p>
            <a:pPr>
              <a:buNone/>
            </a:pPr>
            <a:r>
              <a:rPr lang="pl-PL" sz="2000" dirty="0" smtClean="0"/>
              <a:t>          2000: Lodz                                       2009: Niepolomice near Krakow </a:t>
            </a:r>
            <a:r>
              <a:rPr lang="pl-PL" sz="1600" i="1" dirty="0" smtClean="0"/>
              <a:t>(photo below)</a:t>
            </a:r>
          </a:p>
          <a:p>
            <a:endParaRPr lang="pl-PL" sz="2000" dirty="0" smtClean="0"/>
          </a:p>
        </p:txBody>
      </p:sp>
      <p:pic>
        <p:nvPicPr>
          <p:cNvPr id="4" name="Obraz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994" y="3071810"/>
            <a:ext cx="9155994" cy="3571876"/>
          </a:xfrm>
          <a:prstGeom prst="rect">
            <a:avLst/>
          </a:prstGeom>
        </p:spPr>
      </p:pic>
    </p:spTree>
    <p:extLst>
      <p:ext uri="{BB962C8B-B14F-4D97-AF65-F5344CB8AC3E}">
        <p14:creationId xmlns:p14="http://schemas.microsoft.com/office/powerpoint/2010/main" xmlns="" val="1534570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928670"/>
          </a:xfrm>
        </p:spPr>
        <p:txBody>
          <a:bodyPr>
            <a:normAutofit/>
          </a:bodyPr>
          <a:lstStyle/>
          <a:p>
            <a:r>
              <a:rPr lang="pl-PL" sz="3200" b="1" dirty="0" smtClean="0"/>
              <a:t>The </a:t>
            </a:r>
            <a:r>
              <a:rPr lang="en-US" sz="3200" b="1" dirty="0" smtClean="0"/>
              <a:t>Occultation </a:t>
            </a:r>
            <a:r>
              <a:rPr lang="en-US" sz="3200" b="1" dirty="0"/>
              <a:t>Section </a:t>
            </a:r>
            <a:r>
              <a:rPr lang="pl-PL" sz="3200" b="1" dirty="0" smtClean="0"/>
              <a:t>of the PAAS</a:t>
            </a:r>
            <a:endParaRPr lang="pl-PL" sz="3200" b="1" dirty="0"/>
          </a:p>
        </p:txBody>
      </p:sp>
      <p:sp>
        <p:nvSpPr>
          <p:cNvPr id="3" name="Symbol zastępczy zawartości 2"/>
          <p:cNvSpPr>
            <a:spLocks noGrp="1"/>
          </p:cNvSpPr>
          <p:nvPr>
            <p:ph idx="1"/>
          </p:nvPr>
        </p:nvSpPr>
        <p:spPr>
          <a:xfrm>
            <a:off x="251520" y="1142984"/>
            <a:ext cx="8640960" cy="5429288"/>
          </a:xfrm>
        </p:spPr>
        <p:txBody>
          <a:bodyPr>
            <a:normAutofit/>
          </a:bodyPr>
          <a:lstStyle/>
          <a:p>
            <a:pPr marL="0" indent="0">
              <a:buNone/>
            </a:pPr>
            <a:endParaRPr lang="pl-PL" sz="2000" dirty="0" smtClean="0"/>
          </a:p>
          <a:p>
            <a:pPr marL="0" indent="0">
              <a:buNone/>
            </a:pPr>
            <a:r>
              <a:rPr lang="pl-PL" sz="2000" dirty="0" smtClean="0"/>
              <a:t>Total and </a:t>
            </a:r>
            <a:r>
              <a:rPr lang="pl-PL" sz="2000" i="1" dirty="0" smtClean="0">
                <a:solidFill>
                  <a:srgbClr val="00B0F0"/>
                </a:solidFill>
              </a:rPr>
              <a:t>annular</a:t>
            </a:r>
            <a:r>
              <a:rPr lang="pl-PL" sz="2000" dirty="0" smtClean="0"/>
              <a:t> </a:t>
            </a:r>
            <a:r>
              <a:rPr lang="pl-PL" sz="2000" dirty="0"/>
              <a:t>solar eclipse expeditions to: </a:t>
            </a:r>
            <a:endParaRPr lang="pl-PL" sz="2000" dirty="0" smtClean="0"/>
          </a:p>
          <a:p>
            <a:pPr marL="0" indent="0">
              <a:buNone/>
            </a:pPr>
            <a:endParaRPr lang="pl-PL" sz="2000" dirty="0"/>
          </a:p>
          <a:p>
            <a:pPr marL="0" indent="0">
              <a:buNone/>
            </a:pPr>
            <a:r>
              <a:rPr lang="pl-PL" sz="2000" i="1" dirty="0"/>
              <a:t> - </a:t>
            </a:r>
            <a:r>
              <a:rPr lang="pl-PL" sz="2000" dirty="0" smtClean="0">
                <a:solidFill>
                  <a:srgbClr val="00B0F0"/>
                </a:solidFill>
              </a:rPr>
              <a:t>1980 : Peru - Tambo de Mora</a:t>
            </a:r>
          </a:p>
          <a:p>
            <a:pPr marL="0" indent="0">
              <a:buNone/>
            </a:pPr>
            <a:r>
              <a:rPr lang="pl-PL" sz="2000" dirty="0"/>
              <a:t> </a:t>
            </a:r>
            <a:r>
              <a:rPr lang="pl-PL" sz="2000" dirty="0" smtClean="0"/>
              <a:t>- 1990 </a:t>
            </a:r>
            <a:r>
              <a:rPr lang="pl-PL" sz="2000" dirty="0"/>
              <a:t>: </a:t>
            </a:r>
            <a:r>
              <a:rPr lang="pl-PL" sz="2000" dirty="0" smtClean="0"/>
              <a:t>Finland - Joensu</a:t>
            </a:r>
            <a:r>
              <a:rPr lang="pl-PL" sz="2000" i="1" dirty="0" smtClean="0"/>
              <a:t>u</a:t>
            </a:r>
            <a:r>
              <a:rPr lang="pl-PL" sz="2000" dirty="0" smtClean="0"/>
              <a:t>, Russia - Bielomorsk: 200 </a:t>
            </a:r>
            <a:r>
              <a:rPr lang="pl-PL" sz="2000" dirty="0"/>
              <a:t>km S from </a:t>
            </a:r>
            <a:r>
              <a:rPr lang="pl-PL" sz="2000" dirty="0" smtClean="0"/>
              <a:t>the </a:t>
            </a:r>
            <a:r>
              <a:rPr lang="pl-PL" sz="2000" dirty="0"/>
              <a:t>A</a:t>
            </a:r>
            <a:r>
              <a:rPr lang="pl-PL" sz="2000" dirty="0" smtClean="0"/>
              <a:t>rctic Circle</a:t>
            </a:r>
            <a:endParaRPr lang="pl-PL" sz="2000" dirty="0"/>
          </a:p>
          <a:p>
            <a:pPr marL="0" indent="0">
              <a:buNone/>
            </a:pPr>
            <a:r>
              <a:rPr lang="pl-PL" sz="2000" dirty="0"/>
              <a:t> - 1991 : </a:t>
            </a:r>
            <a:r>
              <a:rPr lang="pl-PL" sz="2000" dirty="0" smtClean="0"/>
              <a:t>Mexico - Mexico City</a:t>
            </a:r>
            <a:endParaRPr lang="pl-PL" sz="2000" dirty="0"/>
          </a:p>
          <a:p>
            <a:pPr marL="0" indent="0">
              <a:buNone/>
            </a:pPr>
            <a:r>
              <a:rPr lang="pl-PL" sz="2000" dirty="0"/>
              <a:t> - 1999 : </a:t>
            </a:r>
            <a:r>
              <a:rPr lang="pl-PL" sz="2000" dirty="0" smtClean="0"/>
              <a:t>Hungary - Siofok (Lake Balaton)</a:t>
            </a:r>
          </a:p>
          <a:p>
            <a:pPr marL="0" indent="0">
              <a:buNone/>
            </a:pPr>
            <a:r>
              <a:rPr lang="pl-PL" sz="2000" dirty="0"/>
              <a:t> </a:t>
            </a:r>
            <a:r>
              <a:rPr lang="pl-PL" sz="2000" dirty="0" smtClean="0"/>
              <a:t>- </a:t>
            </a:r>
            <a:r>
              <a:rPr lang="pl-PL" sz="2000" dirty="0" smtClean="0">
                <a:solidFill>
                  <a:srgbClr val="00B0F0"/>
                </a:solidFill>
              </a:rPr>
              <a:t>2005 : Spain - Toledo</a:t>
            </a:r>
            <a:endParaRPr lang="pl-PL" sz="2000" dirty="0">
              <a:solidFill>
                <a:srgbClr val="00B0F0"/>
              </a:solidFill>
            </a:endParaRPr>
          </a:p>
          <a:p>
            <a:pPr marL="0" indent="0">
              <a:buNone/>
            </a:pPr>
            <a:r>
              <a:rPr lang="pl-PL" sz="2000" dirty="0"/>
              <a:t> - </a:t>
            </a:r>
            <a:r>
              <a:rPr lang="pl-PL" sz="2000" b="1" dirty="0"/>
              <a:t>2006 : </a:t>
            </a:r>
            <a:r>
              <a:rPr lang="pl-PL" sz="2000" b="1" dirty="0" smtClean="0"/>
              <a:t>Turkey - Side </a:t>
            </a:r>
          </a:p>
          <a:p>
            <a:pPr marL="0" indent="0">
              <a:buNone/>
            </a:pPr>
            <a:r>
              <a:rPr lang="pl-PL" sz="2000" b="1" dirty="0" smtClean="0"/>
              <a:t>    </a:t>
            </a:r>
            <a:r>
              <a:rPr lang="pl-PL" sz="2000" dirty="0" smtClean="0"/>
              <a:t>and Egypt - El Salloum (Lybian border)</a:t>
            </a:r>
            <a:endParaRPr lang="pl-PL" sz="2000" dirty="0"/>
          </a:p>
          <a:p>
            <a:pPr marL="0" indent="0">
              <a:buNone/>
            </a:pPr>
            <a:r>
              <a:rPr lang="pl-PL" sz="2000" dirty="0"/>
              <a:t> - 2008 : </a:t>
            </a:r>
            <a:r>
              <a:rPr lang="pl-PL" sz="2000" dirty="0" smtClean="0"/>
              <a:t>Russia - Novosibirsk</a:t>
            </a:r>
          </a:p>
          <a:p>
            <a:pPr marL="0" indent="0">
              <a:buNone/>
            </a:pPr>
            <a:r>
              <a:rPr lang="pl-PL" sz="2000" dirty="0" smtClean="0"/>
              <a:t> - </a:t>
            </a:r>
            <a:r>
              <a:rPr lang="pl-PL" sz="2000" dirty="0"/>
              <a:t>2009 : </a:t>
            </a:r>
            <a:r>
              <a:rPr lang="pl-PL" sz="2000" dirty="0" smtClean="0"/>
              <a:t>China - Shanghai</a:t>
            </a:r>
          </a:p>
          <a:p>
            <a:pPr marL="0" indent="0">
              <a:buNone/>
            </a:pPr>
            <a:r>
              <a:rPr lang="pl-PL" sz="2000" dirty="0" smtClean="0"/>
              <a:t> - </a:t>
            </a:r>
            <a:r>
              <a:rPr lang="pl-PL" sz="2000" dirty="0"/>
              <a:t>2017 : </a:t>
            </a:r>
            <a:r>
              <a:rPr lang="pl-PL" sz="2000" dirty="0" smtClean="0"/>
              <a:t>USA - Riverton (Wyoming)</a:t>
            </a:r>
            <a:endParaRPr lang="pl-PL" sz="2000" dirty="0"/>
          </a:p>
        </p:txBody>
      </p:sp>
      <p:pic>
        <p:nvPicPr>
          <p:cNvPr id="4" name="Obraz 3" descr="eclipse-chiny.jpg"/>
          <p:cNvPicPr>
            <a:picLocks noChangeAspect="1"/>
          </p:cNvPicPr>
          <p:nvPr/>
        </p:nvPicPr>
        <p:blipFill>
          <a:blip r:embed="rId2"/>
          <a:stretch>
            <a:fillRect/>
          </a:stretch>
        </p:blipFill>
        <p:spPr>
          <a:xfrm>
            <a:off x="4500562" y="3000372"/>
            <a:ext cx="4418524" cy="3100393"/>
          </a:xfrm>
          <a:prstGeom prst="rect">
            <a:avLst/>
          </a:prstGeom>
        </p:spPr>
      </p:pic>
      <p:sp>
        <p:nvSpPr>
          <p:cNvPr id="5" name="pole tekstowe 4"/>
          <p:cNvSpPr txBox="1"/>
          <p:nvPr/>
        </p:nvSpPr>
        <p:spPr>
          <a:xfrm>
            <a:off x="4429124" y="6211669"/>
            <a:ext cx="4714876" cy="646331"/>
          </a:xfrm>
          <a:prstGeom prst="rect">
            <a:avLst/>
          </a:prstGeom>
          <a:noFill/>
        </p:spPr>
        <p:txBody>
          <a:bodyPr wrap="square" rtlCol="0">
            <a:spAutoFit/>
          </a:bodyPr>
          <a:lstStyle/>
          <a:p>
            <a:pPr algn="ctr"/>
            <a:r>
              <a:rPr lang="pl-PL" dirty="0" smtClean="0"/>
              <a:t>Partial phase of the TSE in </a:t>
            </a:r>
            <a:r>
              <a:rPr lang="pl-PL" smtClean="0"/>
              <a:t>2009 taken from    high-speed </a:t>
            </a:r>
            <a:r>
              <a:rPr lang="pl-PL" dirty="0" smtClean="0"/>
              <a:t>train near Shanghai – W. Burzynski</a:t>
            </a:r>
            <a:endParaRPr lang="pl-PL" dirty="0"/>
          </a:p>
        </p:txBody>
      </p:sp>
    </p:spTree>
    <p:extLst>
      <p:ext uri="{BB962C8B-B14F-4D97-AF65-F5344CB8AC3E}">
        <p14:creationId xmlns:p14="http://schemas.microsoft.com/office/powerpoint/2010/main" xmlns="" val="1056692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928670"/>
          </a:xfrm>
        </p:spPr>
        <p:txBody>
          <a:bodyPr>
            <a:normAutofit/>
          </a:bodyPr>
          <a:lstStyle/>
          <a:p>
            <a:r>
              <a:rPr lang="pl-PL" sz="3200" b="1" dirty="0" smtClean="0"/>
              <a:t>The </a:t>
            </a:r>
            <a:r>
              <a:rPr lang="en-US" sz="3200" b="1" dirty="0" smtClean="0"/>
              <a:t>Occultation Section</a:t>
            </a:r>
            <a:r>
              <a:rPr lang="pl-PL" sz="3200" b="1" dirty="0" smtClean="0"/>
              <a:t> of the PAAS</a:t>
            </a:r>
            <a:endParaRPr lang="pl-PL" sz="3200" b="1" dirty="0"/>
          </a:p>
        </p:txBody>
      </p:sp>
      <p:sp>
        <p:nvSpPr>
          <p:cNvPr id="3" name="Symbol zastępczy zawartości 2"/>
          <p:cNvSpPr>
            <a:spLocks noGrp="1"/>
          </p:cNvSpPr>
          <p:nvPr>
            <p:ph idx="1"/>
          </p:nvPr>
        </p:nvSpPr>
        <p:spPr>
          <a:xfrm>
            <a:off x="214282" y="1357298"/>
            <a:ext cx="8929718" cy="5500702"/>
          </a:xfrm>
        </p:spPr>
        <p:txBody>
          <a:bodyPr>
            <a:normAutofit fontScale="92500" lnSpcReduction="20000"/>
          </a:bodyPr>
          <a:lstStyle/>
          <a:p>
            <a:pPr>
              <a:buNone/>
            </a:pPr>
            <a:r>
              <a:rPr lang="pl-PL" sz="2000" b="1" dirty="0" smtClean="0">
                <a:solidFill>
                  <a:srgbClr val="00B050"/>
                </a:solidFill>
              </a:rPr>
              <a:t>      </a:t>
            </a:r>
            <a:r>
              <a:rPr lang="pl-PL" sz="2600" b="1" dirty="0" smtClean="0">
                <a:solidFill>
                  <a:srgbClr val="00B050"/>
                </a:solidFill>
              </a:rPr>
              <a:t>ASTEROIDAL OCCULTATION</a:t>
            </a:r>
            <a:r>
              <a:rPr lang="pl-PL" sz="2000" b="1" dirty="0" smtClean="0">
                <a:solidFill>
                  <a:srgbClr val="00B0F0"/>
                </a:solidFill>
              </a:rPr>
              <a:t/>
            </a:r>
            <a:br>
              <a:rPr lang="pl-PL" sz="2000" b="1" dirty="0" smtClean="0">
                <a:solidFill>
                  <a:srgbClr val="00B0F0"/>
                </a:solidFill>
              </a:rPr>
            </a:br>
            <a:endParaRPr lang="pl-PL" sz="2000" b="1" dirty="0" smtClean="0">
              <a:solidFill>
                <a:srgbClr val="00B0F0"/>
              </a:solidFill>
            </a:endParaRPr>
          </a:p>
          <a:p>
            <a:pPr>
              <a:buNone/>
            </a:pPr>
            <a:r>
              <a:rPr lang="pl-PL" sz="2000" b="1" dirty="0" smtClean="0">
                <a:solidFill>
                  <a:srgbClr val="FF0000"/>
                </a:solidFill>
              </a:rPr>
              <a:t>       </a:t>
            </a:r>
            <a:r>
              <a:rPr lang="en-US" sz="2000" b="1" dirty="0" smtClean="0">
                <a:solidFill>
                  <a:srgbClr val="FF0000"/>
                </a:solidFill>
              </a:rPr>
              <a:t>In 1988 first positive asteroidal occultations have been recorded</a:t>
            </a:r>
            <a:r>
              <a:rPr lang="pl-PL" sz="2000" dirty="0" smtClean="0">
                <a:solidFill>
                  <a:srgbClr val="FF0000"/>
                </a:solidFill>
              </a:rPr>
              <a:t>:</a:t>
            </a:r>
            <a:r>
              <a:rPr lang="pl-PL" sz="2000" dirty="0" smtClean="0"/>
              <a:t/>
            </a:r>
            <a:br>
              <a:rPr lang="pl-PL" sz="2000" dirty="0" smtClean="0"/>
            </a:br>
            <a:endParaRPr lang="pl-PL" sz="2000" dirty="0" smtClean="0"/>
          </a:p>
          <a:p>
            <a:r>
              <a:rPr lang="pl-PL" sz="2000" b="1" dirty="0" smtClean="0">
                <a:solidFill>
                  <a:srgbClr val="00B0F0"/>
                </a:solidFill>
              </a:rPr>
              <a:t>14 IV 1988  </a:t>
            </a:r>
            <a:r>
              <a:rPr lang="pl-PL" sz="2000" dirty="0" smtClean="0"/>
              <a:t>- S</a:t>
            </a:r>
            <a:r>
              <a:rPr lang="en-US" sz="2000" dirty="0" smtClean="0"/>
              <a:t>AO 120975</a:t>
            </a:r>
            <a:r>
              <a:rPr lang="pl-PL" sz="2000" dirty="0" smtClean="0"/>
              <a:t> – the 7.3 mag star </a:t>
            </a:r>
            <a:r>
              <a:rPr lang="en-US" sz="2000" dirty="0" smtClean="0"/>
              <a:t>and (772) T</a:t>
            </a:r>
            <a:r>
              <a:rPr lang="pl-PL" sz="2000" dirty="0" smtClean="0"/>
              <a:t>a</a:t>
            </a:r>
            <a:r>
              <a:rPr lang="en-US" sz="2000" dirty="0" smtClean="0"/>
              <a:t>n</a:t>
            </a:r>
            <a:r>
              <a:rPr lang="pl-PL" sz="2000" dirty="0" smtClean="0"/>
              <a:t>e</a:t>
            </a:r>
            <a:r>
              <a:rPr lang="en-US" sz="2000" dirty="0" smtClean="0"/>
              <a:t>te at Olsztyn</a:t>
            </a:r>
            <a:r>
              <a:rPr lang="pl-PL" sz="2000" dirty="0" smtClean="0"/>
              <a:t> Observatory,                       </a:t>
            </a:r>
          </a:p>
          <a:p>
            <a:pPr>
              <a:buNone/>
            </a:pPr>
            <a:r>
              <a:rPr lang="pl-PL" sz="2000" dirty="0" smtClean="0"/>
              <a:t>                              N Poland, </a:t>
            </a:r>
            <a:r>
              <a:rPr lang="en-US" sz="2000" dirty="0" smtClean="0"/>
              <a:t>by </a:t>
            </a:r>
            <a:r>
              <a:rPr lang="en-US" sz="2000" b="1" dirty="0" smtClean="0"/>
              <a:t>Jan Tatyr</a:t>
            </a:r>
            <a:r>
              <a:rPr lang="pl-PL" sz="2000" b="1" dirty="0" smtClean="0"/>
              <a:t>z</a:t>
            </a:r>
            <a:r>
              <a:rPr lang="en-US" sz="2000" b="1" dirty="0" smtClean="0"/>
              <a:t>a</a:t>
            </a:r>
            <a:r>
              <a:rPr lang="pl-PL" sz="2000" b="1" dirty="0" smtClean="0"/>
              <a:t> </a:t>
            </a:r>
            <a:r>
              <a:rPr lang="en-US" sz="2000" dirty="0" smtClean="0"/>
              <a:t>(however without timing) </a:t>
            </a:r>
            <a:endParaRPr lang="pl-PL" sz="2000" dirty="0" smtClean="0"/>
          </a:p>
          <a:p>
            <a:pPr>
              <a:buNone/>
            </a:pPr>
            <a:endParaRPr lang="pl-PL" sz="2000" dirty="0" smtClean="0"/>
          </a:p>
          <a:p>
            <a:r>
              <a:rPr lang="pl-PL" sz="2800" b="1" dirty="0" smtClean="0">
                <a:solidFill>
                  <a:srgbClr val="00B0F0"/>
                </a:solidFill>
              </a:rPr>
              <a:t>09 VIII 1988 </a:t>
            </a:r>
            <a:r>
              <a:rPr lang="pl-PL" sz="2800" b="1" dirty="0" smtClean="0"/>
              <a:t>-</a:t>
            </a:r>
            <a:r>
              <a:rPr lang="pl-PL" sz="2800" b="1" dirty="0" smtClean="0">
                <a:solidFill>
                  <a:srgbClr val="FF0000"/>
                </a:solidFill>
              </a:rPr>
              <a:t> </a:t>
            </a:r>
            <a:r>
              <a:rPr lang="en-US" sz="2800" b="1" dirty="0" smtClean="0">
                <a:solidFill>
                  <a:srgbClr val="FF0000"/>
                </a:solidFill>
              </a:rPr>
              <a:t>SAO 56117</a:t>
            </a:r>
            <a:r>
              <a:rPr lang="pl-PL" sz="2800" b="1" dirty="0" smtClean="0">
                <a:solidFill>
                  <a:srgbClr val="FF0000"/>
                </a:solidFill>
              </a:rPr>
              <a:t>, 7.5 mag star </a:t>
            </a:r>
            <a:r>
              <a:rPr lang="en-US" sz="2800" b="1" dirty="0" smtClean="0">
                <a:solidFill>
                  <a:srgbClr val="FF0000"/>
                </a:solidFill>
              </a:rPr>
              <a:t>and (626) Notburga </a:t>
            </a:r>
            <a:r>
              <a:rPr lang="pl-PL" sz="2800" b="1" dirty="0" smtClean="0">
                <a:solidFill>
                  <a:srgbClr val="FF0000"/>
                </a:solidFill>
              </a:rPr>
              <a:t>                      </a:t>
            </a:r>
          </a:p>
          <a:p>
            <a:pPr>
              <a:buNone/>
            </a:pPr>
            <a:r>
              <a:rPr lang="pl-PL" sz="2800" b="1" dirty="0" smtClean="0">
                <a:solidFill>
                  <a:srgbClr val="FF0000"/>
                </a:solidFill>
              </a:rPr>
              <a:t>                              </a:t>
            </a:r>
            <a:r>
              <a:rPr lang="en-US" sz="2800" b="1" dirty="0" smtClean="0">
                <a:solidFill>
                  <a:srgbClr val="FF0000"/>
                </a:solidFill>
              </a:rPr>
              <a:t>at Ksi</a:t>
            </a:r>
            <a:r>
              <a:rPr lang="pl-PL" sz="2800" b="1" dirty="0" smtClean="0">
                <a:solidFill>
                  <a:srgbClr val="FF0000"/>
                </a:solidFill>
              </a:rPr>
              <a:t>az Castle, SW Poland, </a:t>
            </a:r>
            <a:r>
              <a:rPr lang="en-US" sz="2800" b="1" dirty="0" smtClean="0">
                <a:solidFill>
                  <a:srgbClr val="FF0000"/>
                </a:solidFill>
              </a:rPr>
              <a:t>by Jerzy Speil</a:t>
            </a:r>
            <a:r>
              <a:rPr lang="pl-PL" sz="2800" b="1" dirty="0" smtClean="0">
                <a:solidFill>
                  <a:srgbClr val="FF0000"/>
                </a:solidFill>
              </a:rPr>
              <a:t> </a:t>
            </a:r>
            <a:r>
              <a:rPr lang="en-US" sz="2800" b="1" dirty="0" smtClean="0">
                <a:solidFill>
                  <a:srgbClr val="FF0000"/>
                </a:solidFill>
              </a:rPr>
              <a:t> </a:t>
            </a:r>
            <a:endParaRPr lang="pl-PL" sz="2800" b="1" dirty="0" smtClean="0">
              <a:solidFill>
                <a:srgbClr val="FF0000"/>
              </a:solidFill>
            </a:endParaRPr>
          </a:p>
          <a:p>
            <a:pPr>
              <a:buNone/>
            </a:pPr>
            <a:r>
              <a:rPr lang="pl-PL" sz="2800" b="1" i="1" dirty="0" smtClean="0">
                <a:solidFill>
                  <a:srgbClr val="FFC000"/>
                </a:solidFill>
              </a:rPr>
              <a:t>                              </a:t>
            </a:r>
            <a:r>
              <a:rPr lang="en-US" sz="2800" b="1" i="1" dirty="0" smtClean="0">
                <a:solidFill>
                  <a:srgbClr val="FFC000"/>
                </a:solidFill>
              </a:rPr>
              <a:t>(</a:t>
            </a:r>
            <a:r>
              <a:rPr lang="pl-PL" sz="2800" b="1" i="1" dirty="0" smtClean="0">
                <a:solidFill>
                  <a:srgbClr val="FFC000"/>
                </a:solidFill>
              </a:rPr>
              <a:t>also </a:t>
            </a:r>
            <a:r>
              <a:rPr lang="en-US" sz="2800" b="1" i="1" dirty="0" smtClean="0">
                <a:solidFill>
                  <a:srgbClr val="FFC000"/>
                </a:solidFill>
              </a:rPr>
              <a:t>missing near Lublin</a:t>
            </a:r>
            <a:r>
              <a:rPr lang="pl-PL" sz="2800" b="1" i="1" dirty="0" smtClean="0">
                <a:solidFill>
                  <a:srgbClr val="FFC000"/>
                </a:solidFill>
              </a:rPr>
              <a:t>, E Poland,</a:t>
            </a:r>
            <a:r>
              <a:rPr lang="en-US" sz="2800" b="1" i="1" dirty="0" smtClean="0">
                <a:solidFill>
                  <a:srgbClr val="FFC000"/>
                </a:solidFill>
              </a:rPr>
              <a:t> was </a:t>
            </a:r>
            <a:r>
              <a:rPr lang="pl-PL" sz="2800" b="1" i="1" dirty="0" smtClean="0">
                <a:solidFill>
                  <a:srgbClr val="FFC000"/>
                </a:solidFill>
              </a:rPr>
              <a:t> </a:t>
            </a:r>
          </a:p>
          <a:p>
            <a:pPr>
              <a:buNone/>
            </a:pPr>
            <a:r>
              <a:rPr lang="pl-PL" sz="2800" b="1" i="1" dirty="0" smtClean="0">
                <a:solidFill>
                  <a:srgbClr val="FFC000"/>
                </a:solidFill>
              </a:rPr>
              <a:t>                              obseerved </a:t>
            </a:r>
            <a:r>
              <a:rPr lang="en-US" sz="2800" b="1" i="1" dirty="0" smtClean="0">
                <a:solidFill>
                  <a:srgbClr val="FFC000"/>
                </a:solidFill>
              </a:rPr>
              <a:t>by</a:t>
            </a:r>
            <a:r>
              <a:rPr lang="pl-PL" sz="2800" b="1" i="1" dirty="0" smtClean="0">
                <a:solidFill>
                  <a:srgbClr val="FFC000"/>
                </a:solidFill>
              </a:rPr>
              <a:t> </a:t>
            </a:r>
            <a:r>
              <a:rPr lang="en-US" sz="2800" b="1" i="1" dirty="0" smtClean="0">
                <a:solidFill>
                  <a:srgbClr val="FFC000"/>
                </a:solidFill>
              </a:rPr>
              <a:t>Mieczysław Paradowski)</a:t>
            </a:r>
            <a:endParaRPr lang="pl-PL" sz="2800" b="1" i="1" dirty="0" smtClean="0">
              <a:solidFill>
                <a:srgbClr val="FFC000"/>
              </a:solidFill>
            </a:endParaRPr>
          </a:p>
          <a:p>
            <a:pPr>
              <a:buNone/>
            </a:pPr>
            <a:r>
              <a:rPr lang="pl-PL" sz="2000" dirty="0" smtClean="0"/>
              <a:t/>
            </a:r>
            <a:br>
              <a:rPr lang="pl-PL" sz="2000" dirty="0" smtClean="0"/>
            </a:br>
            <a:endParaRPr lang="pl-PL" sz="2000" dirty="0" smtClean="0"/>
          </a:p>
          <a:p>
            <a:r>
              <a:rPr lang="pl-PL" sz="2000" b="1" dirty="0" smtClean="0">
                <a:solidFill>
                  <a:srgbClr val="00B0F0"/>
                </a:solidFill>
              </a:rPr>
              <a:t> 01 I 1994 </a:t>
            </a:r>
            <a:r>
              <a:rPr lang="pl-PL" sz="2000" dirty="0" smtClean="0"/>
              <a:t>- PPM 96118,  8.2 mag star and (144) Vibilia - the </a:t>
            </a:r>
            <a:r>
              <a:rPr lang="en-GB" sz="2000" dirty="0" smtClean="0"/>
              <a:t>second successful </a:t>
            </a:r>
            <a:endParaRPr lang="pl-PL" sz="2000" dirty="0" smtClean="0"/>
          </a:p>
          <a:p>
            <a:pPr>
              <a:buNone/>
            </a:pPr>
            <a:r>
              <a:rPr lang="pl-PL" sz="2000" dirty="0" smtClean="0"/>
              <a:t>                            </a:t>
            </a:r>
            <a:r>
              <a:rPr lang="en-GB" sz="2000" dirty="0" smtClean="0"/>
              <a:t>asteroidal occultation by </a:t>
            </a:r>
            <a:r>
              <a:rPr lang="en-GB" sz="2000" b="1" dirty="0" smtClean="0"/>
              <a:t>Witold Piskorz</a:t>
            </a:r>
            <a:r>
              <a:rPr lang="pl-PL" sz="2000" b="1" dirty="0" smtClean="0"/>
              <a:t> </a:t>
            </a:r>
            <a:r>
              <a:rPr lang="pl-PL" sz="2000" dirty="0" smtClean="0"/>
              <a:t>at Niepolomice Observatory,                                                        </a:t>
            </a:r>
          </a:p>
          <a:p>
            <a:pPr>
              <a:buNone/>
            </a:pPr>
            <a:r>
              <a:rPr lang="pl-PL" sz="2000" dirty="0" smtClean="0"/>
              <a:t>                            S Poland (1st positive on the world in 1994!)</a:t>
            </a:r>
            <a:br>
              <a:rPr lang="pl-PL" sz="2000" dirty="0" smtClean="0"/>
            </a:br>
            <a:endParaRPr lang="pl-PL" sz="2000" dirty="0" smtClean="0"/>
          </a:p>
          <a:p>
            <a:pPr>
              <a:buNone/>
            </a:pPr>
            <a:endParaRPr lang="pl-PL" sz="2000" dirty="0" smtClean="0"/>
          </a:p>
        </p:txBody>
      </p:sp>
    </p:spTree>
    <p:extLst>
      <p:ext uri="{BB962C8B-B14F-4D97-AF65-F5344CB8AC3E}">
        <p14:creationId xmlns:p14="http://schemas.microsoft.com/office/powerpoint/2010/main" xmlns="" val="783840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401080" cy="928670"/>
          </a:xfrm>
        </p:spPr>
        <p:txBody>
          <a:bodyPr>
            <a:normAutofit fontScale="90000"/>
          </a:bodyPr>
          <a:lstStyle/>
          <a:p>
            <a:r>
              <a:rPr lang="pl-PL" sz="3600" b="1" dirty="0" smtClean="0"/>
              <a:t>The first occultation event probably noticed...</a:t>
            </a:r>
            <a:endParaRPr lang="pl-PL" sz="3600" b="1" dirty="0"/>
          </a:p>
        </p:txBody>
      </p:sp>
      <p:pic>
        <p:nvPicPr>
          <p:cNvPr id="4" name="Obraz 3" descr="eclipse_878.jpg"/>
          <p:cNvPicPr>
            <a:picLocks noChangeAspect="1"/>
          </p:cNvPicPr>
          <p:nvPr/>
        </p:nvPicPr>
        <p:blipFill>
          <a:blip r:embed="rId2"/>
          <a:stretch>
            <a:fillRect/>
          </a:stretch>
        </p:blipFill>
        <p:spPr>
          <a:xfrm>
            <a:off x="1142976" y="928670"/>
            <a:ext cx="6773586" cy="4652980"/>
          </a:xfrm>
          <a:prstGeom prst="rect">
            <a:avLst/>
          </a:prstGeom>
        </p:spPr>
      </p:pic>
      <p:sp>
        <p:nvSpPr>
          <p:cNvPr id="5" name="pole tekstowe 4"/>
          <p:cNvSpPr txBox="1"/>
          <p:nvPr/>
        </p:nvSpPr>
        <p:spPr>
          <a:xfrm>
            <a:off x="357158" y="5857892"/>
            <a:ext cx="8572560" cy="923330"/>
          </a:xfrm>
          <a:prstGeom prst="rect">
            <a:avLst/>
          </a:prstGeom>
          <a:noFill/>
        </p:spPr>
        <p:txBody>
          <a:bodyPr wrap="square" rtlCol="0">
            <a:spAutoFit/>
          </a:bodyPr>
          <a:lstStyle/>
          <a:p>
            <a:r>
              <a:rPr lang="pl-PL" b="1" dirty="0" smtClean="0"/>
              <a:t>The total solar eclipse on Oct 29th, 878 AD</a:t>
            </a:r>
            <a:r>
              <a:rPr lang="pl-PL" dirty="0" smtClean="0"/>
              <a:t>, was propably noticed by Slavic pagan tribes                        - 88 years before the beginning of Polish statehood (the Baptism of Poland in 966 AD)</a:t>
            </a:r>
          </a:p>
          <a:p>
            <a:r>
              <a:rPr lang="pl-PL" dirty="0" smtClean="0"/>
              <a:t> </a:t>
            </a: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214290"/>
            <a:ext cx="8401080" cy="928670"/>
          </a:xfrm>
        </p:spPr>
        <p:txBody>
          <a:bodyPr>
            <a:normAutofit/>
          </a:bodyPr>
          <a:lstStyle/>
          <a:p>
            <a:r>
              <a:rPr lang="pl-PL" sz="3200" b="1" dirty="0" smtClean="0"/>
              <a:t>Occultation S</a:t>
            </a:r>
            <a:r>
              <a:rPr lang="en-US" sz="3200" b="1" dirty="0" smtClean="0"/>
              <a:t>AO </a:t>
            </a:r>
            <a:r>
              <a:rPr lang="pl-PL" sz="3200" b="1" dirty="0" smtClean="0"/>
              <a:t>56117 by </a:t>
            </a:r>
            <a:r>
              <a:rPr lang="en-US" sz="3200" b="1" dirty="0" smtClean="0"/>
              <a:t>(</a:t>
            </a:r>
            <a:r>
              <a:rPr lang="pl-PL" sz="3200" b="1" dirty="0" smtClean="0"/>
              <a:t>626</a:t>
            </a:r>
            <a:r>
              <a:rPr lang="en-US" sz="3200" b="1" dirty="0" smtClean="0"/>
              <a:t>) </a:t>
            </a:r>
            <a:r>
              <a:rPr lang="pl-PL" sz="3200" b="1" dirty="0" smtClean="0"/>
              <a:t>Notburga</a:t>
            </a:r>
            <a:endParaRPr lang="pl-PL" sz="3200" b="1" dirty="0"/>
          </a:p>
        </p:txBody>
      </p:sp>
      <p:sp>
        <p:nvSpPr>
          <p:cNvPr id="7" name="pole tekstowe 6"/>
          <p:cNvSpPr txBox="1"/>
          <p:nvPr/>
        </p:nvSpPr>
        <p:spPr>
          <a:xfrm>
            <a:off x="1571604" y="5429264"/>
            <a:ext cx="6068393" cy="369332"/>
          </a:xfrm>
          <a:prstGeom prst="rect">
            <a:avLst/>
          </a:prstGeom>
          <a:noFill/>
        </p:spPr>
        <p:txBody>
          <a:bodyPr wrap="none" rtlCol="0">
            <a:spAutoFit/>
          </a:bodyPr>
          <a:lstStyle/>
          <a:p>
            <a:r>
              <a:rPr lang="pl-PL" dirty="0" smtClean="0"/>
              <a:t>Source : Occultation Newsletter, IOTA - VOL. IV, No 8, Jun 1988</a:t>
            </a:r>
            <a:endParaRPr lang="pl-PL" dirty="0"/>
          </a:p>
        </p:txBody>
      </p:sp>
      <p:pic>
        <p:nvPicPr>
          <p:cNvPr id="8" name="Obraz 7" descr="notburga_1988.jpg"/>
          <p:cNvPicPr>
            <a:picLocks noChangeAspect="1"/>
          </p:cNvPicPr>
          <p:nvPr/>
        </p:nvPicPr>
        <p:blipFill>
          <a:blip r:embed="rId2"/>
          <a:stretch>
            <a:fillRect/>
          </a:stretch>
        </p:blipFill>
        <p:spPr>
          <a:xfrm>
            <a:off x="0" y="1618307"/>
            <a:ext cx="9144000" cy="3621386"/>
          </a:xfrm>
          <a:prstGeom prst="rect">
            <a:avLst/>
          </a:prstGeom>
        </p:spPr>
      </p:pic>
    </p:spTree>
    <p:extLst>
      <p:ext uri="{BB962C8B-B14F-4D97-AF65-F5344CB8AC3E}">
        <p14:creationId xmlns:p14="http://schemas.microsoft.com/office/powerpoint/2010/main" xmlns="" val="783840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42852"/>
            <a:ext cx="9144000" cy="928670"/>
          </a:xfrm>
        </p:spPr>
        <p:txBody>
          <a:bodyPr>
            <a:normAutofit fontScale="90000"/>
          </a:bodyPr>
          <a:lstStyle/>
          <a:p>
            <a:r>
              <a:rPr lang="pl-PL" sz="3600" b="1" dirty="0" smtClean="0"/>
              <a:t>Occultation of S</a:t>
            </a:r>
            <a:r>
              <a:rPr lang="en-US" sz="3600" b="1" dirty="0" smtClean="0"/>
              <a:t>AO 120975</a:t>
            </a:r>
            <a:r>
              <a:rPr lang="pl-PL" sz="3600" b="1" dirty="0" smtClean="0"/>
              <a:t> by </a:t>
            </a:r>
            <a:r>
              <a:rPr lang="en-US" sz="3600" b="1" dirty="0" smtClean="0"/>
              <a:t>(772) T</a:t>
            </a:r>
            <a:r>
              <a:rPr lang="pl-PL" sz="3600" b="1" dirty="0" smtClean="0"/>
              <a:t>a</a:t>
            </a:r>
            <a:r>
              <a:rPr lang="en-US" sz="3600" b="1" dirty="0" smtClean="0"/>
              <a:t>n</a:t>
            </a:r>
            <a:r>
              <a:rPr lang="pl-PL" sz="3600" b="1" dirty="0" smtClean="0"/>
              <a:t>e</a:t>
            </a:r>
            <a:r>
              <a:rPr lang="en-US" sz="3600" b="1" dirty="0" smtClean="0"/>
              <a:t>te</a:t>
            </a:r>
            <a:r>
              <a:rPr lang="pl-PL" sz="3600" b="1" dirty="0" smtClean="0"/>
              <a:t> in 1988... ...</a:t>
            </a:r>
            <a:endParaRPr lang="pl-PL" sz="3600" b="1" dirty="0"/>
          </a:p>
        </p:txBody>
      </p:sp>
      <p:pic>
        <p:nvPicPr>
          <p:cNvPr id="6" name="Obraz 5" descr="tenate_1988.jpg"/>
          <p:cNvPicPr>
            <a:picLocks noChangeAspect="1"/>
          </p:cNvPicPr>
          <p:nvPr/>
        </p:nvPicPr>
        <p:blipFill>
          <a:blip r:embed="rId2"/>
          <a:stretch>
            <a:fillRect/>
          </a:stretch>
        </p:blipFill>
        <p:spPr>
          <a:xfrm>
            <a:off x="571472" y="692717"/>
            <a:ext cx="7286676" cy="5468451"/>
          </a:xfrm>
          <a:prstGeom prst="rect">
            <a:avLst/>
          </a:prstGeom>
        </p:spPr>
      </p:pic>
      <p:sp>
        <p:nvSpPr>
          <p:cNvPr id="7" name="pole tekstowe 6"/>
          <p:cNvSpPr txBox="1"/>
          <p:nvPr/>
        </p:nvSpPr>
        <p:spPr>
          <a:xfrm>
            <a:off x="1571604" y="6286520"/>
            <a:ext cx="6037743" cy="369332"/>
          </a:xfrm>
          <a:prstGeom prst="rect">
            <a:avLst/>
          </a:prstGeom>
          <a:noFill/>
        </p:spPr>
        <p:txBody>
          <a:bodyPr wrap="none" rtlCol="0">
            <a:spAutoFit/>
          </a:bodyPr>
          <a:lstStyle/>
          <a:p>
            <a:r>
              <a:rPr lang="pl-PL" dirty="0" smtClean="0"/>
              <a:t>Source : Occultation Newsletter, IOTA - VOL. IV, No 7, Feb 1988</a:t>
            </a:r>
            <a:endParaRPr lang="pl-PL" dirty="0"/>
          </a:p>
        </p:txBody>
      </p:sp>
    </p:spTree>
    <p:extLst>
      <p:ext uri="{BB962C8B-B14F-4D97-AF65-F5344CB8AC3E}">
        <p14:creationId xmlns:p14="http://schemas.microsoft.com/office/powerpoint/2010/main" xmlns="" val="783840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42852"/>
            <a:ext cx="8401080" cy="928670"/>
          </a:xfrm>
        </p:spPr>
        <p:txBody>
          <a:bodyPr>
            <a:normAutofit fontScale="90000"/>
          </a:bodyPr>
          <a:lstStyle/>
          <a:p>
            <a:r>
              <a:rPr lang="pl-PL" sz="3600" b="1" dirty="0" smtClean="0"/>
              <a:t>... compared to (772) </a:t>
            </a:r>
            <a:r>
              <a:rPr lang="en-US" sz="3600" b="1" dirty="0" smtClean="0"/>
              <a:t>T</a:t>
            </a:r>
            <a:r>
              <a:rPr lang="pl-PL" sz="3600" b="1" dirty="0" smtClean="0"/>
              <a:t>a</a:t>
            </a:r>
            <a:r>
              <a:rPr lang="en-US" sz="3600" b="1" dirty="0" smtClean="0"/>
              <a:t>n</a:t>
            </a:r>
            <a:r>
              <a:rPr lang="pl-PL" sz="3600" b="1" dirty="0" smtClean="0"/>
              <a:t>e</a:t>
            </a:r>
            <a:r>
              <a:rPr lang="en-US" sz="3600" b="1" dirty="0" smtClean="0"/>
              <a:t>te</a:t>
            </a:r>
            <a:r>
              <a:rPr lang="pl-PL" sz="3600" b="1" dirty="0" smtClean="0"/>
              <a:t> occultation in 2017 </a:t>
            </a:r>
            <a:endParaRPr lang="pl-PL" sz="3600" b="1" dirty="0"/>
          </a:p>
        </p:txBody>
      </p:sp>
      <p:sp>
        <p:nvSpPr>
          <p:cNvPr id="7" name="pole tekstowe 6"/>
          <p:cNvSpPr txBox="1"/>
          <p:nvPr/>
        </p:nvSpPr>
        <p:spPr>
          <a:xfrm>
            <a:off x="357158" y="6072206"/>
            <a:ext cx="8501122" cy="369332"/>
          </a:xfrm>
          <a:prstGeom prst="rect">
            <a:avLst/>
          </a:prstGeom>
          <a:noFill/>
        </p:spPr>
        <p:txBody>
          <a:bodyPr wrap="square" rtlCol="0">
            <a:spAutoFit/>
          </a:bodyPr>
          <a:lstStyle/>
          <a:p>
            <a:r>
              <a:rPr lang="pl-PL" dirty="0" smtClean="0"/>
              <a:t>Source : </a:t>
            </a:r>
            <a:r>
              <a:rPr lang="pl-PL" dirty="0" smtClean="0">
                <a:hlinkClick r:id="rId2"/>
              </a:rPr>
              <a:t>http://www.asteroidoccultation.com</a:t>
            </a:r>
            <a:r>
              <a:rPr lang="pl-PL" dirty="0" smtClean="0"/>
              <a:t>, USA 2017 Asteroidal Occultation Results </a:t>
            </a:r>
            <a:endParaRPr lang="pl-PL" dirty="0"/>
          </a:p>
        </p:txBody>
      </p:sp>
      <p:pic>
        <p:nvPicPr>
          <p:cNvPr id="5" name="Obraz 4" descr="tenete_2017.jpg"/>
          <p:cNvPicPr>
            <a:picLocks noChangeAspect="1"/>
          </p:cNvPicPr>
          <p:nvPr/>
        </p:nvPicPr>
        <p:blipFill>
          <a:blip r:embed="rId3"/>
          <a:stretch>
            <a:fillRect/>
          </a:stretch>
        </p:blipFill>
        <p:spPr>
          <a:xfrm>
            <a:off x="0" y="1428736"/>
            <a:ext cx="9144000" cy="4376311"/>
          </a:xfrm>
          <a:prstGeom prst="rect">
            <a:avLst/>
          </a:prstGeom>
        </p:spPr>
      </p:pic>
    </p:spTree>
    <p:extLst>
      <p:ext uri="{BB962C8B-B14F-4D97-AF65-F5344CB8AC3E}">
        <p14:creationId xmlns:p14="http://schemas.microsoft.com/office/powerpoint/2010/main" xmlns="" val="783840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811468"/>
          </a:xfrm>
        </p:spPr>
        <p:txBody>
          <a:bodyPr>
            <a:normAutofit/>
          </a:bodyPr>
          <a:lstStyle/>
          <a:p>
            <a:r>
              <a:rPr lang="pl-PL" sz="3200" b="1" dirty="0" smtClean="0"/>
              <a:t>The </a:t>
            </a:r>
            <a:r>
              <a:rPr lang="en-US" sz="3200" b="1" dirty="0" smtClean="0"/>
              <a:t>Occultation Section</a:t>
            </a:r>
            <a:r>
              <a:rPr lang="pl-PL" sz="3200" b="1" dirty="0" smtClean="0"/>
              <a:t> of the PAAS</a:t>
            </a:r>
            <a:endParaRPr lang="pl-PL" sz="3200" b="1" dirty="0"/>
          </a:p>
        </p:txBody>
      </p:sp>
      <p:sp>
        <p:nvSpPr>
          <p:cNvPr id="3" name="Symbol zastępczy zawartości 2"/>
          <p:cNvSpPr>
            <a:spLocks noGrp="1"/>
          </p:cNvSpPr>
          <p:nvPr>
            <p:ph idx="1"/>
          </p:nvPr>
        </p:nvSpPr>
        <p:spPr>
          <a:xfrm>
            <a:off x="214282" y="1214422"/>
            <a:ext cx="8715436" cy="5429288"/>
          </a:xfrm>
        </p:spPr>
        <p:txBody>
          <a:bodyPr>
            <a:normAutofit fontScale="92500" lnSpcReduction="20000"/>
          </a:bodyPr>
          <a:lstStyle/>
          <a:p>
            <a:pPr>
              <a:buNone/>
            </a:pPr>
            <a:r>
              <a:rPr lang="pl-PL" sz="2400" b="1" dirty="0" smtClean="0">
                <a:solidFill>
                  <a:srgbClr val="00B050"/>
                </a:solidFill>
              </a:rPr>
              <a:t>COLLECTIVE ASTEROIDAL OCCULTATION WITH POSITIVE RESULTS :</a:t>
            </a:r>
            <a:r>
              <a:rPr lang="pl-PL" sz="2000" b="1" dirty="0" smtClean="0">
                <a:solidFill>
                  <a:srgbClr val="00B0F0"/>
                </a:solidFill>
              </a:rPr>
              <a:t/>
            </a:r>
            <a:br>
              <a:rPr lang="pl-PL" sz="2000" b="1" dirty="0" smtClean="0">
                <a:solidFill>
                  <a:srgbClr val="00B0F0"/>
                </a:solidFill>
              </a:rPr>
            </a:br>
            <a:endParaRPr lang="pl-PL" sz="2000" b="1" dirty="0" smtClean="0">
              <a:solidFill>
                <a:srgbClr val="00B0F0"/>
              </a:solidFill>
            </a:endParaRPr>
          </a:p>
          <a:p>
            <a:r>
              <a:rPr lang="pl-PL" sz="2600" b="1" smtClean="0">
                <a:solidFill>
                  <a:srgbClr val="00B0F0"/>
                </a:solidFill>
              </a:rPr>
              <a:t>15 </a:t>
            </a:r>
            <a:r>
              <a:rPr lang="pl-PL" sz="2600" b="1" dirty="0" smtClean="0">
                <a:solidFill>
                  <a:srgbClr val="00B0F0"/>
                </a:solidFill>
              </a:rPr>
              <a:t>V </a:t>
            </a:r>
            <a:r>
              <a:rPr lang="en-US" sz="2600" b="1" dirty="0" smtClean="0">
                <a:solidFill>
                  <a:srgbClr val="00B0F0"/>
                </a:solidFill>
              </a:rPr>
              <a:t>1995</a:t>
            </a:r>
            <a:r>
              <a:rPr lang="pl-PL" sz="2600" b="1" dirty="0" smtClean="0">
                <a:solidFill>
                  <a:srgbClr val="00B0F0"/>
                </a:solidFill>
              </a:rPr>
              <a:t> </a:t>
            </a:r>
            <a:r>
              <a:rPr lang="pl-PL" sz="2600" dirty="0" smtClean="0"/>
              <a:t>-</a:t>
            </a:r>
            <a:r>
              <a:rPr lang="pl-PL" sz="2600" b="1" dirty="0" smtClean="0">
                <a:solidFill>
                  <a:srgbClr val="00B0F0"/>
                </a:solidFill>
              </a:rPr>
              <a:t> </a:t>
            </a:r>
            <a:r>
              <a:rPr lang="pl-PL" sz="2600" b="1" dirty="0" smtClean="0">
                <a:solidFill>
                  <a:srgbClr val="FF0000"/>
                </a:solidFill>
              </a:rPr>
              <a:t>(30) Urania  - the f</a:t>
            </a:r>
            <a:r>
              <a:rPr lang="en-US" sz="2600" b="1" dirty="0" smtClean="0">
                <a:solidFill>
                  <a:srgbClr val="FF0000"/>
                </a:solidFill>
              </a:rPr>
              <a:t>irst collective observation</a:t>
            </a:r>
            <a:r>
              <a:rPr lang="pl-PL" sz="2600" b="1" dirty="0" smtClean="0">
                <a:solidFill>
                  <a:srgbClr val="FF0000"/>
                </a:solidFill>
              </a:rPr>
              <a:t> ever, </a:t>
            </a:r>
          </a:p>
          <a:p>
            <a:pPr>
              <a:buNone/>
            </a:pPr>
            <a:r>
              <a:rPr lang="pl-PL" sz="2600" b="1" dirty="0" smtClean="0">
                <a:solidFill>
                  <a:srgbClr val="FF0000"/>
                </a:solidFill>
              </a:rPr>
              <a:t>                         - 5 observers, 5 POSITIVE !</a:t>
            </a:r>
          </a:p>
          <a:p>
            <a:pPr>
              <a:buNone/>
            </a:pPr>
            <a:endParaRPr lang="pl-PL" sz="2000" b="1" dirty="0" smtClean="0">
              <a:solidFill>
                <a:srgbClr val="FF0000"/>
              </a:solidFill>
            </a:endParaRPr>
          </a:p>
          <a:p>
            <a:r>
              <a:rPr lang="pl-PL" sz="2000" dirty="0" smtClean="0"/>
              <a:t>26 III 1998 -  (578) Heppelia – 2 observers</a:t>
            </a:r>
          </a:p>
          <a:p>
            <a:r>
              <a:rPr lang="pl-PL" sz="2000" dirty="0" smtClean="0"/>
              <a:t>17 IX 2002 - (345) Tercidina – 2 observers had travelled to Slovakia</a:t>
            </a:r>
          </a:p>
          <a:p>
            <a:endParaRPr lang="pl-PL" sz="2000" dirty="0" smtClean="0"/>
          </a:p>
          <a:p>
            <a:r>
              <a:rPr lang="pl-PL" sz="2800" b="1" dirty="0" smtClean="0">
                <a:solidFill>
                  <a:srgbClr val="00B0F0"/>
                </a:solidFill>
              </a:rPr>
              <a:t>26 VIII 2003 </a:t>
            </a:r>
            <a:r>
              <a:rPr lang="pl-PL" sz="2800" dirty="0" smtClean="0"/>
              <a:t>-</a:t>
            </a:r>
            <a:r>
              <a:rPr lang="pl-PL" sz="2800" b="1" dirty="0" smtClean="0">
                <a:solidFill>
                  <a:srgbClr val="FF0000"/>
                </a:solidFill>
              </a:rPr>
              <a:t> (420) Bertholda – 5 observations POSITIVE </a:t>
            </a:r>
          </a:p>
          <a:p>
            <a:pPr>
              <a:buNone/>
            </a:pPr>
            <a:r>
              <a:rPr lang="pl-PL" sz="2800" b="1" dirty="0" smtClean="0">
                <a:solidFill>
                  <a:srgbClr val="FF0000"/>
                </a:solidFill>
              </a:rPr>
              <a:t>                              and 12 MISS (135 observers in total !!)</a:t>
            </a:r>
          </a:p>
          <a:p>
            <a:pPr>
              <a:buNone/>
            </a:pPr>
            <a:endParaRPr lang="pl-PL" sz="2000" b="1" dirty="0" smtClean="0">
              <a:solidFill>
                <a:srgbClr val="FF0000"/>
              </a:solidFill>
            </a:endParaRPr>
          </a:p>
          <a:p>
            <a:r>
              <a:rPr lang="pl-PL" sz="2000" dirty="0" smtClean="0"/>
              <a:t>22 XII 2003 - (925) Alphonsina – 4 observers</a:t>
            </a:r>
          </a:p>
          <a:p>
            <a:r>
              <a:rPr lang="pl-PL" sz="2000" dirty="0" smtClean="0"/>
              <a:t>07 VI 2011 - (173) Ino – 2 observers</a:t>
            </a:r>
          </a:p>
          <a:p>
            <a:r>
              <a:rPr lang="pl-PL" sz="2000" dirty="0" smtClean="0"/>
              <a:t>30 IX 2017 - (217) Eudora – 1 of 2 POSITIVE</a:t>
            </a:r>
          </a:p>
          <a:p>
            <a:pPr>
              <a:buNone/>
            </a:pPr>
            <a:endParaRPr lang="pl-PL" sz="2000" b="1" dirty="0" smtClean="0">
              <a:solidFill>
                <a:srgbClr val="FF0000"/>
              </a:solidFill>
            </a:endParaRPr>
          </a:p>
          <a:p>
            <a:pPr>
              <a:buNone/>
            </a:pPr>
            <a:r>
              <a:rPr lang="pl-PL" sz="2000" b="1" dirty="0" smtClean="0">
                <a:solidFill>
                  <a:srgbClr val="FF0000"/>
                </a:solidFill>
              </a:rPr>
              <a:t> </a:t>
            </a:r>
            <a:endParaRPr lang="pl-PL" sz="2000" dirty="0" smtClean="0"/>
          </a:p>
          <a:p>
            <a:pPr>
              <a:buNone/>
            </a:pPr>
            <a:endParaRPr lang="pl-PL" sz="2000" dirty="0" smtClean="0"/>
          </a:p>
          <a:p>
            <a:pPr>
              <a:buNone/>
            </a:pPr>
            <a:endParaRPr lang="pl-PL" sz="2000" dirty="0" smtClean="0"/>
          </a:p>
        </p:txBody>
      </p:sp>
    </p:spTree>
    <p:extLst>
      <p:ext uri="{BB962C8B-B14F-4D97-AF65-F5344CB8AC3E}">
        <p14:creationId xmlns:p14="http://schemas.microsoft.com/office/powerpoint/2010/main" xmlns="" val="783840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urania_1995.jpg"/>
          <p:cNvPicPr>
            <a:picLocks noChangeAspect="1"/>
          </p:cNvPicPr>
          <p:nvPr/>
        </p:nvPicPr>
        <p:blipFill>
          <a:blip r:embed="rId2"/>
          <a:stretch>
            <a:fillRect/>
          </a:stretch>
        </p:blipFill>
        <p:spPr>
          <a:xfrm>
            <a:off x="642910" y="989910"/>
            <a:ext cx="7701368" cy="5868090"/>
          </a:xfrm>
          <a:prstGeom prst="rect">
            <a:avLst/>
          </a:prstGeom>
        </p:spPr>
      </p:pic>
      <p:sp>
        <p:nvSpPr>
          <p:cNvPr id="4" name="pole tekstowe 3"/>
          <p:cNvSpPr txBox="1"/>
          <p:nvPr/>
        </p:nvSpPr>
        <p:spPr>
          <a:xfrm>
            <a:off x="785786" y="285728"/>
            <a:ext cx="7293792" cy="584775"/>
          </a:xfrm>
          <a:prstGeom prst="rect">
            <a:avLst/>
          </a:prstGeom>
          <a:noFill/>
        </p:spPr>
        <p:txBody>
          <a:bodyPr wrap="none" rtlCol="0">
            <a:spAutoFit/>
          </a:bodyPr>
          <a:lstStyle/>
          <a:p>
            <a:r>
              <a:rPr lang="pl-PL" sz="3200" b="1" dirty="0" smtClean="0"/>
              <a:t>   (30) Urania occultation – 5 positive obs. </a:t>
            </a:r>
            <a:endParaRPr lang="pl-PL" sz="3200" b="1" dirty="0"/>
          </a:p>
        </p:txBody>
      </p:sp>
    </p:spTree>
    <p:extLst>
      <p:ext uri="{BB962C8B-B14F-4D97-AF65-F5344CB8AC3E}">
        <p14:creationId xmlns:p14="http://schemas.microsoft.com/office/powerpoint/2010/main" xmlns="" val="783840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tercidina_2002.jpg"/>
          <p:cNvPicPr>
            <a:picLocks noChangeAspect="1"/>
          </p:cNvPicPr>
          <p:nvPr/>
        </p:nvPicPr>
        <p:blipFill>
          <a:blip r:embed="rId2"/>
          <a:stretch>
            <a:fillRect/>
          </a:stretch>
        </p:blipFill>
        <p:spPr>
          <a:xfrm>
            <a:off x="214282" y="1071546"/>
            <a:ext cx="8629650" cy="5476875"/>
          </a:xfrm>
          <a:prstGeom prst="rect">
            <a:avLst/>
          </a:prstGeom>
        </p:spPr>
      </p:pic>
      <p:sp>
        <p:nvSpPr>
          <p:cNvPr id="4" name="pole tekstowe 3"/>
          <p:cNvSpPr txBox="1"/>
          <p:nvPr/>
        </p:nvSpPr>
        <p:spPr>
          <a:xfrm>
            <a:off x="0" y="214290"/>
            <a:ext cx="8501558" cy="646331"/>
          </a:xfrm>
          <a:prstGeom prst="rect">
            <a:avLst/>
          </a:prstGeom>
          <a:noFill/>
        </p:spPr>
        <p:txBody>
          <a:bodyPr wrap="none" rtlCol="0">
            <a:spAutoFit/>
          </a:bodyPr>
          <a:lstStyle/>
          <a:p>
            <a:r>
              <a:rPr lang="pl-PL" sz="3600" b="1" dirty="0" smtClean="0"/>
              <a:t>      </a:t>
            </a:r>
            <a:r>
              <a:rPr lang="pl-PL" sz="3200" b="1" dirty="0" smtClean="0"/>
              <a:t>Tercidina occultation – expedition to Slovakia</a:t>
            </a:r>
            <a:endParaRPr lang="pl-PL" sz="3200" b="1" dirty="0"/>
          </a:p>
        </p:txBody>
      </p:sp>
    </p:spTree>
    <p:extLst>
      <p:ext uri="{BB962C8B-B14F-4D97-AF65-F5344CB8AC3E}">
        <p14:creationId xmlns:p14="http://schemas.microsoft.com/office/powerpoint/2010/main" xmlns="" val="783840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14282" y="214290"/>
            <a:ext cx="8900193" cy="1384995"/>
          </a:xfrm>
          <a:prstGeom prst="rect">
            <a:avLst/>
          </a:prstGeom>
          <a:noFill/>
        </p:spPr>
        <p:txBody>
          <a:bodyPr wrap="none" rtlCol="0">
            <a:spAutoFit/>
          </a:bodyPr>
          <a:lstStyle/>
          <a:p>
            <a:r>
              <a:rPr lang="pl-PL" sz="3200" b="1" dirty="0" smtClean="0"/>
              <a:t>Bertholda occultation - 17 of 135 were from Poland</a:t>
            </a:r>
            <a:r>
              <a:rPr lang="pl-PL" sz="3600" b="1" dirty="0" smtClean="0"/>
              <a:t/>
            </a:r>
            <a:br>
              <a:rPr lang="pl-PL" sz="3600" b="1" dirty="0" smtClean="0"/>
            </a:br>
            <a:r>
              <a:rPr lang="pl-PL" sz="3600" i="1" dirty="0" smtClean="0"/>
              <a:t> </a:t>
            </a:r>
            <a:r>
              <a:rPr lang="pl-PL" sz="1600" i="1" dirty="0" smtClean="0"/>
              <a:t>The 3rd place in number of observers recording asteroidal occultation ever... </a:t>
            </a:r>
            <a:br>
              <a:rPr lang="pl-PL" sz="1600" i="1" dirty="0" smtClean="0"/>
            </a:br>
            <a:r>
              <a:rPr lang="pl-PL" sz="1600" i="1" dirty="0" smtClean="0"/>
              <a:t>  ... and the winner is the occultation of (472) Roma in 2010 with 231 observers from Europe. </a:t>
            </a:r>
            <a:endParaRPr lang="pl-PL" sz="1600" i="1" dirty="0"/>
          </a:p>
        </p:txBody>
      </p:sp>
      <p:pic>
        <p:nvPicPr>
          <p:cNvPr id="5" name="Obraz 4" descr="bertholda_2003.jpg"/>
          <p:cNvPicPr>
            <a:picLocks noChangeAspect="1"/>
          </p:cNvPicPr>
          <p:nvPr/>
        </p:nvPicPr>
        <p:blipFill>
          <a:blip r:embed="rId2"/>
          <a:stretch>
            <a:fillRect/>
          </a:stretch>
        </p:blipFill>
        <p:spPr>
          <a:xfrm>
            <a:off x="214282" y="1614486"/>
            <a:ext cx="8719328" cy="5243514"/>
          </a:xfrm>
          <a:prstGeom prst="rect">
            <a:avLst/>
          </a:prstGeom>
        </p:spPr>
      </p:pic>
    </p:spTree>
    <p:extLst>
      <p:ext uri="{BB962C8B-B14F-4D97-AF65-F5344CB8AC3E}">
        <p14:creationId xmlns:p14="http://schemas.microsoft.com/office/powerpoint/2010/main" xmlns="" val="783840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28sgr.jpg"/>
          <p:cNvPicPr>
            <a:picLocks noChangeAspect="1"/>
          </p:cNvPicPr>
          <p:nvPr/>
        </p:nvPicPr>
        <p:blipFill>
          <a:blip r:embed="rId2"/>
          <a:stretch>
            <a:fillRect/>
          </a:stretch>
        </p:blipFill>
        <p:spPr>
          <a:xfrm>
            <a:off x="0" y="2500306"/>
            <a:ext cx="5929322" cy="4054085"/>
          </a:xfrm>
          <a:prstGeom prst="rect">
            <a:avLst/>
          </a:prstGeom>
        </p:spPr>
      </p:pic>
      <p:pic>
        <p:nvPicPr>
          <p:cNvPr id="6" name="Obraz 5" descr="sgr28_2.jpg"/>
          <p:cNvPicPr>
            <a:picLocks noChangeAspect="1"/>
          </p:cNvPicPr>
          <p:nvPr/>
        </p:nvPicPr>
        <p:blipFill>
          <a:blip r:embed="rId3"/>
          <a:stretch>
            <a:fillRect/>
          </a:stretch>
        </p:blipFill>
        <p:spPr>
          <a:xfrm>
            <a:off x="3071802" y="3916392"/>
            <a:ext cx="5929322" cy="2941608"/>
          </a:xfrm>
          <a:prstGeom prst="rect">
            <a:avLst/>
          </a:prstGeom>
        </p:spPr>
      </p:pic>
      <p:sp>
        <p:nvSpPr>
          <p:cNvPr id="2" name="Tytuł 1"/>
          <p:cNvSpPr>
            <a:spLocks noGrp="1"/>
          </p:cNvSpPr>
          <p:nvPr>
            <p:ph type="title"/>
          </p:nvPr>
        </p:nvSpPr>
        <p:spPr>
          <a:xfrm>
            <a:off x="428596" y="0"/>
            <a:ext cx="8401080" cy="928670"/>
          </a:xfrm>
        </p:spPr>
        <p:txBody>
          <a:bodyPr>
            <a:normAutofit/>
          </a:bodyPr>
          <a:lstStyle/>
          <a:p>
            <a:r>
              <a:rPr lang="pl-PL" sz="3200" b="1" dirty="0" smtClean="0"/>
              <a:t>The </a:t>
            </a:r>
            <a:r>
              <a:rPr lang="en-US" sz="3200" b="1" dirty="0" smtClean="0"/>
              <a:t>Occultation </a:t>
            </a:r>
            <a:r>
              <a:rPr lang="en-US" sz="3200" b="1" dirty="0"/>
              <a:t>Section </a:t>
            </a:r>
            <a:r>
              <a:rPr lang="pl-PL" sz="3200" b="1" dirty="0" smtClean="0"/>
              <a:t>of the PAAS</a:t>
            </a:r>
            <a:endParaRPr lang="pl-PL" sz="3200" b="1" dirty="0"/>
          </a:p>
        </p:txBody>
      </p:sp>
      <p:sp>
        <p:nvSpPr>
          <p:cNvPr id="3" name="Symbol zastępczy zawartości 2"/>
          <p:cNvSpPr>
            <a:spLocks noGrp="1"/>
          </p:cNvSpPr>
          <p:nvPr>
            <p:ph idx="1"/>
          </p:nvPr>
        </p:nvSpPr>
        <p:spPr>
          <a:xfrm>
            <a:off x="214282" y="857232"/>
            <a:ext cx="8640960" cy="4782356"/>
          </a:xfrm>
        </p:spPr>
        <p:txBody>
          <a:bodyPr>
            <a:normAutofit/>
          </a:bodyPr>
          <a:lstStyle/>
          <a:p>
            <a:pPr>
              <a:buNone/>
            </a:pPr>
            <a:r>
              <a:rPr lang="pl-PL" sz="2400" b="1" dirty="0" smtClean="0">
                <a:solidFill>
                  <a:srgbClr val="00B050"/>
                </a:solidFill>
              </a:rPr>
              <a:t>PLANETARY OCCULTATION:</a:t>
            </a:r>
          </a:p>
          <a:p>
            <a:pPr>
              <a:buNone/>
            </a:pPr>
            <a:r>
              <a:rPr lang="pl-PL" sz="2000" dirty="0" smtClean="0"/>
              <a:t>      </a:t>
            </a:r>
            <a:r>
              <a:rPr lang="en-US" sz="2000" dirty="0" smtClean="0"/>
              <a:t>On July 4, 1989 observations of the </a:t>
            </a:r>
            <a:r>
              <a:rPr lang="en-US" sz="2000" b="1" dirty="0" smtClean="0">
                <a:solidFill>
                  <a:srgbClr val="FF0000"/>
                </a:solidFill>
              </a:rPr>
              <a:t>occultation of 28 Sgr by Titan </a:t>
            </a:r>
            <a:r>
              <a:rPr lang="en-US" sz="2000" dirty="0" smtClean="0"/>
              <a:t>were made in </a:t>
            </a:r>
            <a:r>
              <a:rPr lang="pl-PL" sz="2000" dirty="0" smtClean="0"/>
              <a:t>central and south-eastern Poland by 10 observers in total</a:t>
            </a:r>
            <a:r>
              <a:rPr lang="en-US" sz="2000" dirty="0" smtClean="0"/>
              <a:t>. </a:t>
            </a:r>
            <a:r>
              <a:rPr lang="pl-PL" sz="2000" dirty="0" smtClean="0"/>
              <a:t/>
            </a:r>
            <a:br>
              <a:rPr lang="pl-PL" sz="2000" dirty="0" smtClean="0"/>
            </a:br>
            <a:r>
              <a:rPr lang="en-US" sz="2000" dirty="0" smtClean="0">
                <a:solidFill>
                  <a:srgbClr val="FF0000"/>
                </a:solidFill>
              </a:rPr>
              <a:t>Central flash was recorded</a:t>
            </a:r>
            <a:r>
              <a:rPr lang="pl-PL" sz="2000" dirty="0" smtClean="0">
                <a:solidFill>
                  <a:srgbClr val="FF0000"/>
                </a:solidFill>
              </a:rPr>
              <a:t> in Warsaw</a:t>
            </a:r>
            <a:r>
              <a:rPr lang="pl-PL" sz="2000" dirty="0" smtClean="0"/>
              <a:t>.</a:t>
            </a:r>
            <a:endParaRPr lang="pl-PL" sz="2000" dirty="0" smtClean="0">
              <a:solidFill>
                <a:srgbClr val="00B050"/>
              </a:solidFill>
            </a:endParaRPr>
          </a:p>
          <a:p>
            <a:pPr>
              <a:buNone/>
            </a:pPr>
            <a:endParaRPr lang="pl-PL" sz="2000" dirty="0" smtClean="0"/>
          </a:p>
          <a:p>
            <a:pPr marL="0" indent="0">
              <a:buNone/>
            </a:pPr>
            <a:r>
              <a:rPr lang="pl-PL" sz="2000" dirty="0" smtClean="0"/>
              <a:t> </a:t>
            </a:r>
            <a:endParaRPr lang="pl-PL" sz="2000" dirty="0"/>
          </a:p>
        </p:txBody>
      </p:sp>
    </p:spTree>
    <p:extLst>
      <p:ext uri="{BB962C8B-B14F-4D97-AF65-F5344CB8AC3E}">
        <p14:creationId xmlns:p14="http://schemas.microsoft.com/office/powerpoint/2010/main" xmlns="" val="2614461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401080" cy="928670"/>
          </a:xfrm>
        </p:spPr>
        <p:txBody>
          <a:bodyPr>
            <a:normAutofit/>
          </a:bodyPr>
          <a:lstStyle/>
          <a:p>
            <a:r>
              <a:rPr lang="pl-PL" sz="3200" b="1" dirty="0" smtClean="0"/>
              <a:t>The </a:t>
            </a:r>
            <a:r>
              <a:rPr lang="en-US" sz="3200" b="1" dirty="0" smtClean="0"/>
              <a:t>Occultation </a:t>
            </a:r>
            <a:r>
              <a:rPr lang="en-US" sz="3200" b="1" dirty="0"/>
              <a:t>Section </a:t>
            </a:r>
            <a:r>
              <a:rPr lang="pl-PL" sz="3200" b="1" dirty="0" smtClean="0"/>
              <a:t>of the PAAS</a:t>
            </a:r>
            <a:endParaRPr lang="pl-PL" sz="3200" b="1" dirty="0"/>
          </a:p>
        </p:txBody>
      </p:sp>
      <p:sp>
        <p:nvSpPr>
          <p:cNvPr id="3" name="Symbol zastępczy zawartości 2"/>
          <p:cNvSpPr>
            <a:spLocks noGrp="1"/>
          </p:cNvSpPr>
          <p:nvPr>
            <p:ph idx="1"/>
          </p:nvPr>
        </p:nvSpPr>
        <p:spPr>
          <a:xfrm>
            <a:off x="214282" y="857232"/>
            <a:ext cx="8640960" cy="4782356"/>
          </a:xfrm>
        </p:spPr>
        <p:txBody>
          <a:bodyPr>
            <a:normAutofit/>
          </a:bodyPr>
          <a:lstStyle/>
          <a:p>
            <a:pPr>
              <a:buNone/>
            </a:pPr>
            <a:r>
              <a:rPr lang="pl-PL" sz="2400" b="1" dirty="0" smtClean="0">
                <a:solidFill>
                  <a:srgbClr val="00B050"/>
                </a:solidFill>
              </a:rPr>
              <a:t>PLANETARY OCCULTATION:</a:t>
            </a:r>
            <a:br>
              <a:rPr lang="pl-PL" sz="2400" b="1" dirty="0" smtClean="0">
                <a:solidFill>
                  <a:srgbClr val="00B050"/>
                </a:solidFill>
              </a:rPr>
            </a:br>
            <a:endParaRPr lang="pl-PL" sz="2400" b="1" dirty="0" smtClean="0">
              <a:solidFill>
                <a:srgbClr val="00B050"/>
              </a:solidFill>
            </a:endParaRPr>
          </a:p>
          <a:p>
            <a:pPr>
              <a:buNone/>
            </a:pPr>
            <a:r>
              <a:rPr lang="pl-PL" sz="2000" dirty="0" smtClean="0">
                <a:solidFill>
                  <a:srgbClr val="FF0000"/>
                </a:solidFill>
              </a:rPr>
              <a:t>OCCULTATION OF PPM 94676 BY TETHYS ON DEC 15th, 2002 by W. Burzynski (3)</a:t>
            </a:r>
          </a:p>
          <a:p>
            <a:endParaRPr lang="pl-PL" sz="2000" dirty="0" smtClean="0"/>
          </a:p>
          <a:p>
            <a:pPr marL="0" indent="0">
              <a:buNone/>
            </a:pPr>
            <a:r>
              <a:rPr lang="pl-PL" sz="2000" dirty="0" smtClean="0"/>
              <a:t> </a:t>
            </a:r>
            <a:endParaRPr lang="pl-PL" sz="2000" dirty="0"/>
          </a:p>
        </p:txBody>
      </p:sp>
      <p:pic>
        <p:nvPicPr>
          <p:cNvPr id="4" name="Obraz 3" descr="tethys-europe.jpg"/>
          <p:cNvPicPr>
            <a:picLocks noChangeAspect="1"/>
          </p:cNvPicPr>
          <p:nvPr/>
        </p:nvPicPr>
        <p:blipFill>
          <a:blip r:embed="rId2"/>
          <a:stretch>
            <a:fillRect/>
          </a:stretch>
        </p:blipFill>
        <p:spPr>
          <a:xfrm>
            <a:off x="142843" y="2285992"/>
            <a:ext cx="4190117" cy="4403731"/>
          </a:xfrm>
          <a:prstGeom prst="rect">
            <a:avLst/>
          </a:prstGeom>
        </p:spPr>
      </p:pic>
      <p:pic>
        <p:nvPicPr>
          <p:cNvPr id="5" name="Obraz 4" descr="tethys_best_fit.jpg"/>
          <p:cNvPicPr>
            <a:picLocks noChangeAspect="1"/>
          </p:cNvPicPr>
          <p:nvPr/>
        </p:nvPicPr>
        <p:blipFill>
          <a:blip r:embed="rId3"/>
          <a:stretch>
            <a:fillRect/>
          </a:stretch>
        </p:blipFill>
        <p:spPr>
          <a:xfrm>
            <a:off x="4643437" y="2285992"/>
            <a:ext cx="4504021" cy="4397563"/>
          </a:xfrm>
          <a:prstGeom prst="rect">
            <a:avLst/>
          </a:prstGeom>
        </p:spPr>
      </p:pic>
    </p:spTree>
    <p:extLst>
      <p:ext uri="{BB962C8B-B14F-4D97-AF65-F5344CB8AC3E}">
        <p14:creationId xmlns:p14="http://schemas.microsoft.com/office/powerpoint/2010/main" xmlns="" val="2614461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0"/>
            <a:ext cx="8401080" cy="928670"/>
          </a:xfrm>
        </p:spPr>
        <p:txBody>
          <a:bodyPr>
            <a:normAutofit/>
          </a:bodyPr>
          <a:lstStyle/>
          <a:p>
            <a:r>
              <a:rPr lang="pl-PL" sz="3200" b="1" dirty="0" smtClean="0"/>
              <a:t>The </a:t>
            </a:r>
            <a:r>
              <a:rPr lang="en-US" sz="3200" b="1" dirty="0" smtClean="0"/>
              <a:t>Occultation Section</a:t>
            </a:r>
            <a:r>
              <a:rPr lang="pl-PL" sz="3200" b="1" dirty="0" smtClean="0"/>
              <a:t> of the PAAS</a:t>
            </a:r>
            <a:endParaRPr lang="pl-PL" sz="3200" b="1" dirty="0"/>
          </a:p>
        </p:txBody>
      </p:sp>
      <p:sp>
        <p:nvSpPr>
          <p:cNvPr id="3" name="Symbol zastępczy zawartości 2"/>
          <p:cNvSpPr>
            <a:spLocks noGrp="1"/>
          </p:cNvSpPr>
          <p:nvPr>
            <p:ph idx="1"/>
          </p:nvPr>
        </p:nvSpPr>
        <p:spPr>
          <a:xfrm>
            <a:off x="214282" y="1000108"/>
            <a:ext cx="8929718" cy="4945182"/>
          </a:xfrm>
        </p:spPr>
        <p:txBody>
          <a:bodyPr>
            <a:normAutofit/>
          </a:bodyPr>
          <a:lstStyle/>
          <a:p>
            <a:pPr>
              <a:buNone/>
            </a:pPr>
            <a:r>
              <a:rPr lang="pl-PL" sz="2400" b="1" dirty="0" smtClean="0">
                <a:solidFill>
                  <a:srgbClr val="00B050"/>
                </a:solidFill>
              </a:rPr>
              <a:t>GRAZING LUNAR OCCULTATION:</a:t>
            </a:r>
            <a:endParaRPr lang="pl-PL" sz="2400" dirty="0" smtClean="0">
              <a:solidFill>
                <a:srgbClr val="00B050"/>
              </a:solidFill>
            </a:endParaRPr>
          </a:p>
          <a:p>
            <a:endParaRPr lang="pl-PL" sz="2000" dirty="0" smtClean="0"/>
          </a:p>
          <a:p>
            <a:pPr>
              <a:buNone/>
            </a:pPr>
            <a:r>
              <a:rPr lang="pl-PL" sz="2000" b="1" dirty="0" smtClean="0">
                <a:solidFill>
                  <a:srgbClr val="00B0F0"/>
                </a:solidFill>
              </a:rPr>
              <a:t>25 VIII1981  </a:t>
            </a:r>
            <a:r>
              <a:rPr lang="pl-PL" sz="2000" b="1" dirty="0" smtClean="0">
                <a:solidFill>
                  <a:srgbClr val="FF0000"/>
                </a:solidFill>
              </a:rPr>
              <a:t>First grazing occultation result from single station observer (M. Szulc)</a:t>
            </a:r>
          </a:p>
          <a:p>
            <a:pPr>
              <a:buNone/>
            </a:pPr>
            <a:endParaRPr lang="pl-PL" sz="2000" b="1" dirty="0" smtClean="0">
              <a:solidFill>
                <a:srgbClr val="FF0000"/>
              </a:solidFill>
            </a:endParaRPr>
          </a:p>
          <a:p>
            <a:r>
              <a:rPr lang="pl-PL" sz="2000" b="1" dirty="0" smtClean="0"/>
              <a:t>SAO 78221 (8.6 mag), CA = 7.7, MF: -23%</a:t>
            </a:r>
          </a:p>
          <a:p>
            <a:r>
              <a:rPr lang="pl-PL" sz="2000" b="1" dirty="0" smtClean="0"/>
              <a:t>1 event (RD), OC = -1.76”</a:t>
            </a:r>
          </a:p>
          <a:p>
            <a:r>
              <a:rPr lang="pl-PL" sz="2000" b="1" dirty="0" smtClean="0"/>
              <a:t>8-cm telescope, 7 km S from the graze limit line</a:t>
            </a:r>
            <a:br>
              <a:rPr lang="pl-PL" sz="2000" b="1" dirty="0" smtClean="0"/>
            </a:br>
            <a:endParaRPr lang="pl-PL" sz="2000" dirty="0" smtClean="0"/>
          </a:p>
          <a:p>
            <a:pPr marL="0" indent="0">
              <a:buNone/>
            </a:pPr>
            <a:endParaRPr lang="pl-PL" sz="2000" dirty="0" smtClean="0"/>
          </a:p>
          <a:p>
            <a:pPr marL="0" indent="0">
              <a:buNone/>
            </a:pPr>
            <a:r>
              <a:rPr lang="pl-PL" sz="2000" dirty="0"/>
              <a:t> </a:t>
            </a:r>
          </a:p>
        </p:txBody>
      </p:sp>
      <p:pic>
        <p:nvPicPr>
          <p:cNvPr id="6" name="Obraz 5" descr="szulc_1983.jpg"/>
          <p:cNvPicPr>
            <a:picLocks noChangeAspect="1"/>
          </p:cNvPicPr>
          <p:nvPr/>
        </p:nvPicPr>
        <p:blipFill>
          <a:blip r:embed="rId2"/>
          <a:stretch>
            <a:fillRect/>
          </a:stretch>
        </p:blipFill>
        <p:spPr>
          <a:xfrm>
            <a:off x="0" y="3786190"/>
            <a:ext cx="9144000" cy="3071810"/>
          </a:xfrm>
          <a:prstGeom prst="rect">
            <a:avLst/>
          </a:prstGeom>
        </p:spPr>
      </p:pic>
    </p:spTree>
    <p:extLst>
      <p:ext uri="{BB962C8B-B14F-4D97-AF65-F5344CB8AC3E}">
        <p14:creationId xmlns:p14="http://schemas.microsoft.com/office/powerpoint/2010/main" xmlns="" val="2614461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0"/>
            <a:ext cx="8643998" cy="928670"/>
          </a:xfrm>
        </p:spPr>
        <p:txBody>
          <a:bodyPr>
            <a:normAutofit fontScale="90000"/>
          </a:bodyPr>
          <a:lstStyle/>
          <a:p>
            <a:r>
              <a:rPr lang="pl-PL" sz="3600" b="1" dirty="0" smtClean="0"/>
              <a:t>The first written report in historical sources...</a:t>
            </a:r>
            <a:endParaRPr lang="pl-PL" sz="3600" b="1" dirty="0"/>
          </a:p>
        </p:txBody>
      </p:sp>
      <p:sp>
        <p:nvSpPr>
          <p:cNvPr id="5" name="pole tekstowe 4"/>
          <p:cNvSpPr txBox="1"/>
          <p:nvPr/>
        </p:nvSpPr>
        <p:spPr>
          <a:xfrm>
            <a:off x="642910" y="5934670"/>
            <a:ext cx="8358246" cy="923330"/>
          </a:xfrm>
          <a:prstGeom prst="rect">
            <a:avLst/>
          </a:prstGeom>
          <a:noFill/>
        </p:spPr>
        <p:txBody>
          <a:bodyPr wrap="square" rtlCol="0">
            <a:spAutoFit/>
          </a:bodyPr>
          <a:lstStyle/>
          <a:p>
            <a:r>
              <a:rPr lang="pl-PL" b="1" dirty="0" smtClean="0"/>
              <a:t>   ...is about the total solar eclipse on Sep 4th, 1187 AD</a:t>
            </a:r>
            <a:r>
              <a:rPr lang="pl-PL" dirty="0" smtClean="0"/>
              <a:t>. </a:t>
            </a:r>
          </a:p>
          <a:p>
            <a:r>
              <a:rPr lang="pl-PL" dirty="0" smtClean="0"/>
              <a:t>  Described as „</a:t>
            </a:r>
            <a:r>
              <a:rPr lang="en-US" dirty="0" smtClean="0"/>
              <a:t>a great eclipse with stars visible in the sky</a:t>
            </a:r>
            <a:r>
              <a:rPr lang="pl-PL" dirty="0" smtClean="0"/>
              <a:t>”</a:t>
            </a:r>
            <a:r>
              <a:rPr lang="en-US" dirty="0" smtClean="0"/>
              <a:t> </a:t>
            </a:r>
            <a:r>
              <a:rPr lang="pl-PL" dirty="0" smtClean="0"/>
              <a:t>in                                                   „</a:t>
            </a:r>
            <a:r>
              <a:rPr lang="pl-PL" i="1" dirty="0" smtClean="0"/>
              <a:t>Annales seu cronicae incliti Regni Poloniae” written by Jan Dlugosz </a:t>
            </a:r>
            <a:r>
              <a:rPr lang="pl-PL" dirty="0" smtClean="0"/>
              <a:t>in 15th century.</a:t>
            </a:r>
            <a:endParaRPr lang="pl-PL" dirty="0"/>
          </a:p>
        </p:txBody>
      </p:sp>
      <p:pic>
        <p:nvPicPr>
          <p:cNvPr id="6" name="Obraz 5" descr="eclipse_1187.jpg"/>
          <p:cNvPicPr>
            <a:picLocks noChangeAspect="1"/>
          </p:cNvPicPr>
          <p:nvPr/>
        </p:nvPicPr>
        <p:blipFill>
          <a:blip r:embed="rId2"/>
          <a:stretch>
            <a:fillRect/>
          </a:stretch>
        </p:blipFill>
        <p:spPr>
          <a:xfrm>
            <a:off x="1071538" y="857232"/>
            <a:ext cx="6866334" cy="483224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740030"/>
          </a:xfrm>
        </p:spPr>
        <p:txBody>
          <a:bodyPr>
            <a:normAutofit/>
          </a:bodyPr>
          <a:lstStyle/>
          <a:p>
            <a:r>
              <a:rPr lang="pl-PL" sz="3200" b="1" dirty="0" smtClean="0"/>
              <a:t>The </a:t>
            </a:r>
            <a:r>
              <a:rPr lang="en-US" sz="3200" b="1" dirty="0" smtClean="0"/>
              <a:t>Occultation </a:t>
            </a:r>
            <a:r>
              <a:rPr lang="en-US" sz="3200" b="1" dirty="0"/>
              <a:t>Section </a:t>
            </a:r>
            <a:r>
              <a:rPr lang="pl-PL" sz="3200" b="1" dirty="0" smtClean="0"/>
              <a:t>of the PAAS</a:t>
            </a:r>
            <a:endParaRPr lang="pl-PL" sz="3200" b="1" dirty="0"/>
          </a:p>
        </p:txBody>
      </p:sp>
      <p:sp>
        <p:nvSpPr>
          <p:cNvPr id="3" name="Symbol zastępczy zawartości 2"/>
          <p:cNvSpPr>
            <a:spLocks noGrp="1"/>
          </p:cNvSpPr>
          <p:nvPr>
            <p:ph idx="1"/>
          </p:nvPr>
        </p:nvSpPr>
        <p:spPr>
          <a:xfrm>
            <a:off x="214282" y="1071546"/>
            <a:ext cx="8929718" cy="5088058"/>
          </a:xfrm>
        </p:spPr>
        <p:txBody>
          <a:bodyPr>
            <a:normAutofit/>
          </a:bodyPr>
          <a:lstStyle/>
          <a:p>
            <a:pPr>
              <a:buNone/>
            </a:pPr>
            <a:r>
              <a:rPr lang="pl-PL" sz="2400" b="1" dirty="0" smtClean="0">
                <a:solidFill>
                  <a:srgbClr val="00B050"/>
                </a:solidFill>
              </a:rPr>
              <a:t>GRAZING LUNAR OCCULTATION:</a:t>
            </a:r>
            <a:endParaRPr lang="pl-PL" sz="2400" dirty="0" smtClean="0">
              <a:solidFill>
                <a:srgbClr val="00B050"/>
              </a:solidFill>
            </a:endParaRPr>
          </a:p>
          <a:p>
            <a:endParaRPr lang="pl-PL" sz="2000" dirty="0" smtClean="0"/>
          </a:p>
          <a:p>
            <a:pPr>
              <a:buNone/>
            </a:pPr>
            <a:r>
              <a:rPr lang="pl-PL" sz="2000" b="1" dirty="0" smtClean="0">
                <a:solidFill>
                  <a:srgbClr val="00B0F0"/>
                </a:solidFill>
              </a:rPr>
              <a:t>19 IV 1983  </a:t>
            </a:r>
            <a:r>
              <a:rPr lang="pl-PL" sz="2000" b="1" dirty="0" smtClean="0">
                <a:solidFill>
                  <a:srgbClr val="FF0000"/>
                </a:solidFill>
              </a:rPr>
              <a:t>2nd grazing occultation result from single station observer (R. Fangor)</a:t>
            </a:r>
          </a:p>
          <a:p>
            <a:pPr>
              <a:buNone/>
            </a:pPr>
            <a:endParaRPr lang="pl-PL" sz="2000" b="1" dirty="0" smtClean="0">
              <a:solidFill>
                <a:srgbClr val="FF0000"/>
              </a:solidFill>
            </a:endParaRPr>
          </a:p>
          <a:p>
            <a:r>
              <a:rPr lang="pl-PL" sz="2000" b="1" dirty="0" smtClean="0"/>
              <a:t>SAO 79519 (8.1 mag), CA = -2.0, MF = +43%</a:t>
            </a:r>
          </a:p>
          <a:p>
            <a:r>
              <a:rPr lang="pl-PL" sz="2000" b="1" dirty="0" smtClean="0"/>
              <a:t>2 events: 1 min 2 sec between DB and RB (both bright site!), OC = 1.13”/1.81”</a:t>
            </a:r>
          </a:p>
          <a:p>
            <a:r>
              <a:rPr lang="pl-PL" sz="2000" b="1" dirty="0" smtClean="0"/>
              <a:t>35-cm telescope, 1 km from the graze limit line</a:t>
            </a:r>
            <a:br>
              <a:rPr lang="pl-PL" sz="2000" b="1" dirty="0" smtClean="0"/>
            </a:br>
            <a:endParaRPr lang="pl-PL" sz="2000" dirty="0" smtClean="0"/>
          </a:p>
          <a:p>
            <a:pPr marL="0" indent="0">
              <a:buNone/>
            </a:pPr>
            <a:endParaRPr lang="pl-PL" sz="2000" dirty="0" smtClean="0"/>
          </a:p>
          <a:p>
            <a:pPr marL="0" indent="0">
              <a:buNone/>
            </a:pPr>
            <a:r>
              <a:rPr lang="pl-PL" sz="2000" dirty="0"/>
              <a:t> </a:t>
            </a:r>
          </a:p>
        </p:txBody>
      </p:sp>
      <p:pic>
        <p:nvPicPr>
          <p:cNvPr id="5" name="Obraz 4" descr="fangor_1983.jpg"/>
          <p:cNvPicPr>
            <a:picLocks noChangeAspect="1"/>
          </p:cNvPicPr>
          <p:nvPr/>
        </p:nvPicPr>
        <p:blipFill>
          <a:blip r:embed="rId2"/>
          <a:stretch>
            <a:fillRect/>
          </a:stretch>
        </p:blipFill>
        <p:spPr>
          <a:xfrm>
            <a:off x="0" y="3919402"/>
            <a:ext cx="9144000" cy="2938598"/>
          </a:xfrm>
          <a:prstGeom prst="rect">
            <a:avLst/>
          </a:prstGeom>
        </p:spPr>
      </p:pic>
    </p:spTree>
    <p:extLst>
      <p:ext uri="{BB962C8B-B14F-4D97-AF65-F5344CB8AC3E}">
        <p14:creationId xmlns:p14="http://schemas.microsoft.com/office/powerpoint/2010/main" xmlns="" val="2614461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740030"/>
          </a:xfrm>
        </p:spPr>
        <p:txBody>
          <a:bodyPr>
            <a:normAutofit/>
          </a:bodyPr>
          <a:lstStyle/>
          <a:p>
            <a:r>
              <a:rPr lang="pl-PL" sz="3200" b="1" dirty="0" smtClean="0"/>
              <a:t>The </a:t>
            </a:r>
            <a:r>
              <a:rPr lang="en-US" sz="3200" b="1" dirty="0" smtClean="0"/>
              <a:t>Occultation Section</a:t>
            </a:r>
            <a:r>
              <a:rPr lang="pl-PL" sz="3200" b="1" dirty="0" smtClean="0"/>
              <a:t> of the PAAS</a:t>
            </a:r>
            <a:endParaRPr lang="pl-PL" sz="3200" b="1" dirty="0"/>
          </a:p>
        </p:txBody>
      </p:sp>
      <p:sp>
        <p:nvSpPr>
          <p:cNvPr id="3" name="Symbol zastępczy zawartości 2"/>
          <p:cNvSpPr>
            <a:spLocks noGrp="1"/>
          </p:cNvSpPr>
          <p:nvPr>
            <p:ph idx="1"/>
          </p:nvPr>
        </p:nvSpPr>
        <p:spPr>
          <a:xfrm>
            <a:off x="214282" y="1071546"/>
            <a:ext cx="8678198" cy="5072098"/>
          </a:xfrm>
        </p:spPr>
        <p:txBody>
          <a:bodyPr>
            <a:normAutofit fontScale="55000" lnSpcReduction="20000"/>
          </a:bodyPr>
          <a:lstStyle/>
          <a:p>
            <a:pPr>
              <a:buNone/>
            </a:pPr>
            <a:r>
              <a:rPr lang="pl-PL" sz="4400" b="1" dirty="0" smtClean="0">
                <a:solidFill>
                  <a:srgbClr val="00B050"/>
                </a:solidFill>
              </a:rPr>
              <a:t>GRAZING LUNAR OCCULTATION</a:t>
            </a:r>
            <a:r>
              <a:rPr lang="pl-PL" sz="5100" b="1" dirty="0" smtClean="0">
                <a:solidFill>
                  <a:srgbClr val="00B050"/>
                </a:solidFill>
              </a:rPr>
              <a:t>:</a:t>
            </a:r>
            <a:endParaRPr lang="pl-PL" sz="5100" dirty="0" smtClean="0">
              <a:solidFill>
                <a:srgbClr val="00B050"/>
              </a:solidFill>
            </a:endParaRPr>
          </a:p>
          <a:p>
            <a:endParaRPr lang="pl-PL" sz="2000" dirty="0" smtClean="0"/>
          </a:p>
          <a:p>
            <a:pPr>
              <a:buNone/>
            </a:pPr>
            <a:r>
              <a:rPr lang="pl-PL" sz="4200" b="1" dirty="0" smtClean="0">
                <a:solidFill>
                  <a:srgbClr val="00B0F0"/>
                </a:solidFill>
              </a:rPr>
              <a:t>06 X 1984  </a:t>
            </a:r>
            <a:r>
              <a:rPr lang="pl-PL" sz="3600" b="1" dirty="0" smtClean="0">
                <a:solidFill>
                  <a:srgbClr val="FF0000"/>
                </a:solidFill>
              </a:rPr>
              <a:t>First collective grazing occultation expedition with positive results</a:t>
            </a:r>
            <a:r>
              <a:rPr lang="pl-PL" sz="3300" b="1" dirty="0" smtClean="0">
                <a:solidFill>
                  <a:srgbClr val="FF0000"/>
                </a:solidFill>
              </a:rPr>
              <a:t/>
            </a:r>
            <a:br>
              <a:rPr lang="pl-PL" sz="3300" b="1" dirty="0" smtClean="0">
                <a:solidFill>
                  <a:srgbClr val="FF0000"/>
                </a:solidFill>
              </a:rPr>
            </a:br>
            <a:endParaRPr lang="pl-PL" sz="3300" b="1" dirty="0" smtClean="0">
              <a:solidFill>
                <a:srgbClr val="FF0000"/>
              </a:solidFill>
            </a:endParaRPr>
          </a:p>
          <a:p>
            <a:endParaRPr lang="pl-PL" sz="3300" dirty="0" smtClean="0"/>
          </a:p>
          <a:p>
            <a:endParaRPr lang="pl-PL" sz="3300" dirty="0" smtClean="0"/>
          </a:p>
          <a:p>
            <a:r>
              <a:rPr lang="pl-PL" sz="3600" dirty="0" smtClean="0"/>
              <a:t>ZC 3349 (tau Aqu), 4.0 mag</a:t>
            </a:r>
          </a:p>
          <a:p>
            <a:pPr>
              <a:buNone/>
            </a:pPr>
            <a:endParaRPr lang="pl-PL" sz="3600" dirty="0" smtClean="0"/>
          </a:p>
          <a:p>
            <a:r>
              <a:rPr lang="pl-PL" sz="3600" dirty="0" smtClean="0"/>
              <a:t>CA = 2.8 N, </a:t>
            </a:r>
            <a:r>
              <a:rPr lang="pl-PL" sz="3600" b="1" dirty="0" smtClean="0"/>
              <a:t>MF = +91% !</a:t>
            </a:r>
            <a:endParaRPr lang="pl-PL" sz="3600" dirty="0" smtClean="0"/>
          </a:p>
          <a:p>
            <a:pPr>
              <a:buNone/>
            </a:pPr>
            <a:endParaRPr lang="pl-PL" sz="3600" dirty="0" smtClean="0"/>
          </a:p>
          <a:p>
            <a:r>
              <a:rPr lang="pl-PL" sz="3600" dirty="0" smtClean="0"/>
              <a:t>4 observers near Kowal,</a:t>
            </a:r>
          </a:p>
          <a:p>
            <a:pPr>
              <a:buNone/>
            </a:pPr>
            <a:r>
              <a:rPr lang="pl-PL" sz="3600" dirty="0" smtClean="0"/>
              <a:t>        central Poland</a:t>
            </a:r>
          </a:p>
          <a:p>
            <a:pPr>
              <a:buNone/>
            </a:pPr>
            <a:endParaRPr lang="pl-PL" sz="3600" dirty="0" smtClean="0"/>
          </a:p>
          <a:p>
            <a:r>
              <a:rPr lang="pl-PL" sz="3600" dirty="0" smtClean="0"/>
              <a:t>13 events recorded</a:t>
            </a:r>
          </a:p>
          <a:p>
            <a:pPr>
              <a:buNone/>
            </a:pPr>
            <a:r>
              <a:rPr lang="pl-PL" sz="2000" dirty="0" smtClean="0"/>
              <a:t/>
            </a:r>
            <a:br>
              <a:rPr lang="pl-PL" sz="2000" dirty="0" smtClean="0"/>
            </a:br>
            <a:r>
              <a:rPr lang="pl-PL" sz="2000" dirty="0" smtClean="0"/>
              <a:t>  </a:t>
            </a:r>
          </a:p>
          <a:p>
            <a:pPr>
              <a:buNone/>
            </a:pPr>
            <a:endParaRPr lang="pl-PL" sz="2000" dirty="0" smtClean="0"/>
          </a:p>
          <a:p>
            <a:pPr marL="0" indent="0">
              <a:buNone/>
            </a:pPr>
            <a:endParaRPr lang="pl-PL" sz="2000" dirty="0" smtClean="0"/>
          </a:p>
          <a:p>
            <a:pPr marL="0" indent="0">
              <a:buNone/>
            </a:pPr>
            <a:r>
              <a:rPr lang="pl-PL" sz="2000" dirty="0"/>
              <a:t> </a:t>
            </a:r>
          </a:p>
        </p:txBody>
      </p:sp>
      <p:pic>
        <p:nvPicPr>
          <p:cNvPr id="4" name="Obraz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86116" y="2428868"/>
            <a:ext cx="5857884" cy="4239914"/>
          </a:xfrm>
          <a:prstGeom prst="rect">
            <a:avLst/>
          </a:prstGeom>
        </p:spPr>
      </p:pic>
    </p:spTree>
    <p:extLst>
      <p:ext uri="{BB962C8B-B14F-4D97-AF65-F5344CB8AC3E}">
        <p14:creationId xmlns:p14="http://schemas.microsoft.com/office/powerpoint/2010/main" xmlns="" val="2614461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3040" y="0"/>
            <a:ext cx="8640960" cy="1500174"/>
          </a:xfrm>
        </p:spPr>
        <p:txBody>
          <a:bodyPr>
            <a:normAutofit fontScale="92500" lnSpcReduction="20000"/>
          </a:bodyPr>
          <a:lstStyle/>
          <a:p>
            <a:endParaRPr lang="pl-PL" sz="2000" dirty="0" smtClean="0"/>
          </a:p>
          <a:p>
            <a:pPr>
              <a:buNone/>
            </a:pPr>
            <a:r>
              <a:rPr lang="pl-PL" sz="2000" b="1" dirty="0" smtClean="0">
                <a:solidFill>
                  <a:srgbClr val="00B0F0"/>
                </a:solidFill>
              </a:rPr>
              <a:t>06 X 1984  </a:t>
            </a:r>
            <a:r>
              <a:rPr lang="pl-PL" sz="2000" b="1" dirty="0" smtClean="0">
                <a:solidFill>
                  <a:srgbClr val="FF0000"/>
                </a:solidFill>
              </a:rPr>
              <a:t>First collective grazing occultation expedition with positive results</a:t>
            </a:r>
            <a:br>
              <a:rPr lang="pl-PL" sz="2000" b="1" dirty="0" smtClean="0">
                <a:solidFill>
                  <a:srgbClr val="FF0000"/>
                </a:solidFill>
              </a:rPr>
            </a:br>
            <a:endParaRPr lang="pl-PL" sz="2000" b="1" dirty="0" smtClean="0">
              <a:solidFill>
                <a:srgbClr val="FF0000"/>
              </a:solidFill>
            </a:endParaRPr>
          </a:p>
          <a:p>
            <a:pPr marL="0" indent="0">
              <a:buNone/>
            </a:pPr>
            <a:endParaRPr lang="pl-PL" sz="2000" dirty="0" smtClean="0"/>
          </a:p>
          <a:p>
            <a:pPr marL="0" indent="0">
              <a:buNone/>
            </a:pPr>
            <a:r>
              <a:rPr lang="pl-PL" sz="2000" dirty="0"/>
              <a:t> </a:t>
            </a:r>
          </a:p>
        </p:txBody>
      </p:sp>
      <p:pic>
        <p:nvPicPr>
          <p:cNvPr id="7" name="Obraz 6" descr="kowal_profil.jpg"/>
          <p:cNvPicPr>
            <a:picLocks noChangeAspect="1"/>
          </p:cNvPicPr>
          <p:nvPr/>
        </p:nvPicPr>
        <p:blipFill>
          <a:blip r:embed="rId2"/>
          <a:stretch>
            <a:fillRect/>
          </a:stretch>
        </p:blipFill>
        <p:spPr>
          <a:xfrm>
            <a:off x="0" y="714356"/>
            <a:ext cx="9144000" cy="3143272"/>
          </a:xfrm>
          <a:prstGeom prst="rect">
            <a:avLst/>
          </a:prstGeom>
        </p:spPr>
      </p:pic>
      <p:pic>
        <p:nvPicPr>
          <p:cNvPr id="5" name="Obraz 4" descr="kowal.jpg"/>
          <p:cNvPicPr>
            <a:picLocks noChangeAspect="1"/>
          </p:cNvPicPr>
          <p:nvPr/>
        </p:nvPicPr>
        <p:blipFill>
          <a:blip r:embed="rId3"/>
          <a:stretch>
            <a:fillRect/>
          </a:stretch>
        </p:blipFill>
        <p:spPr>
          <a:xfrm>
            <a:off x="0" y="3919402"/>
            <a:ext cx="9144000" cy="2938598"/>
          </a:xfrm>
          <a:prstGeom prst="rect">
            <a:avLst/>
          </a:prstGeom>
        </p:spPr>
      </p:pic>
    </p:spTree>
    <p:extLst>
      <p:ext uri="{BB962C8B-B14F-4D97-AF65-F5344CB8AC3E}">
        <p14:creationId xmlns:p14="http://schemas.microsoft.com/office/powerpoint/2010/main" xmlns="" val="2614461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401080" cy="928670"/>
          </a:xfrm>
        </p:spPr>
        <p:txBody>
          <a:bodyPr>
            <a:normAutofit/>
          </a:bodyPr>
          <a:lstStyle/>
          <a:p>
            <a:r>
              <a:rPr lang="pl-PL" sz="3200" b="1" dirty="0" smtClean="0"/>
              <a:t>The </a:t>
            </a:r>
            <a:r>
              <a:rPr lang="en-US" sz="3200" b="1" dirty="0" smtClean="0"/>
              <a:t>Occultation Section</a:t>
            </a:r>
            <a:r>
              <a:rPr lang="pl-PL" sz="3200" b="1" dirty="0" smtClean="0"/>
              <a:t> </a:t>
            </a:r>
            <a:r>
              <a:rPr lang="en-US" sz="3200" b="1" dirty="0" smtClean="0"/>
              <a:t>of </a:t>
            </a:r>
            <a:r>
              <a:rPr lang="pl-PL" sz="3200" b="1" dirty="0" smtClean="0"/>
              <a:t>the PAAS</a:t>
            </a:r>
            <a:endParaRPr lang="pl-PL" sz="3200" b="1" dirty="0"/>
          </a:p>
        </p:txBody>
      </p:sp>
      <p:sp>
        <p:nvSpPr>
          <p:cNvPr id="3" name="Symbol zastępczy zawartości 2"/>
          <p:cNvSpPr>
            <a:spLocks noGrp="1"/>
          </p:cNvSpPr>
          <p:nvPr>
            <p:ph idx="1"/>
          </p:nvPr>
        </p:nvSpPr>
        <p:spPr>
          <a:xfrm>
            <a:off x="0" y="1000108"/>
            <a:ext cx="9144000" cy="4369688"/>
          </a:xfrm>
        </p:spPr>
        <p:txBody>
          <a:bodyPr>
            <a:normAutofit/>
          </a:bodyPr>
          <a:lstStyle/>
          <a:p>
            <a:pPr>
              <a:buNone/>
            </a:pPr>
            <a:r>
              <a:rPr lang="pl-PL" sz="2000" b="1" dirty="0" smtClean="0">
                <a:solidFill>
                  <a:srgbClr val="00B0F0"/>
                </a:solidFill>
              </a:rPr>
              <a:t>   12 VIII 1990  </a:t>
            </a:r>
            <a:r>
              <a:rPr lang="pl-PL" sz="2000" b="1" dirty="0" smtClean="0">
                <a:solidFill>
                  <a:srgbClr val="FF0000"/>
                </a:solidFill>
              </a:rPr>
              <a:t>Second collective grazing occultation expedition with positive results</a:t>
            </a:r>
            <a:br>
              <a:rPr lang="pl-PL" sz="2000" b="1" dirty="0" smtClean="0">
                <a:solidFill>
                  <a:srgbClr val="FF0000"/>
                </a:solidFill>
              </a:rPr>
            </a:br>
            <a:endParaRPr lang="pl-PL" sz="2000" b="1" dirty="0" smtClean="0">
              <a:solidFill>
                <a:srgbClr val="FF0000"/>
              </a:solidFill>
            </a:endParaRPr>
          </a:p>
          <a:p>
            <a:pPr>
              <a:buNone/>
            </a:pPr>
            <a:r>
              <a:rPr lang="pl-PL" sz="2000" dirty="0" smtClean="0"/>
              <a:t>      - 10 stations near Gdansk-Jasien, N Poland</a:t>
            </a:r>
          </a:p>
          <a:p>
            <a:pPr>
              <a:buNone/>
            </a:pPr>
            <a:r>
              <a:rPr lang="pl-PL" sz="2000" dirty="0" smtClean="0"/>
              <a:t>      - 10 observers had travelled over 560 km from S Poland ! (Niepolomice Obs. team)</a:t>
            </a:r>
            <a:br>
              <a:rPr lang="pl-PL" sz="2000" dirty="0" smtClean="0"/>
            </a:br>
            <a:r>
              <a:rPr lang="pl-PL" sz="2000" dirty="0" smtClean="0"/>
              <a:t>- </a:t>
            </a:r>
            <a:r>
              <a:rPr lang="pl-PL" sz="2000" b="1" dirty="0" smtClean="0"/>
              <a:t>42 events recorded</a:t>
            </a:r>
          </a:p>
          <a:p>
            <a:endParaRPr lang="pl-PL" sz="2000" dirty="0" smtClean="0"/>
          </a:p>
          <a:p>
            <a:pPr>
              <a:buNone/>
            </a:pPr>
            <a:endParaRPr lang="pl-PL" sz="2000" dirty="0"/>
          </a:p>
        </p:txBody>
      </p:sp>
      <p:pic>
        <p:nvPicPr>
          <p:cNvPr id="7" name="Obraz 6" descr="jesien_graze.jpg"/>
          <p:cNvPicPr>
            <a:picLocks noChangeAspect="1"/>
          </p:cNvPicPr>
          <p:nvPr/>
        </p:nvPicPr>
        <p:blipFill>
          <a:blip r:embed="rId2"/>
          <a:stretch>
            <a:fillRect/>
          </a:stretch>
        </p:blipFill>
        <p:spPr>
          <a:xfrm>
            <a:off x="0" y="3071810"/>
            <a:ext cx="9144000" cy="3786190"/>
          </a:xfrm>
          <a:prstGeom prst="rect">
            <a:avLst/>
          </a:prstGeom>
        </p:spPr>
      </p:pic>
    </p:spTree>
    <p:extLst>
      <p:ext uri="{BB962C8B-B14F-4D97-AF65-F5344CB8AC3E}">
        <p14:creationId xmlns:p14="http://schemas.microsoft.com/office/powerpoint/2010/main" xmlns="" val="1852747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0"/>
            <a:ext cx="8401080" cy="928670"/>
          </a:xfrm>
        </p:spPr>
        <p:txBody>
          <a:bodyPr>
            <a:normAutofit/>
          </a:bodyPr>
          <a:lstStyle/>
          <a:p>
            <a:r>
              <a:rPr lang="pl-PL" sz="3200" b="1" dirty="0" smtClean="0"/>
              <a:t>The </a:t>
            </a:r>
            <a:r>
              <a:rPr lang="en-US" sz="3200" b="1" dirty="0" smtClean="0"/>
              <a:t>Occultation Section</a:t>
            </a:r>
            <a:r>
              <a:rPr lang="pl-PL" sz="3200" b="1" dirty="0" smtClean="0"/>
              <a:t> </a:t>
            </a:r>
            <a:r>
              <a:rPr lang="en-US" sz="3200" b="1" dirty="0" smtClean="0"/>
              <a:t>of </a:t>
            </a:r>
            <a:r>
              <a:rPr lang="pl-PL" sz="3200" b="1" dirty="0" smtClean="0"/>
              <a:t>the PAAS</a:t>
            </a:r>
            <a:endParaRPr lang="pl-PL" sz="3200" b="1" dirty="0"/>
          </a:p>
        </p:txBody>
      </p:sp>
      <p:sp>
        <p:nvSpPr>
          <p:cNvPr id="3" name="Symbol zastępczy zawartości 2"/>
          <p:cNvSpPr>
            <a:spLocks noGrp="1"/>
          </p:cNvSpPr>
          <p:nvPr>
            <p:ph idx="1"/>
          </p:nvPr>
        </p:nvSpPr>
        <p:spPr>
          <a:xfrm>
            <a:off x="0" y="1000108"/>
            <a:ext cx="9144000" cy="4155374"/>
          </a:xfrm>
        </p:spPr>
        <p:txBody>
          <a:bodyPr>
            <a:normAutofit/>
          </a:bodyPr>
          <a:lstStyle/>
          <a:p>
            <a:pPr>
              <a:buNone/>
            </a:pPr>
            <a:r>
              <a:rPr lang="pl-PL" sz="2000" b="1" dirty="0" smtClean="0">
                <a:solidFill>
                  <a:srgbClr val="00B0F0"/>
                </a:solidFill>
              </a:rPr>
              <a:t> 28.04.1998 </a:t>
            </a:r>
            <a:r>
              <a:rPr lang="pl-PL" sz="2000" dirty="0" smtClean="0"/>
              <a:t>   </a:t>
            </a:r>
            <a:r>
              <a:rPr lang="pl-PL" sz="2000" b="1" dirty="0" smtClean="0">
                <a:solidFill>
                  <a:srgbClr val="FF0000"/>
                </a:solidFill>
              </a:rPr>
              <a:t>The greatest grazing occultation expedition in Poland ever (Aldebaran)</a:t>
            </a:r>
            <a:br>
              <a:rPr lang="pl-PL" sz="2000" b="1" dirty="0" smtClean="0">
                <a:solidFill>
                  <a:srgbClr val="FF0000"/>
                </a:solidFill>
              </a:rPr>
            </a:br>
            <a:endParaRPr lang="pl-PL" sz="2000" b="1" dirty="0">
              <a:solidFill>
                <a:srgbClr val="FF0000"/>
              </a:solidFill>
            </a:endParaRPr>
          </a:p>
          <a:p>
            <a:pPr marL="0" indent="0">
              <a:buNone/>
            </a:pPr>
            <a:r>
              <a:rPr lang="pl-PL" sz="2000" dirty="0" smtClean="0"/>
              <a:t> - 29 stations near Lodz, central Poland</a:t>
            </a:r>
            <a:br>
              <a:rPr lang="pl-PL" sz="2000" dirty="0" smtClean="0"/>
            </a:br>
            <a:r>
              <a:rPr lang="pl-PL" sz="2000" dirty="0" smtClean="0"/>
              <a:t> - 42 observers (9 were from Czech Republic and Slovakia)</a:t>
            </a:r>
            <a:br>
              <a:rPr lang="pl-PL" sz="2000" dirty="0" smtClean="0"/>
            </a:br>
            <a:r>
              <a:rPr lang="pl-PL" sz="2000" dirty="0" smtClean="0"/>
              <a:t> - </a:t>
            </a:r>
            <a:r>
              <a:rPr lang="pl-PL" sz="2000" b="1" dirty="0" smtClean="0"/>
              <a:t>142 events recorded !</a:t>
            </a:r>
            <a:br>
              <a:rPr lang="pl-PL" sz="2000" b="1" dirty="0" smtClean="0"/>
            </a:br>
            <a:r>
              <a:rPr lang="pl-PL" sz="2000" dirty="0" smtClean="0"/>
              <a:t> - mean residual of events: - 0.019" ± 0.098"</a:t>
            </a:r>
          </a:p>
        </p:txBody>
      </p:sp>
      <p:pic>
        <p:nvPicPr>
          <p:cNvPr id="5" name="Obraz 4" descr="aldebaran_graze.jpg"/>
          <p:cNvPicPr>
            <a:picLocks noChangeAspect="1"/>
          </p:cNvPicPr>
          <p:nvPr/>
        </p:nvPicPr>
        <p:blipFill>
          <a:blip r:embed="rId2"/>
          <a:stretch>
            <a:fillRect/>
          </a:stretch>
        </p:blipFill>
        <p:spPr>
          <a:xfrm>
            <a:off x="0" y="3214686"/>
            <a:ext cx="9144000" cy="3643314"/>
          </a:xfrm>
          <a:prstGeom prst="rect">
            <a:avLst/>
          </a:prstGeom>
        </p:spPr>
      </p:pic>
    </p:spTree>
    <p:extLst>
      <p:ext uri="{BB962C8B-B14F-4D97-AF65-F5344CB8AC3E}">
        <p14:creationId xmlns:p14="http://schemas.microsoft.com/office/powerpoint/2010/main" xmlns="" val="2812106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188640"/>
            <a:ext cx="8858280" cy="928670"/>
          </a:xfrm>
        </p:spPr>
        <p:txBody>
          <a:bodyPr>
            <a:normAutofit fontScale="90000"/>
          </a:bodyPr>
          <a:lstStyle/>
          <a:p>
            <a:pPr algn="l"/>
            <a:r>
              <a:rPr lang="pl-PL" sz="3600" b="1" dirty="0" smtClean="0"/>
              <a:t>The latest  activity – Aldebaran grazing occultation                                 on 21st April 2015</a:t>
            </a:r>
            <a:endParaRPr lang="pl-PL" sz="3600" b="1" dirty="0"/>
          </a:p>
        </p:txBody>
      </p:sp>
      <p:sp>
        <p:nvSpPr>
          <p:cNvPr id="4" name="pole tekstowe 3"/>
          <p:cNvSpPr txBox="1"/>
          <p:nvPr/>
        </p:nvSpPr>
        <p:spPr>
          <a:xfrm>
            <a:off x="357158" y="1285860"/>
            <a:ext cx="4357718" cy="1754326"/>
          </a:xfrm>
          <a:prstGeom prst="rect">
            <a:avLst/>
          </a:prstGeom>
          <a:noFill/>
        </p:spPr>
        <p:txBody>
          <a:bodyPr wrap="square" rtlCol="0">
            <a:spAutoFit/>
          </a:bodyPr>
          <a:lstStyle/>
          <a:p>
            <a:pPr>
              <a:buFont typeface="Arial" pitchFamily="34" charset="0"/>
              <a:buChar char="•"/>
            </a:pPr>
            <a:r>
              <a:rPr lang="pl-PL" dirty="0" smtClean="0"/>
              <a:t> Nowinka, NE Poland</a:t>
            </a:r>
          </a:p>
          <a:p>
            <a:pPr>
              <a:buFont typeface="Arial" pitchFamily="34" charset="0"/>
              <a:buChar char="•"/>
            </a:pPr>
            <a:r>
              <a:rPr lang="pl-PL" dirty="0" smtClean="0"/>
              <a:t> 8 observers</a:t>
            </a:r>
          </a:p>
          <a:p>
            <a:pPr>
              <a:buFont typeface="Arial" pitchFamily="34" charset="0"/>
              <a:buChar char="•"/>
            </a:pPr>
            <a:r>
              <a:rPr lang="pl-PL" dirty="0" smtClean="0"/>
              <a:t> 64 events</a:t>
            </a:r>
          </a:p>
          <a:p>
            <a:pPr>
              <a:buFont typeface="Arial" pitchFamily="34" charset="0"/>
              <a:buChar char="•"/>
            </a:pPr>
            <a:r>
              <a:rPr lang="pl-PL" dirty="0" smtClean="0"/>
              <a:t> mean residual of events: - 0.006" ± 0.045"</a:t>
            </a:r>
          </a:p>
          <a:p>
            <a:pPr>
              <a:buFont typeface="Arial" pitchFamily="34" charset="0"/>
              <a:buChar char="•"/>
            </a:pPr>
            <a:endParaRPr lang="pl-PL" dirty="0" smtClean="0"/>
          </a:p>
          <a:p>
            <a:pPr>
              <a:buFont typeface="Arial" pitchFamily="34" charset="0"/>
              <a:buChar char="•"/>
            </a:pPr>
            <a:endParaRPr lang="pl-PL" dirty="0" smtClean="0"/>
          </a:p>
        </p:txBody>
      </p:sp>
      <p:pic>
        <p:nvPicPr>
          <p:cNvPr id="6" name="Obraz 5" descr="aldebaran_2015.jpg"/>
          <p:cNvPicPr>
            <a:picLocks noChangeAspect="1"/>
          </p:cNvPicPr>
          <p:nvPr/>
        </p:nvPicPr>
        <p:blipFill>
          <a:blip r:embed="rId2"/>
          <a:stretch>
            <a:fillRect/>
          </a:stretch>
        </p:blipFill>
        <p:spPr>
          <a:xfrm>
            <a:off x="0" y="2714620"/>
            <a:ext cx="9144000" cy="4143380"/>
          </a:xfrm>
          <a:prstGeom prst="rect">
            <a:avLst/>
          </a:prstGeom>
        </p:spPr>
      </p:pic>
      <p:pic>
        <p:nvPicPr>
          <p:cNvPr id="5" name="Obraz 4" descr="aldeb_2015.JPG"/>
          <p:cNvPicPr>
            <a:picLocks noChangeAspect="1"/>
          </p:cNvPicPr>
          <p:nvPr/>
        </p:nvPicPr>
        <p:blipFill>
          <a:blip r:embed="rId3"/>
          <a:stretch>
            <a:fillRect/>
          </a:stretch>
        </p:blipFill>
        <p:spPr>
          <a:xfrm>
            <a:off x="4929190" y="857232"/>
            <a:ext cx="2714644" cy="2714644"/>
          </a:xfrm>
          <a:prstGeom prst="rect">
            <a:avLst/>
          </a:prstGeom>
        </p:spPr>
      </p:pic>
    </p:spTree>
    <p:extLst>
      <p:ext uri="{BB962C8B-B14F-4D97-AF65-F5344CB8AC3E}">
        <p14:creationId xmlns:p14="http://schemas.microsoft.com/office/powerpoint/2010/main" xmlns="" val="2812106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88640"/>
            <a:ext cx="9144000" cy="928670"/>
          </a:xfrm>
        </p:spPr>
        <p:txBody>
          <a:bodyPr>
            <a:normAutofit fontScale="90000"/>
          </a:bodyPr>
          <a:lstStyle/>
          <a:p>
            <a:r>
              <a:rPr lang="pl-PL" sz="3600" b="1" dirty="0" smtClean="0"/>
              <a:t>The latest  activity – lunar grazing occultation                        on 15th Aug 2017</a:t>
            </a:r>
            <a:endParaRPr lang="pl-PL" sz="3600" b="1" dirty="0"/>
          </a:p>
        </p:txBody>
      </p:sp>
      <p:pic>
        <p:nvPicPr>
          <p:cNvPr id="5" name="Obraz 4" descr="graze635.png"/>
          <p:cNvPicPr>
            <a:picLocks noChangeAspect="1"/>
          </p:cNvPicPr>
          <p:nvPr/>
        </p:nvPicPr>
        <p:blipFill>
          <a:blip r:embed="rId2"/>
          <a:stretch>
            <a:fillRect/>
          </a:stretch>
        </p:blipFill>
        <p:spPr>
          <a:xfrm>
            <a:off x="0" y="1428736"/>
            <a:ext cx="6154873" cy="5000636"/>
          </a:xfrm>
          <a:prstGeom prst="rect">
            <a:avLst/>
          </a:prstGeom>
        </p:spPr>
      </p:pic>
      <p:sp>
        <p:nvSpPr>
          <p:cNvPr id="4" name="pole tekstowe 3"/>
          <p:cNvSpPr txBox="1"/>
          <p:nvPr/>
        </p:nvSpPr>
        <p:spPr>
          <a:xfrm>
            <a:off x="6286512" y="2500306"/>
            <a:ext cx="1928794" cy="1754326"/>
          </a:xfrm>
          <a:prstGeom prst="rect">
            <a:avLst/>
          </a:prstGeom>
          <a:noFill/>
        </p:spPr>
        <p:txBody>
          <a:bodyPr wrap="square" rtlCol="0">
            <a:spAutoFit/>
          </a:bodyPr>
          <a:lstStyle/>
          <a:p>
            <a:pPr>
              <a:buFont typeface="Arial" pitchFamily="34" charset="0"/>
              <a:buChar char="•"/>
            </a:pPr>
            <a:r>
              <a:rPr lang="pl-PL" dirty="0" smtClean="0"/>
              <a:t> 6 observers</a:t>
            </a:r>
          </a:p>
          <a:p>
            <a:pPr>
              <a:buFont typeface="Arial" pitchFamily="34" charset="0"/>
              <a:buChar char="•"/>
            </a:pPr>
            <a:r>
              <a:rPr lang="pl-PL" dirty="0" smtClean="0"/>
              <a:t> 58 events</a:t>
            </a:r>
          </a:p>
          <a:p>
            <a:endParaRPr lang="pl-PL" dirty="0" smtClean="0"/>
          </a:p>
          <a:p>
            <a:pPr>
              <a:buFont typeface="Arial" pitchFamily="34" charset="0"/>
              <a:buChar char="•"/>
            </a:pPr>
            <a:r>
              <a:rPr lang="pl-PL" dirty="0" smtClean="0"/>
              <a:t> mean residual                              </a:t>
            </a:r>
          </a:p>
          <a:p>
            <a:r>
              <a:rPr lang="pl-PL" dirty="0" smtClean="0"/>
              <a:t>   of events:</a:t>
            </a:r>
          </a:p>
          <a:p>
            <a:r>
              <a:rPr lang="pl-PL" dirty="0" smtClean="0"/>
              <a:t>   0.007" ± 0.039"</a:t>
            </a:r>
            <a:endParaRPr lang="pl-PL" dirty="0"/>
          </a:p>
        </p:txBody>
      </p:sp>
      <p:pic>
        <p:nvPicPr>
          <p:cNvPr id="7" name="Obraz 6" descr="debica.JPG"/>
          <p:cNvPicPr>
            <a:picLocks noChangeAspect="1"/>
          </p:cNvPicPr>
          <p:nvPr/>
        </p:nvPicPr>
        <p:blipFill>
          <a:blip r:embed="rId3"/>
          <a:stretch>
            <a:fillRect/>
          </a:stretch>
        </p:blipFill>
        <p:spPr>
          <a:xfrm>
            <a:off x="4857752" y="4327214"/>
            <a:ext cx="4286248" cy="2530786"/>
          </a:xfrm>
          <a:prstGeom prst="rect">
            <a:avLst/>
          </a:prstGeom>
        </p:spPr>
      </p:pic>
      <p:sp>
        <p:nvSpPr>
          <p:cNvPr id="6" name="pole tekstowe 5"/>
          <p:cNvSpPr txBox="1"/>
          <p:nvPr/>
        </p:nvSpPr>
        <p:spPr>
          <a:xfrm>
            <a:off x="6215075" y="1428736"/>
            <a:ext cx="2714644" cy="923330"/>
          </a:xfrm>
          <a:prstGeom prst="rect">
            <a:avLst/>
          </a:prstGeom>
          <a:noFill/>
        </p:spPr>
        <p:txBody>
          <a:bodyPr wrap="square" rtlCol="0">
            <a:spAutoFit/>
          </a:bodyPr>
          <a:lstStyle/>
          <a:p>
            <a:pPr algn="ctr"/>
            <a:r>
              <a:rPr lang="pl-PL" dirty="0" smtClean="0">
                <a:solidFill>
                  <a:srgbClr val="FF0000"/>
                </a:solidFill>
              </a:rPr>
              <a:t>In 2017, 3 of 18 reported global grazing occultation were observed in Poland</a:t>
            </a:r>
            <a:endParaRPr lang="pl-PL" dirty="0">
              <a:solidFill>
                <a:srgbClr val="FF0000"/>
              </a:solidFill>
            </a:endParaRPr>
          </a:p>
        </p:txBody>
      </p:sp>
    </p:spTree>
    <p:extLst>
      <p:ext uri="{BB962C8B-B14F-4D97-AF65-F5344CB8AC3E}">
        <p14:creationId xmlns:p14="http://schemas.microsoft.com/office/powerpoint/2010/main" xmlns="" val="2812106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188640"/>
            <a:ext cx="8715436" cy="928670"/>
          </a:xfrm>
        </p:spPr>
        <p:txBody>
          <a:bodyPr>
            <a:normAutofit/>
          </a:bodyPr>
          <a:lstStyle/>
          <a:p>
            <a:r>
              <a:rPr lang="pl-PL" sz="3600" b="1" dirty="0" smtClean="0"/>
              <a:t>The latest  activity – double star occultations</a:t>
            </a:r>
            <a:endParaRPr lang="pl-PL" sz="3600" b="1" dirty="0"/>
          </a:p>
        </p:txBody>
      </p:sp>
      <p:pic>
        <p:nvPicPr>
          <p:cNvPr id="1026" name="Picture 2"/>
          <p:cNvPicPr>
            <a:picLocks noChangeAspect="1" noChangeArrowheads="1"/>
          </p:cNvPicPr>
          <p:nvPr/>
        </p:nvPicPr>
        <p:blipFill>
          <a:blip r:embed="rId2"/>
          <a:srcRect/>
          <a:stretch>
            <a:fillRect/>
          </a:stretch>
        </p:blipFill>
        <p:spPr bwMode="auto">
          <a:xfrm>
            <a:off x="3117888" y="1142984"/>
            <a:ext cx="6026112" cy="3500462"/>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0" y="3428976"/>
            <a:ext cx="5903130" cy="3429024"/>
          </a:xfrm>
          <a:prstGeom prst="rect">
            <a:avLst/>
          </a:prstGeom>
          <a:noFill/>
          <a:ln w="9525">
            <a:noFill/>
            <a:miter lim="800000"/>
            <a:headEnd/>
            <a:tailEnd/>
          </a:ln>
        </p:spPr>
      </p:pic>
      <p:sp>
        <p:nvSpPr>
          <p:cNvPr id="5" name="pole tekstowe 4"/>
          <p:cNvSpPr txBox="1"/>
          <p:nvPr/>
        </p:nvSpPr>
        <p:spPr>
          <a:xfrm>
            <a:off x="142844" y="1428736"/>
            <a:ext cx="2857520" cy="1754326"/>
          </a:xfrm>
          <a:prstGeom prst="rect">
            <a:avLst/>
          </a:prstGeom>
          <a:noFill/>
        </p:spPr>
        <p:txBody>
          <a:bodyPr wrap="square" rtlCol="0">
            <a:spAutoFit/>
          </a:bodyPr>
          <a:lstStyle/>
          <a:p>
            <a:r>
              <a:rPr lang="pl-PL" dirty="0" smtClean="0"/>
              <a:t>Observations of double star occultations by                                     </a:t>
            </a:r>
            <a:r>
              <a:rPr lang="pl-PL" b="1" dirty="0" smtClean="0"/>
              <a:t>dr</a:t>
            </a:r>
            <a:r>
              <a:rPr lang="pl-PL" dirty="0" smtClean="0"/>
              <a:t> </a:t>
            </a:r>
            <a:r>
              <a:rPr lang="pl-PL" b="1" dirty="0" smtClean="0"/>
              <a:t>Marek Zawilski                       </a:t>
            </a:r>
            <a:r>
              <a:rPr lang="pl-PL" dirty="0" smtClean="0"/>
              <a:t>on 1st Apr 2017</a:t>
            </a:r>
          </a:p>
          <a:p>
            <a:endParaRPr lang="pl-PL" dirty="0" smtClean="0"/>
          </a:p>
          <a:p>
            <a:r>
              <a:rPr lang="pl-PL" dirty="0" smtClean="0"/>
              <a:t>separation 0.08 - 0.1” both</a:t>
            </a:r>
            <a:endParaRPr lang="pl-PL" dirty="0"/>
          </a:p>
        </p:txBody>
      </p:sp>
    </p:spTree>
    <p:extLst>
      <p:ext uri="{BB962C8B-B14F-4D97-AF65-F5344CB8AC3E}">
        <p14:creationId xmlns:p14="http://schemas.microsoft.com/office/powerpoint/2010/main" xmlns="" val="2812106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928670"/>
          </a:xfrm>
        </p:spPr>
        <p:txBody>
          <a:bodyPr>
            <a:normAutofit/>
          </a:bodyPr>
          <a:lstStyle/>
          <a:p>
            <a:r>
              <a:rPr lang="pl-PL" sz="3600" b="1" dirty="0" smtClean="0"/>
              <a:t>The latest  activity – asteroidal occultation</a:t>
            </a:r>
            <a:endParaRPr lang="pl-PL" sz="3600" b="1" dirty="0"/>
          </a:p>
        </p:txBody>
      </p:sp>
      <p:pic>
        <p:nvPicPr>
          <p:cNvPr id="3" name="Obraz 2" descr="malva_lc_all.bmp"/>
          <p:cNvPicPr>
            <a:picLocks noChangeAspect="1"/>
          </p:cNvPicPr>
          <p:nvPr/>
        </p:nvPicPr>
        <p:blipFill>
          <a:blip r:embed="rId2"/>
          <a:stretch>
            <a:fillRect/>
          </a:stretch>
        </p:blipFill>
        <p:spPr>
          <a:xfrm>
            <a:off x="0" y="1214422"/>
            <a:ext cx="5643570" cy="3426660"/>
          </a:xfrm>
          <a:prstGeom prst="rect">
            <a:avLst/>
          </a:prstGeom>
        </p:spPr>
      </p:pic>
      <p:pic>
        <p:nvPicPr>
          <p:cNvPr id="4" name="Obraz 3" descr="Malva_chords_Frappa.gif"/>
          <p:cNvPicPr>
            <a:picLocks noChangeAspect="1"/>
          </p:cNvPicPr>
          <p:nvPr/>
        </p:nvPicPr>
        <p:blipFill>
          <a:blip r:embed="rId3"/>
          <a:stretch>
            <a:fillRect/>
          </a:stretch>
        </p:blipFill>
        <p:spPr>
          <a:xfrm>
            <a:off x="4255072" y="3551616"/>
            <a:ext cx="4888928" cy="3306384"/>
          </a:xfrm>
          <a:prstGeom prst="rect">
            <a:avLst/>
          </a:prstGeom>
        </p:spPr>
      </p:pic>
      <p:sp>
        <p:nvSpPr>
          <p:cNvPr id="5" name="pole tekstowe 4"/>
          <p:cNvSpPr txBox="1"/>
          <p:nvPr/>
        </p:nvSpPr>
        <p:spPr>
          <a:xfrm>
            <a:off x="5715008" y="2214554"/>
            <a:ext cx="3428992" cy="1200329"/>
          </a:xfrm>
          <a:prstGeom prst="rect">
            <a:avLst/>
          </a:prstGeom>
          <a:noFill/>
        </p:spPr>
        <p:txBody>
          <a:bodyPr wrap="square" rtlCol="0">
            <a:spAutoFit/>
          </a:bodyPr>
          <a:lstStyle/>
          <a:p>
            <a:r>
              <a:rPr lang="pl-PL" dirty="0" smtClean="0"/>
              <a:t>Occultation of TYC 1870-01460-1 by (1072) Malva on 29th Sep 2017</a:t>
            </a:r>
          </a:p>
          <a:p>
            <a:r>
              <a:rPr lang="pl-PL" dirty="0" smtClean="0"/>
              <a:t>observed by </a:t>
            </a:r>
            <a:r>
              <a:rPr lang="pl-PL" b="1" dirty="0" smtClean="0"/>
              <a:t>Gabriel Murawski</a:t>
            </a:r>
            <a:endParaRPr lang="pl-PL" dirty="0" smtClean="0"/>
          </a:p>
          <a:p>
            <a:r>
              <a:rPr lang="pl-PL" dirty="0" smtClean="0"/>
              <a:t>dur. 1.04 secs.</a:t>
            </a:r>
            <a:endParaRPr lang="pl-PL" dirty="0"/>
          </a:p>
        </p:txBody>
      </p:sp>
      <p:pic>
        <p:nvPicPr>
          <p:cNvPr id="6" name="Obraz 5" descr="malva_map2.jpg"/>
          <p:cNvPicPr>
            <a:picLocks noChangeAspect="1"/>
          </p:cNvPicPr>
          <p:nvPr/>
        </p:nvPicPr>
        <p:blipFill>
          <a:blip r:embed="rId4"/>
          <a:stretch>
            <a:fillRect/>
          </a:stretch>
        </p:blipFill>
        <p:spPr>
          <a:xfrm>
            <a:off x="571472" y="4664038"/>
            <a:ext cx="3143271" cy="2193962"/>
          </a:xfrm>
          <a:prstGeom prst="rect">
            <a:avLst/>
          </a:prstGeom>
        </p:spPr>
      </p:pic>
      <p:sp>
        <p:nvSpPr>
          <p:cNvPr id="7" name="Prostokąt 6"/>
          <p:cNvSpPr/>
          <p:nvPr/>
        </p:nvSpPr>
        <p:spPr>
          <a:xfrm>
            <a:off x="5786446" y="1142984"/>
            <a:ext cx="3071834" cy="923330"/>
          </a:xfrm>
          <a:prstGeom prst="rect">
            <a:avLst/>
          </a:prstGeom>
        </p:spPr>
        <p:txBody>
          <a:bodyPr wrap="square">
            <a:spAutoFit/>
          </a:bodyPr>
          <a:lstStyle/>
          <a:p>
            <a:pPr algn="ctr"/>
            <a:r>
              <a:rPr lang="pl-PL" dirty="0" smtClean="0">
                <a:solidFill>
                  <a:srgbClr val="FF0000"/>
                </a:solidFill>
              </a:rPr>
              <a:t>In 2017, 3 of 13 asteroidal occultation observed in Poland were POSITIVE</a:t>
            </a:r>
            <a:endParaRPr lang="pl-PL" dirty="0">
              <a:solidFill>
                <a:srgbClr val="FF0000"/>
              </a:solidFill>
            </a:endParaRPr>
          </a:p>
        </p:txBody>
      </p:sp>
    </p:spTree>
    <p:extLst>
      <p:ext uri="{BB962C8B-B14F-4D97-AF65-F5344CB8AC3E}">
        <p14:creationId xmlns:p14="http://schemas.microsoft.com/office/powerpoint/2010/main" xmlns="" val="2812106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928670"/>
          </a:xfrm>
        </p:spPr>
        <p:txBody>
          <a:bodyPr>
            <a:normAutofit/>
          </a:bodyPr>
          <a:lstStyle/>
          <a:p>
            <a:r>
              <a:rPr lang="pl-PL" sz="3600" b="1" dirty="0" smtClean="0"/>
              <a:t>The latest  activity – exoplanetary transits</a:t>
            </a:r>
            <a:endParaRPr lang="pl-PL" sz="3600" b="1" dirty="0"/>
          </a:p>
        </p:txBody>
      </p:sp>
      <p:pic>
        <p:nvPicPr>
          <p:cNvPr id="3" name="Obraz 2" descr="transit_limit.png"/>
          <p:cNvPicPr>
            <a:picLocks noChangeAspect="1"/>
          </p:cNvPicPr>
          <p:nvPr/>
        </p:nvPicPr>
        <p:blipFill>
          <a:blip r:embed="rId2"/>
          <a:stretch>
            <a:fillRect/>
          </a:stretch>
        </p:blipFill>
        <p:spPr>
          <a:xfrm>
            <a:off x="214282" y="2786058"/>
            <a:ext cx="3857628" cy="3857628"/>
          </a:xfrm>
          <a:prstGeom prst="rect">
            <a:avLst/>
          </a:prstGeom>
        </p:spPr>
      </p:pic>
      <p:pic>
        <p:nvPicPr>
          <p:cNvPr id="4" name="Obraz 3" descr="transit_limit2.png"/>
          <p:cNvPicPr>
            <a:picLocks noChangeAspect="1"/>
          </p:cNvPicPr>
          <p:nvPr/>
        </p:nvPicPr>
        <p:blipFill>
          <a:blip r:embed="rId3"/>
          <a:stretch>
            <a:fillRect/>
          </a:stretch>
        </p:blipFill>
        <p:spPr>
          <a:xfrm>
            <a:off x="4214810" y="1928802"/>
            <a:ext cx="4667270" cy="4667270"/>
          </a:xfrm>
          <a:prstGeom prst="rect">
            <a:avLst/>
          </a:prstGeom>
        </p:spPr>
      </p:pic>
      <p:sp>
        <p:nvSpPr>
          <p:cNvPr id="5" name="pole tekstowe 4"/>
          <p:cNvSpPr txBox="1"/>
          <p:nvPr/>
        </p:nvSpPr>
        <p:spPr>
          <a:xfrm>
            <a:off x="214282" y="1285860"/>
            <a:ext cx="7734425" cy="369332"/>
          </a:xfrm>
          <a:prstGeom prst="rect">
            <a:avLst/>
          </a:prstGeom>
          <a:noFill/>
        </p:spPr>
        <p:txBody>
          <a:bodyPr wrap="none" rtlCol="0">
            <a:spAutoFit/>
          </a:bodyPr>
          <a:lstStyle/>
          <a:p>
            <a:r>
              <a:rPr lang="pl-PL" b="1" dirty="0" smtClean="0"/>
              <a:t>Gabriel Murawski </a:t>
            </a:r>
            <a:r>
              <a:rPr lang="pl-PL" dirty="0" smtClean="0"/>
              <a:t>– the most active exoplanetary transit observer in Poland now</a:t>
            </a:r>
            <a:endParaRPr lang="pl-PL" dirty="0"/>
          </a:p>
        </p:txBody>
      </p:sp>
      <p:sp>
        <p:nvSpPr>
          <p:cNvPr id="6" name="pole tekstowe 5"/>
          <p:cNvSpPr txBox="1"/>
          <p:nvPr/>
        </p:nvSpPr>
        <p:spPr>
          <a:xfrm>
            <a:off x="285721" y="1857364"/>
            <a:ext cx="3857651" cy="923330"/>
          </a:xfrm>
          <a:prstGeom prst="rect">
            <a:avLst/>
          </a:prstGeom>
          <a:noFill/>
        </p:spPr>
        <p:txBody>
          <a:bodyPr wrap="square" rtlCol="0">
            <a:spAutoFit/>
          </a:bodyPr>
          <a:lstStyle/>
          <a:p>
            <a:pPr algn="ctr"/>
            <a:r>
              <a:rPr lang="pl-PL" dirty="0" smtClean="0">
                <a:solidFill>
                  <a:srgbClr val="FF0000"/>
                </a:solidFill>
              </a:rPr>
              <a:t>He also has dicvovered nearly 50 new variables during exoplanetary transits observations in 2017! </a:t>
            </a:r>
            <a:endParaRPr lang="pl-PL" dirty="0">
              <a:solidFill>
                <a:srgbClr val="FF0000"/>
              </a:solidFill>
            </a:endParaRPr>
          </a:p>
        </p:txBody>
      </p:sp>
    </p:spTree>
    <p:extLst>
      <p:ext uri="{BB962C8B-B14F-4D97-AF65-F5344CB8AC3E}">
        <p14:creationId xmlns:p14="http://schemas.microsoft.com/office/powerpoint/2010/main" xmlns="" val="2812106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428604"/>
            <a:ext cx="8643998" cy="928670"/>
          </a:xfrm>
        </p:spPr>
        <p:txBody>
          <a:bodyPr>
            <a:noAutofit/>
          </a:bodyPr>
          <a:lstStyle/>
          <a:p>
            <a:r>
              <a:rPr lang="pl-PL" sz="2400" b="1" dirty="0" smtClean="0"/>
              <a:t>In over a thousand years of Polish history, total solar eclipses (excluding ring ones) took place 17 times  </a:t>
            </a:r>
            <a:br>
              <a:rPr lang="pl-PL" sz="2400" b="1" dirty="0" smtClean="0"/>
            </a:br>
            <a:r>
              <a:rPr lang="pl-PL" sz="2400" b="1" dirty="0" smtClean="0"/>
              <a:t/>
            </a:r>
            <a:br>
              <a:rPr lang="pl-PL" sz="2400" b="1" dirty="0" smtClean="0"/>
            </a:br>
            <a:r>
              <a:rPr lang="pl-PL" sz="1800" b="1" i="1" dirty="0" smtClean="0"/>
              <a:t>In brackets selected larger cities and towns where totality was seen</a:t>
            </a:r>
            <a:endParaRPr lang="pl-PL" sz="1800" b="1" i="1" dirty="0"/>
          </a:p>
        </p:txBody>
      </p:sp>
      <p:sp>
        <p:nvSpPr>
          <p:cNvPr id="5" name="pole tekstowe 4"/>
          <p:cNvSpPr txBox="1"/>
          <p:nvPr/>
        </p:nvSpPr>
        <p:spPr>
          <a:xfrm>
            <a:off x="285720" y="1779687"/>
            <a:ext cx="8358246" cy="5078313"/>
          </a:xfrm>
          <a:prstGeom prst="rect">
            <a:avLst/>
          </a:prstGeom>
          <a:noFill/>
        </p:spPr>
        <p:txBody>
          <a:bodyPr wrap="square" rtlCol="0">
            <a:spAutoFit/>
          </a:bodyPr>
          <a:lstStyle/>
          <a:p>
            <a:pPr fontAlgn="base">
              <a:buFont typeface="Arial" pitchFamily="34" charset="0"/>
              <a:buChar char="•"/>
            </a:pPr>
            <a:r>
              <a:rPr lang="pl-PL" dirty="0" smtClean="0"/>
              <a:t>  </a:t>
            </a:r>
            <a:r>
              <a:rPr lang="pl-PL" b="1" dirty="0" smtClean="0">
                <a:solidFill>
                  <a:srgbClr val="00B0F0"/>
                </a:solidFill>
              </a:rPr>
              <a:t>20 III 1140 </a:t>
            </a:r>
            <a:r>
              <a:rPr lang="pl-PL" dirty="0" smtClean="0"/>
              <a:t>(Slupsk, Wladysławowo, Hel)</a:t>
            </a:r>
          </a:p>
          <a:p>
            <a:pPr fontAlgn="base">
              <a:buFont typeface="Arial" pitchFamily="34" charset="0"/>
              <a:buChar char="•"/>
            </a:pPr>
            <a:r>
              <a:rPr lang="pl-PL" dirty="0" smtClean="0"/>
              <a:t>  </a:t>
            </a:r>
            <a:r>
              <a:rPr lang="pl-PL" b="1" dirty="0" smtClean="0">
                <a:solidFill>
                  <a:srgbClr val="00B0F0"/>
                </a:solidFill>
              </a:rPr>
              <a:t>4 IX 1187 </a:t>
            </a:r>
            <a:r>
              <a:rPr lang="pl-PL" dirty="0" smtClean="0"/>
              <a:t>(Gdansk, Olsztyn, Warszawa, Bialystok, Lublin, Lwow)</a:t>
            </a:r>
          </a:p>
          <a:p>
            <a:pPr fontAlgn="base">
              <a:buFont typeface="Arial" pitchFamily="34" charset="0"/>
              <a:buChar char="•"/>
            </a:pPr>
            <a:r>
              <a:rPr lang="pl-PL" dirty="0" smtClean="0"/>
              <a:t>  </a:t>
            </a:r>
            <a:r>
              <a:rPr lang="pl-PL" b="1" dirty="0" smtClean="0">
                <a:solidFill>
                  <a:srgbClr val="00B0F0"/>
                </a:solidFill>
              </a:rPr>
              <a:t>26 VI 1321 </a:t>
            </a:r>
            <a:r>
              <a:rPr lang="pl-PL" dirty="0" smtClean="0"/>
              <a:t>(Wloclawek, Leszno)</a:t>
            </a:r>
          </a:p>
          <a:p>
            <a:pPr fontAlgn="base">
              <a:buFont typeface="Arial" pitchFamily="34" charset="0"/>
              <a:buChar char="•"/>
            </a:pPr>
            <a:r>
              <a:rPr lang="pl-PL" dirty="0" smtClean="0"/>
              <a:t>  </a:t>
            </a:r>
            <a:r>
              <a:rPr lang="pl-PL" b="1" dirty="0" smtClean="0">
                <a:solidFill>
                  <a:srgbClr val="00B0F0"/>
                </a:solidFill>
              </a:rPr>
              <a:t>16 VI 1406 </a:t>
            </a:r>
            <a:r>
              <a:rPr lang="pl-PL" dirty="0" smtClean="0"/>
              <a:t>(Szczecin, Kołobrzeg, Swinoujscie)</a:t>
            </a:r>
          </a:p>
          <a:p>
            <a:pPr fontAlgn="base">
              <a:buFont typeface="Arial" pitchFamily="34" charset="0"/>
              <a:buChar char="•"/>
            </a:pPr>
            <a:r>
              <a:rPr lang="pl-PL" dirty="0" smtClean="0"/>
              <a:t>  </a:t>
            </a:r>
            <a:r>
              <a:rPr lang="pl-PL" b="1" dirty="0" smtClean="0">
                <a:solidFill>
                  <a:srgbClr val="00B0F0"/>
                </a:solidFill>
              </a:rPr>
              <a:t>7 VI 1415 </a:t>
            </a:r>
            <a:r>
              <a:rPr lang="pl-PL" dirty="0" smtClean="0"/>
              <a:t>(Wroclaw, Katowice, Krakow, Łodz, Kielce, Warszawa, Lublin, Bialystok)</a:t>
            </a:r>
          </a:p>
          <a:p>
            <a:pPr fontAlgn="base">
              <a:buFont typeface="Arial" pitchFamily="34" charset="0"/>
              <a:buChar char="•"/>
            </a:pPr>
            <a:r>
              <a:rPr lang="pl-PL" dirty="0" smtClean="0"/>
              <a:t>  </a:t>
            </a:r>
            <a:r>
              <a:rPr lang="pl-PL" b="1" dirty="0" smtClean="0">
                <a:solidFill>
                  <a:srgbClr val="00B0F0"/>
                </a:solidFill>
              </a:rPr>
              <a:t>26 VI 1424 </a:t>
            </a:r>
            <a:r>
              <a:rPr lang="pl-PL" dirty="0" smtClean="0"/>
              <a:t>(Szczecin, Poznan, Torun, Czestochowa, Łodz, Warszawa, Lublin, Lwow)</a:t>
            </a:r>
          </a:p>
          <a:p>
            <a:pPr fontAlgn="base">
              <a:buFont typeface="Arial" pitchFamily="34" charset="0"/>
              <a:buChar char="•"/>
            </a:pPr>
            <a:r>
              <a:rPr lang="pl-PL" dirty="0" smtClean="0"/>
              <a:t>  </a:t>
            </a:r>
            <a:r>
              <a:rPr lang="pl-PL" b="1" dirty="0" smtClean="0">
                <a:solidFill>
                  <a:srgbClr val="00B0F0"/>
                </a:solidFill>
              </a:rPr>
              <a:t>16 III 1485 </a:t>
            </a:r>
            <a:r>
              <a:rPr lang="pl-PL" dirty="0" smtClean="0"/>
              <a:t>(Zakopane, Stryj, Tarnopol)</a:t>
            </a:r>
          </a:p>
          <a:p>
            <a:pPr fontAlgn="base">
              <a:buFont typeface="Arial" pitchFamily="34" charset="0"/>
              <a:buChar char="•"/>
            </a:pPr>
            <a:r>
              <a:rPr lang="pl-PL" dirty="0" smtClean="0"/>
              <a:t>  </a:t>
            </a:r>
            <a:r>
              <a:rPr lang="pl-PL" b="1" dirty="0" smtClean="0">
                <a:solidFill>
                  <a:srgbClr val="00B0F0"/>
                </a:solidFill>
              </a:rPr>
              <a:t>24 I 1544 </a:t>
            </a:r>
            <a:r>
              <a:rPr lang="pl-PL" dirty="0" smtClean="0"/>
              <a:t>(Olsztyn, Plock, Sieradz)</a:t>
            </a:r>
          </a:p>
          <a:p>
            <a:pPr fontAlgn="base">
              <a:buFont typeface="Arial" pitchFamily="34" charset="0"/>
              <a:buChar char="•"/>
            </a:pPr>
            <a:r>
              <a:rPr lang="pl-PL" dirty="0" smtClean="0"/>
              <a:t>  </a:t>
            </a:r>
            <a:r>
              <a:rPr lang="pl-PL" b="1" dirty="0" smtClean="0">
                <a:solidFill>
                  <a:srgbClr val="00B0F0"/>
                </a:solidFill>
              </a:rPr>
              <a:t>12 VIII 1654 </a:t>
            </a:r>
            <a:r>
              <a:rPr lang="pl-PL" dirty="0" smtClean="0"/>
              <a:t>(Slupsk, Gdansk, Olsztyn, Siedlce, Biala Podlaska)</a:t>
            </a:r>
          </a:p>
          <a:p>
            <a:pPr fontAlgn="base">
              <a:buFont typeface="Arial" pitchFamily="34" charset="0"/>
              <a:buChar char="•"/>
            </a:pPr>
            <a:r>
              <a:rPr lang="pl-PL" dirty="0" smtClean="0"/>
              <a:t>  </a:t>
            </a:r>
            <a:r>
              <a:rPr lang="pl-PL" b="1" dirty="0" smtClean="0">
                <a:solidFill>
                  <a:srgbClr val="00B0F0"/>
                </a:solidFill>
              </a:rPr>
              <a:t>23 IX 1699 </a:t>
            </a:r>
            <a:r>
              <a:rPr lang="pl-PL" dirty="0" smtClean="0"/>
              <a:t>(Swinoujscie, Pila, Radom, Zamosc, Tarnopol)</a:t>
            </a:r>
          </a:p>
          <a:p>
            <a:pPr fontAlgn="base">
              <a:buFont typeface="Arial" pitchFamily="34" charset="0"/>
              <a:buChar char="•"/>
            </a:pPr>
            <a:r>
              <a:rPr lang="pl-PL" dirty="0" smtClean="0"/>
              <a:t>  </a:t>
            </a:r>
            <a:r>
              <a:rPr lang="pl-PL" b="1" dirty="0" smtClean="0">
                <a:solidFill>
                  <a:srgbClr val="00B0F0"/>
                </a:solidFill>
              </a:rPr>
              <a:t>12 V 1706 </a:t>
            </a:r>
            <a:r>
              <a:rPr lang="pl-PL" dirty="0" smtClean="0"/>
              <a:t>(Gdansk, Poznan, Torun, Wroclaw)</a:t>
            </a:r>
          </a:p>
          <a:p>
            <a:pPr fontAlgn="base">
              <a:buFont typeface="Arial" pitchFamily="34" charset="0"/>
              <a:buChar char="•"/>
            </a:pPr>
            <a:r>
              <a:rPr lang="pl-PL" dirty="0" smtClean="0"/>
              <a:t>  </a:t>
            </a:r>
            <a:r>
              <a:rPr lang="pl-PL" b="1" dirty="0" smtClean="0">
                <a:solidFill>
                  <a:srgbClr val="00B0F0"/>
                </a:solidFill>
              </a:rPr>
              <a:t>13 V 1733 </a:t>
            </a:r>
            <a:r>
              <a:rPr lang="pl-PL" dirty="0" smtClean="0"/>
              <a:t>(Wladyslawowo, Hel, Braniewo)</a:t>
            </a:r>
          </a:p>
          <a:p>
            <a:pPr fontAlgn="base">
              <a:buFont typeface="Arial" pitchFamily="34" charset="0"/>
              <a:buChar char="•"/>
            </a:pPr>
            <a:r>
              <a:rPr lang="pl-PL" dirty="0" smtClean="0"/>
              <a:t>  </a:t>
            </a:r>
            <a:r>
              <a:rPr lang="pl-PL" b="1" dirty="0" smtClean="0">
                <a:solidFill>
                  <a:srgbClr val="00B0F0"/>
                </a:solidFill>
              </a:rPr>
              <a:t>19 XI 1816 </a:t>
            </a:r>
            <a:r>
              <a:rPr lang="pl-PL" dirty="0" smtClean="0"/>
              <a:t>(Slupsk, Bydgoszcz, Wlocławek, Łodz, Warszawa, Rzeszow)</a:t>
            </a:r>
          </a:p>
          <a:p>
            <a:pPr fontAlgn="base">
              <a:buFont typeface="Arial" pitchFamily="34" charset="0"/>
              <a:buChar char="•"/>
            </a:pPr>
            <a:r>
              <a:rPr lang="pl-PL" dirty="0" smtClean="0"/>
              <a:t>  </a:t>
            </a:r>
            <a:r>
              <a:rPr lang="pl-PL" b="1" dirty="0" smtClean="0">
                <a:solidFill>
                  <a:srgbClr val="00B0F0"/>
                </a:solidFill>
              </a:rPr>
              <a:t>8 VII 1842 </a:t>
            </a:r>
            <a:r>
              <a:rPr lang="pl-PL" dirty="0" smtClean="0"/>
              <a:t>(Zakopane, Rzeszow, Przemysl, Lwow)</a:t>
            </a:r>
          </a:p>
          <a:p>
            <a:pPr fontAlgn="base">
              <a:buFont typeface="Arial" pitchFamily="34" charset="0"/>
              <a:buChar char="•"/>
            </a:pPr>
            <a:r>
              <a:rPr lang="pl-PL" dirty="0" smtClean="0"/>
              <a:t>  </a:t>
            </a:r>
            <a:r>
              <a:rPr lang="pl-PL" b="1" dirty="0" smtClean="0">
                <a:solidFill>
                  <a:srgbClr val="00B0F0"/>
                </a:solidFill>
              </a:rPr>
              <a:t>28 VII 1851 </a:t>
            </a:r>
            <a:r>
              <a:rPr lang="pl-PL" dirty="0" smtClean="0"/>
              <a:t>(Gdansk, Olsztyn, Warszawa, Bialystok, Lublin, Tarnopol)</a:t>
            </a:r>
          </a:p>
          <a:p>
            <a:pPr fontAlgn="base">
              <a:buFont typeface="Arial" pitchFamily="34" charset="0"/>
              <a:buChar char="•"/>
            </a:pPr>
            <a:r>
              <a:rPr lang="pl-PL" dirty="0" smtClean="0"/>
              <a:t>  </a:t>
            </a:r>
            <a:r>
              <a:rPr lang="pl-PL" b="1" dirty="0" smtClean="0">
                <a:solidFill>
                  <a:srgbClr val="00B0F0"/>
                </a:solidFill>
              </a:rPr>
              <a:t>19 VIII 1887 </a:t>
            </a:r>
            <a:r>
              <a:rPr lang="pl-PL" dirty="0" smtClean="0"/>
              <a:t>(Gorzow Wielkopolski, Poznan, Bydgoszcz, Torun, Olsztyn, Suwalki, Wilno)</a:t>
            </a:r>
          </a:p>
          <a:p>
            <a:pPr fontAlgn="base">
              <a:buFont typeface="Arial" pitchFamily="34" charset="0"/>
              <a:buChar char="•"/>
            </a:pPr>
            <a:r>
              <a:rPr lang="pl-PL" dirty="0" smtClean="0"/>
              <a:t>  </a:t>
            </a:r>
            <a:r>
              <a:rPr lang="pl-PL" b="1" dirty="0" smtClean="0">
                <a:solidFill>
                  <a:srgbClr val="00B0F0"/>
                </a:solidFill>
              </a:rPr>
              <a:t>30 VI 1954 </a:t>
            </a:r>
            <a:r>
              <a:rPr lang="pl-PL" dirty="0" smtClean="0"/>
              <a:t>(Suwalki, Sejny)</a:t>
            </a:r>
          </a:p>
          <a:p>
            <a:endParaRPr lang="pl-P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401080" cy="928670"/>
          </a:xfrm>
        </p:spPr>
        <p:txBody>
          <a:bodyPr>
            <a:normAutofit/>
          </a:bodyPr>
          <a:lstStyle/>
          <a:p>
            <a:r>
              <a:rPr lang="pl-PL" sz="3600" b="1" dirty="0" smtClean="0"/>
              <a:t>The really </a:t>
            </a:r>
            <a:r>
              <a:rPr lang="pl-PL" sz="3600" b="1" dirty="0" smtClean="0">
                <a:sym typeface="Wingdings" pitchFamily="2" charset="2"/>
              </a:rPr>
              <a:t> </a:t>
            </a:r>
            <a:r>
              <a:rPr lang="pl-PL" sz="3600" b="1" dirty="0" smtClean="0"/>
              <a:t>latest  activity – 23rd Feb 2018</a:t>
            </a:r>
            <a:endParaRPr lang="pl-PL" sz="3600" b="1" dirty="0"/>
          </a:p>
        </p:txBody>
      </p:sp>
      <p:pic>
        <p:nvPicPr>
          <p:cNvPr id="7" name="Obraz 6" descr="aldebaran_23022018.jpg"/>
          <p:cNvPicPr>
            <a:picLocks noChangeAspect="1"/>
          </p:cNvPicPr>
          <p:nvPr/>
        </p:nvPicPr>
        <p:blipFill>
          <a:blip r:embed="rId2"/>
          <a:stretch>
            <a:fillRect/>
          </a:stretch>
        </p:blipFill>
        <p:spPr>
          <a:xfrm>
            <a:off x="214282" y="1071546"/>
            <a:ext cx="4577680" cy="3333389"/>
          </a:xfrm>
          <a:prstGeom prst="rect">
            <a:avLst/>
          </a:prstGeom>
        </p:spPr>
      </p:pic>
      <p:pic>
        <p:nvPicPr>
          <p:cNvPr id="8" name="Obraz 7" descr="antigone_iota.jpg"/>
          <p:cNvPicPr>
            <a:picLocks noChangeAspect="1"/>
          </p:cNvPicPr>
          <p:nvPr/>
        </p:nvPicPr>
        <p:blipFill>
          <a:blip r:embed="rId3"/>
          <a:stretch>
            <a:fillRect/>
          </a:stretch>
        </p:blipFill>
        <p:spPr>
          <a:xfrm>
            <a:off x="4857752" y="1071546"/>
            <a:ext cx="4011837" cy="3552830"/>
          </a:xfrm>
          <a:prstGeom prst="rect">
            <a:avLst/>
          </a:prstGeom>
        </p:spPr>
      </p:pic>
      <p:pic>
        <p:nvPicPr>
          <p:cNvPr id="9" name="Obraz 8" descr="antigone_iota_results.jpg"/>
          <p:cNvPicPr>
            <a:picLocks noChangeAspect="1"/>
          </p:cNvPicPr>
          <p:nvPr/>
        </p:nvPicPr>
        <p:blipFill>
          <a:blip r:embed="rId4"/>
          <a:stretch>
            <a:fillRect/>
          </a:stretch>
        </p:blipFill>
        <p:spPr>
          <a:xfrm>
            <a:off x="285720" y="4786322"/>
            <a:ext cx="8501122" cy="1667826"/>
          </a:xfrm>
          <a:prstGeom prst="rect">
            <a:avLst/>
          </a:prstGeom>
        </p:spPr>
      </p:pic>
      <p:pic>
        <p:nvPicPr>
          <p:cNvPr id="10" name="Obraz 9" descr="20180223_204103.jpg"/>
          <p:cNvPicPr>
            <a:picLocks noChangeAspect="1"/>
          </p:cNvPicPr>
          <p:nvPr/>
        </p:nvPicPr>
        <p:blipFill>
          <a:blip r:embed="rId5"/>
          <a:stretch>
            <a:fillRect/>
          </a:stretch>
        </p:blipFill>
        <p:spPr>
          <a:xfrm>
            <a:off x="6572264" y="3500438"/>
            <a:ext cx="2302617" cy="3071810"/>
          </a:xfrm>
          <a:prstGeom prst="rect">
            <a:avLst/>
          </a:prstGeom>
        </p:spPr>
      </p:pic>
    </p:spTree>
    <p:extLst>
      <p:ext uri="{BB962C8B-B14F-4D97-AF65-F5344CB8AC3E}">
        <p14:creationId xmlns:p14="http://schemas.microsoft.com/office/powerpoint/2010/main" xmlns="" val="2812106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32656"/>
            <a:ext cx="8424936" cy="1143000"/>
          </a:xfrm>
        </p:spPr>
        <p:txBody>
          <a:bodyPr numCol="2">
            <a:noAutofit/>
          </a:bodyPr>
          <a:lstStyle/>
          <a:p>
            <a:r>
              <a:rPr lang="pl-PL" b="1" dirty="0" smtClean="0"/>
              <a:t/>
            </a:r>
            <a:br>
              <a:rPr lang="pl-PL" b="1" dirty="0" smtClean="0"/>
            </a:br>
            <a:r>
              <a:rPr lang="pl-PL" b="1" dirty="0"/>
              <a:t/>
            </a:r>
            <a:br>
              <a:rPr lang="pl-PL" b="1" dirty="0"/>
            </a:br>
            <a:r>
              <a:rPr lang="pl-PL" b="1" dirty="0" smtClean="0"/>
              <a:t>            </a:t>
            </a:r>
            <a:r>
              <a:rPr lang="pl-PL" sz="3200" b="1" dirty="0" smtClean="0"/>
              <a:t>What in 2019 ?</a:t>
            </a:r>
            <a:r>
              <a:rPr lang="pl-PL" sz="3600" b="1" dirty="0"/>
              <a:t/>
            </a:r>
            <a:br>
              <a:rPr lang="pl-PL" sz="3600" b="1" dirty="0"/>
            </a:br>
            <a:r>
              <a:rPr lang="pl-PL" sz="3600" b="1" dirty="0"/>
              <a:t/>
            </a:r>
            <a:br>
              <a:rPr lang="pl-PL" sz="3600" b="1" dirty="0"/>
            </a:br>
            <a:r>
              <a:rPr lang="pl-PL" sz="3600" dirty="0"/>
              <a:t/>
            </a:r>
            <a:br>
              <a:rPr lang="pl-PL" sz="3600" dirty="0"/>
            </a:br>
            <a:r>
              <a:rPr lang="pl-PL" sz="3600" dirty="0"/>
              <a:t/>
            </a:r>
            <a:br>
              <a:rPr lang="pl-PL" sz="3600" dirty="0"/>
            </a:br>
            <a:r>
              <a:rPr lang="pl-PL" sz="3600" b="1" dirty="0" smtClean="0"/>
              <a:t/>
            </a:r>
            <a:br>
              <a:rPr lang="pl-PL" sz="3600" b="1" dirty="0" smtClean="0"/>
            </a:br>
            <a:r>
              <a:rPr lang="pl-PL" sz="3600" dirty="0" smtClean="0"/>
              <a:t/>
            </a:r>
            <a:br>
              <a:rPr lang="pl-PL" sz="3600" dirty="0" smtClean="0"/>
            </a:br>
            <a:r>
              <a:rPr lang="pl-PL" sz="2800" dirty="0"/>
              <a:t/>
            </a:r>
            <a:br>
              <a:rPr lang="pl-PL" sz="2800" dirty="0"/>
            </a:br>
            <a:r>
              <a:rPr lang="pl-PL" sz="3600" b="1" dirty="0">
                <a:solidFill>
                  <a:srgbClr val="00B0F0"/>
                </a:solidFill>
              </a:rPr>
              <a:t/>
            </a:r>
            <a:br>
              <a:rPr lang="pl-PL" sz="3600" b="1" dirty="0">
                <a:solidFill>
                  <a:srgbClr val="00B0F0"/>
                </a:solidFill>
              </a:rPr>
            </a:br>
            <a:endParaRPr lang="pl-PL" b="1" dirty="0"/>
          </a:p>
        </p:txBody>
      </p:sp>
      <p:pic>
        <p:nvPicPr>
          <p:cNvPr id="4" name="Obraz 3" descr="logo_SOPiZ_nowe.JPG"/>
          <p:cNvPicPr>
            <a:picLocks noChangeAspect="1"/>
          </p:cNvPicPr>
          <p:nvPr/>
        </p:nvPicPr>
        <p:blipFill>
          <a:blip r:embed="rId2"/>
          <a:stretch>
            <a:fillRect/>
          </a:stretch>
        </p:blipFill>
        <p:spPr>
          <a:xfrm>
            <a:off x="5680792" y="3959715"/>
            <a:ext cx="2915816" cy="2672050"/>
          </a:xfrm>
          <a:prstGeom prst="rect">
            <a:avLst/>
          </a:prstGeom>
        </p:spPr>
      </p:pic>
      <p:sp>
        <p:nvSpPr>
          <p:cNvPr id="5" name="Prostokąt 4"/>
          <p:cNvSpPr/>
          <p:nvPr/>
        </p:nvSpPr>
        <p:spPr>
          <a:xfrm>
            <a:off x="928662" y="4857760"/>
            <a:ext cx="4032051" cy="2739211"/>
          </a:xfrm>
          <a:prstGeom prst="rect">
            <a:avLst/>
          </a:prstGeom>
        </p:spPr>
        <p:txBody>
          <a:bodyPr wrap="square">
            <a:spAutoFit/>
          </a:bodyPr>
          <a:lstStyle/>
          <a:p>
            <a:pPr lvl="0" algn="ctr">
              <a:spcBef>
                <a:spcPct val="0"/>
              </a:spcBef>
            </a:pPr>
            <a:r>
              <a:rPr lang="pl-PL" sz="2800" dirty="0" smtClean="0">
                <a:solidFill>
                  <a:prstClr val="black"/>
                </a:solidFill>
                <a:ea typeface="+mj-ea"/>
                <a:cs typeface="+mj-cs"/>
              </a:rPr>
              <a:t>40th </a:t>
            </a:r>
            <a:r>
              <a:rPr lang="pl-PL" sz="2800" dirty="0">
                <a:solidFill>
                  <a:prstClr val="black"/>
                </a:solidFill>
                <a:ea typeface="+mj-ea"/>
                <a:cs typeface="+mj-cs"/>
              </a:rPr>
              <a:t>anniversary of </a:t>
            </a:r>
            <a:r>
              <a:rPr lang="pl-PL" sz="2800" dirty="0" smtClean="0">
                <a:solidFill>
                  <a:prstClr val="black"/>
                </a:solidFill>
                <a:ea typeface="+mj-ea"/>
                <a:cs typeface="+mj-cs"/>
              </a:rPr>
              <a:t>the</a:t>
            </a:r>
            <a:r>
              <a:rPr lang="pl-PL" sz="2800" dirty="0">
                <a:solidFill>
                  <a:prstClr val="black"/>
                </a:solidFill>
                <a:ea typeface="+mj-ea"/>
                <a:cs typeface="+mj-cs"/>
              </a:rPr>
              <a:t/>
            </a:r>
            <a:br>
              <a:rPr lang="pl-PL" sz="2800" dirty="0">
                <a:solidFill>
                  <a:prstClr val="black"/>
                </a:solidFill>
                <a:ea typeface="+mj-ea"/>
                <a:cs typeface="+mj-cs"/>
              </a:rPr>
            </a:br>
            <a:r>
              <a:rPr lang="pl-PL" sz="2800" dirty="0">
                <a:solidFill>
                  <a:prstClr val="black"/>
                </a:solidFill>
                <a:ea typeface="+mj-ea"/>
                <a:cs typeface="+mj-cs"/>
              </a:rPr>
              <a:t>PAAS </a:t>
            </a:r>
            <a:r>
              <a:rPr lang="en-US" sz="2800" dirty="0">
                <a:solidFill>
                  <a:prstClr val="black"/>
                </a:solidFill>
                <a:ea typeface="+mj-ea"/>
                <a:cs typeface="+mj-cs"/>
              </a:rPr>
              <a:t>Occultation </a:t>
            </a:r>
            <a:r>
              <a:rPr lang="en-US" sz="2800" dirty="0" smtClean="0">
                <a:solidFill>
                  <a:prstClr val="black"/>
                </a:solidFill>
                <a:ea typeface="+mj-ea"/>
                <a:cs typeface="+mj-cs"/>
              </a:rPr>
              <a:t>Section</a:t>
            </a:r>
            <a:endParaRPr lang="pl-PL" sz="2800" dirty="0" smtClean="0">
              <a:solidFill>
                <a:prstClr val="black"/>
              </a:solidFill>
              <a:ea typeface="+mj-ea"/>
              <a:cs typeface="+mj-cs"/>
            </a:endParaRPr>
          </a:p>
          <a:p>
            <a:pPr lvl="0" algn="ctr">
              <a:spcBef>
                <a:spcPct val="0"/>
              </a:spcBef>
            </a:pPr>
            <a:endParaRPr lang="pl-PL" sz="2800" dirty="0" smtClean="0">
              <a:solidFill>
                <a:prstClr val="black"/>
              </a:solidFill>
              <a:ea typeface="+mj-ea"/>
              <a:cs typeface="+mj-cs"/>
            </a:endParaRPr>
          </a:p>
          <a:p>
            <a:pPr algn="ctr">
              <a:spcBef>
                <a:spcPct val="0"/>
              </a:spcBef>
            </a:pPr>
            <a:r>
              <a:rPr lang="pl-PL" sz="1600" i="1" dirty="0" smtClean="0">
                <a:solidFill>
                  <a:prstClr val="black"/>
                </a:solidFill>
              </a:rPr>
              <a:t>April-May 2019, Warsaw</a:t>
            </a:r>
          </a:p>
          <a:p>
            <a:pPr lvl="0" algn="ctr">
              <a:spcBef>
                <a:spcPct val="0"/>
              </a:spcBef>
            </a:pPr>
            <a:r>
              <a:rPr lang="pl-PL" sz="2800" dirty="0" smtClean="0">
                <a:solidFill>
                  <a:prstClr val="black"/>
                </a:solidFill>
                <a:ea typeface="+mj-ea"/>
                <a:cs typeface="+mj-cs"/>
              </a:rPr>
              <a:t> </a:t>
            </a:r>
            <a:r>
              <a:rPr lang="pl-PL" sz="4400" b="1" dirty="0">
                <a:solidFill>
                  <a:prstClr val="black"/>
                </a:solidFill>
                <a:ea typeface="+mj-ea"/>
                <a:cs typeface="+mj-cs"/>
              </a:rPr>
              <a:t/>
            </a:r>
            <a:br>
              <a:rPr lang="pl-PL" sz="4400" b="1" dirty="0">
                <a:solidFill>
                  <a:prstClr val="black"/>
                </a:solidFill>
                <a:ea typeface="+mj-ea"/>
                <a:cs typeface="+mj-cs"/>
              </a:rPr>
            </a:br>
            <a:endParaRPr lang="pl-PL" sz="4400" b="1" dirty="0">
              <a:solidFill>
                <a:prstClr val="black"/>
              </a:solidFill>
              <a:ea typeface="+mj-ea"/>
              <a:cs typeface="+mj-cs"/>
            </a:endParaRPr>
          </a:p>
        </p:txBody>
      </p:sp>
      <p:sp>
        <p:nvSpPr>
          <p:cNvPr id="7" name="Prostokąt 6"/>
          <p:cNvSpPr/>
          <p:nvPr/>
        </p:nvSpPr>
        <p:spPr>
          <a:xfrm>
            <a:off x="107504" y="2064296"/>
            <a:ext cx="5544616" cy="1631216"/>
          </a:xfrm>
          <a:prstGeom prst="rect">
            <a:avLst/>
          </a:prstGeom>
        </p:spPr>
        <p:txBody>
          <a:bodyPr wrap="square">
            <a:spAutoFit/>
          </a:bodyPr>
          <a:lstStyle/>
          <a:p>
            <a:pPr lvl="0" algn="ctr">
              <a:spcBef>
                <a:spcPct val="0"/>
              </a:spcBef>
            </a:pPr>
            <a:r>
              <a:rPr lang="pl-PL" sz="2800" dirty="0"/>
              <a:t>100th anniversary of </a:t>
            </a:r>
            <a:r>
              <a:rPr lang="pl-PL" sz="2800" dirty="0" smtClean="0"/>
              <a:t>the</a:t>
            </a:r>
          </a:p>
          <a:p>
            <a:pPr lvl="0" algn="ctr">
              <a:spcBef>
                <a:spcPct val="0"/>
              </a:spcBef>
            </a:pPr>
            <a:r>
              <a:rPr lang="en-US" sz="2800" dirty="0" smtClean="0"/>
              <a:t>Polish Amateur</a:t>
            </a:r>
            <a:r>
              <a:rPr lang="pl-PL" sz="2800" dirty="0" smtClean="0"/>
              <a:t> </a:t>
            </a:r>
            <a:r>
              <a:rPr lang="en-US" sz="2800" dirty="0" smtClean="0"/>
              <a:t>Astronomers</a:t>
            </a:r>
            <a:r>
              <a:rPr lang="pl-PL" sz="2800" dirty="0" smtClean="0"/>
              <a:t> Society</a:t>
            </a:r>
            <a:br>
              <a:rPr lang="pl-PL" sz="2800" dirty="0" smtClean="0"/>
            </a:br>
            <a:endParaRPr lang="pl-PL" sz="2800" dirty="0" smtClean="0"/>
          </a:p>
          <a:p>
            <a:pPr algn="ctr">
              <a:spcBef>
                <a:spcPct val="0"/>
              </a:spcBef>
            </a:pPr>
            <a:r>
              <a:rPr lang="pl-PL" sz="1600" i="1" dirty="0" smtClean="0">
                <a:solidFill>
                  <a:prstClr val="black"/>
                </a:solidFill>
              </a:rPr>
              <a:t>5th October 2019, Kraków</a:t>
            </a:r>
          </a:p>
        </p:txBody>
      </p:sp>
      <p:pic>
        <p:nvPicPr>
          <p:cNvPr id="6" name="Obraz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15074" y="1214422"/>
            <a:ext cx="1928826" cy="2571768"/>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528" y="2132856"/>
            <a:ext cx="9429784" cy="1143000"/>
          </a:xfrm>
        </p:spPr>
        <p:txBody>
          <a:bodyPr>
            <a:noAutofit/>
          </a:bodyPr>
          <a:lstStyle/>
          <a:p>
            <a:r>
              <a:rPr lang="pl-PL" b="1" dirty="0" smtClean="0"/>
              <a:t/>
            </a:r>
            <a:br>
              <a:rPr lang="pl-PL" b="1" dirty="0" smtClean="0"/>
            </a:br>
            <a:r>
              <a:rPr lang="pl-PL" b="1" dirty="0" smtClean="0"/>
              <a:t/>
            </a:r>
            <a:br>
              <a:rPr lang="pl-PL" b="1" dirty="0" smtClean="0"/>
            </a:br>
            <a:r>
              <a:rPr lang="pl-PL" b="1" dirty="0" smtClean="0"/>
              <a:t/>
            </a:r>
            <a:br>
              <a:rPr lang="pl-PL" b="1" dirty="0" smtClean="0"/>
            </a:br>
            <a:r>
              <a:rPr lang="en-US" sz="4000" b="1" dirty="0"/>
              <a:t>Thank </a:t>
            </a:r>
            <a:r>
              <a:rPr lang="pl-PL" sz="4000" b="1" dirty="0" smtClean="0"/>
              <a:t>y</a:t>
            </a:r>
            <a:r>
              <a:rPr lang="en-US" sz="4000" b="1" dirty="0" err="1" smtClean="0"/>
              <a:t>ou</a:t>
            </a:r>
            <a:r>
              <a:rPr lang="en-US" sz="4000" b="1" dirty="0" smtClean="0"/>
              <a:t> </a:t>
            </a:r>
            <a:r>
              <a:rPr lang="en-US" sz="4000" b="1" dirty="0"/>
              <a:t>for your attention </a:t>
            </a: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a:t/>
            </a:r>
            <a:br>
              <a:rPr lang="pl-PL" b="1" dirty="0"/>
            </a:br>
            <a:r>
              <a:rPr lang="pl-PL" b="1" dirty="0" smtClean="0"/>
              <a:t/>
            </a:r>
            <a:br>
              <a:rPr lang="pl-PL" b="1" dirty="0" smtClean="0"/>
            </a:br>
            <a:r>
              <a:rPr lang="pl-PL" b="1" dirty="0" smtClean="0"/>
              <a:t/>
            </a:r>
            <a:br>
              <a:rPr lang="pl-PL" b="1" dirty="0" smtClean="0"/>
            </a:br>
            <a:r>
              <a:rPr lang="pl-PL" b="1" dirty="0" smtClean="0"/>
              <a:t/>
            </a:r>
            <a:br>
              <a:rPr lang="pl-PL" b="1" dirty="0" smtClean="0"/>
            </a:br>
            <a:r>
              <a:rPr lang="pl-PL" sz="3600" b="1" dirty="0" smtClean="0"/>
              <a:t/>
            </a:r>
            <a:br>
              <a:rPr lang="pl-PL" sz="3600" b="1" dirty="0" smtClean="0"/>
            </a:br>
            <a:r>
              <a:rPr lang="pl-PL" sz="3600" b="1" dirty="0"/>
              <a:t/>
            </a:r>
            <a:br>
              <a:rPr lang="pl-PL" sz="3600" b="1" dirty="0"/>
            </a:br>
            <a:r>
              <a:rPr lang="en-US" sz="2800" dirty="0"/>
              <a:t>Polish Amateur Astronomers </a:t>
            </a:r>
            <a:r>
              <a:rPr lang="en-US" sz="2800" dirty="0" smtClean="0"/>
              <a:t>Society</a:t>
            </a:r>
            <a:r>
              <a:rPr lang="pl-PL" sz="2800" dirty="0" smtClean="0"/>
              <a:t>: </a:t>
            </a:r>
            <a:r>
              <a:rPr lang="en-US" sz="2800" dirty="0" smtClean="0"/>
              <a:t> </a:t>
            </a:r>
            <a:r>
              <a:rPr lang="pl-PL" sz="2800" b="1" dirty="0" smtClean="0">
                <a:solidFill>
                  <a:srgbClr val="00B0F0"/>
                </a:solidFill>
                <a:hlinkClick r:id="rId2"/>
              </a:rPr>
              <a:t>www.ptma.pl</a:t>
            </a:r>
            <a:r>
              <a:rPr lang="pl-PL" sz="3600" b="1" dirty="0">
                <a:solidFill>
                  <a:srgbClr val="00B0F0"/>
                </a:solidFill>
              </a:rPr>
              <a:t/>
            </a:r>
            <a:br>
              <a:rPr lang="pl-PL" sz="3600" b="1" dirty="0">
                <a:solidFill>
                  <a:srgbClr val="00B0F0"/>
                </a:solidFill>
              </a:rPr>
            </a:br>
            <a:r>
              <a:rPr lang="en-US" sz="2800" dirty="0"/>
              <a:t>Occultation </a:t>
            </a:r>
            <a:r>
              <a:rPr lang="en-US" sz="2800" dirty="0" smtClean="0"/>
              <a:t>Section</a:t>
            </a:r>
            <a:r>
              <a:rPr lang="pl-PL" sz="2800" dirty="0" smtClean="0"/>
              <a:t> of PAAS:</a:t>
            </a:r>
            <a:r>
              <a:rPr lang="en-US" sz="2800" dirty="0" smtClean="0"/>
              <a:t> </a:t>
            </a:r>
            <a:r>
              <a:rPr lang="pl-PL" sz="2800" b="1" dirty="0" smtClean="0">
                <a:solidFill>
                  <a:srgbClr val="00B0F0"/>
                </a:solidFill>
                <a:hlinkClick r:id="rId3"/>
              </a:rPr>
              <a:t>www.sopiz.ptma.pl</a:t>
            </a:r>
            <a:r>
              <a:rPr lang="pl-PL" b="1" dirty="0" smtClean="0"/>
              <a:t/>
            </a:r>
            <a:br>
              <a:rPr lang="pl-PL" b="1" dirty="0" smtClean="0"/>
            </a:br>
            <a:endParaRPr lang="pl-PL" b="1" dirty="0"/>
          </a:p>
        </p:txBody>
      </p:sp>
      <p:pic>
        <p:nvPicPr>
          <p:cNvPr id="3" name="Obraz 2" descr="maja.jpg"/>
          <p:cNvPicPr>
            <a:picLocks noChangeAspect="1"/>
          </p:cNvPicPr>
          <p:nvPr/>
        </p:nvPicPr>
        <p:blipFill>
          <a:blip r:embed="rId4"/>
          <a:stretch>
            <a:fillRect/>
          </a:stretch>
        </p:blipFill>
        <p:spPr>
          <a:xfrm>
            <a:off x="1071538" y="928670"/>
            <a:ext cx="6929486" cy="4769331"/>
          </a:xfrm>
          <a:prstGeom prst="rect">
            <a:avLst/>
          </a:prstGeom>
        </p:spPr>
      </p:pic>
    </p:spTree>
    <p:extLst>
      <p:ext uri="{BB962C8B-B14F-4D97-AF65-F5344CB8AC3E}">
        <p14:creationId xmlns:p14="http://schemas.microsoft.com/office/powerpoint/2010/main" xmlns="" val="2896685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64" y="500042"/>
            <a:ext cx="8715436" cy="928670"/>
          </a:xfrm>
        </p:spPr>
        <p:txBody>
          <a:bodyPr>
            <a:normAutofit fontScale="90000"/>
          </a:bodyPr>
          <a:lstStyle/>
          <a:p>
            <a:r>
              <a:rPr lang="pl-PL" sz="3600" b="1" dirty="0" smtClean="0"/>
              <a:t>Nicolaus Copernicus (1473-1543), </a:t>
            </a:r>
            <a:br>
              <a:rPr lang="pl-PL" sz="3600" b="1" dirty="0" smtClean="0"/>
            </a:br>
            <a:r>
              <a:rPr lang="pl-PL" sz="3600" b="1" dirty="0" smtClean="0"/>
              <a:t>Frombork - N Poland</a:t>
            </a:r>
            <a:br>
              <a:rPr lang="pl-PL" sz="3600" b="1" dirty="0" smtClean="0"/>
            </a:br>
            <a:r>
              <a:rPr lang="pl-PL" sz="2700" b="1" i="1" dirty="0" smtClean="0"/>
              <a:t>astronomer, mathematician, lawyer, economist, medicine doctor</a:t>
            </a:r>
            <a:endParaRPr lang="pl-PL" sz="2700" b="1" i="1" dirty="0"/>
          </a:p>
        </p:txBody>
      </p:sp>
      <p:sp>
        <p:nvSpPr>
          <p:cNvPr id="3" name="Symbol zastępczy zawartości 2"/>
          <p:cNvSpPr>
            <a:spLocks noGrp="1"/>
          </p:cNvSpPr>
          <p:nvPr>
            <p:ph idx="1"/>
          </p:nvPr>
        </p:nvSpPr>
        <p:spPr>
          <a:xfrm>
            <a:off x="214282" y="2071678"/>
            <a:ext cx="6215106" cy="4572032"/>
          </a:xfrm>
        </p:spPr>
        <p:txBody>
          <a:bodyPr>
            <a:normAutofit fontScale="85000" lnSpcReduction="20000"/>
          </a:bodyPr>
          <a:lstStyle/>
          <a:p>
            <a:r>
              <a:rPr lang="pl-PL" sz="2200" dirty="0" smtClean="0"/>
              <a:t>BRIGHT STAR OCCULTATIONS BY THE MOON:</a:t>
            </a:r>
          </a:p>
          <a:p>
            <a:pPr>
              <a:buNone/>
            </a:pPr>
            <a:r>
              <a:rPr lang="pl-PL" sz="2200" i="1" dirty="0" smtClean="0"/>
              <a:t>    - Aldebaran: 1497 (Bologna, Italy)</a:t>
            </a:r>
          </a:p>
          <a:p>
            <a:pPr>
              <a:buNone/>
            </a:pPr>
            <a:endParaRPr lang="pl-PL" sz="2200" i="1" dirty="0" smtClean="0"/>
          </a:p>
          <a:p>
            <a:r>
              <a:rPr lang="pl-PL" sz="2200" i="1" dirty="0" smtClean="0"/>
              <a:t>PARTIAL LUNAR ECLIPSE: 1500 (Roma, Italy)</a:t>
            </a:r>
          </a:p>
          <a:p>
            <a:pPr>
              <a:buNone/>
            </a:pPr>
            <a:endParaRPr lang="pl-PL" sz="2200" i="1" dirty="0" smtClean="0"/>
          </a:p>
          <a:p>
            <a:r>
              <a:rPr lang="pl-PL" sz="2200" dirty="0" smtClean="0"/>
              <a:t>OCCULTATION OF  VENUS BY THE MOON: 1529</a:t>
            </a:r>
          </a:p>
          <a:p>
            <a:endParaRPr lang="pl-PL" sz="2200" dirty="0" smtClean="0"/>
          </a:p>
          <a:p>
            <a:pPr>
              <a:buNone/>
            </a:pPr>
            <a:r>
              <a:rPr lang="pl-PL" sz="2400" dirty="0" smtClean="0">
                <a:latin typeface="Andalus" pitchFamily="18" charset="-78"/>
                <a:cs typeface="Andalus" pitchFamily="18" charset="-78"/>
              </a:rPr>
              <a:t>     </a:t>
            </a:r>
            <a:r>
              <a:rPr lang="en-US" sz="2100" i="1" dirty="0" smtClean="0">
                <a:latin typeface="Andalus" pitchFamily="18" charset="-78"/>
                <a:cs typeface="Andalus" pitchFamily="18" charset="-78"/>
              </a:rPr>
              <a:t>On 12</a:t>
            </a:r>
            <a:r>
              <a:rPr lang="pl-PL" sz="2100" i="1" dirty="0" smtClean="0">
                <a:latin typeface="Andalus" pitchFamily="18" charset="-78"/>
                <a:cs typeface="Andalus" pitchFamily="18" charset="-78"/>
              </a:rPr>
              <a:t>th</a:t>
            </a:r>
            <a:r>
              <a:rPr lang="en-US" sz="2100" i="1" dirty="0" smtClean="0">
                <a:latin typeface="Andalus" pitchFamily="18" charset="-78"/>
                <a:cs typeface="Andalus" pitchFamily="18" charset="-78"/>
              </a:rPr>
              <a:t> March 1529 Copernicus made his second and </a:t>
            </a:r>
            <a:r>
              <a:rPr lang="pl-PL" sz="2100" i="1" dirty="0" smtClean="0">
                <a:latin typeface="Andalus" pitchFamily="18" charset="-78"/>
                <a:cs typeface="Andalus" pitchFamily="18" charset="-78"/>
              </a:rPr>
              <a:t>                     </a:t>
            </a:r>
            <a:r>
              <a:rPr lang="en-US" sz="2100" b="1" i="1" dirty="0" smtClean="0">
                <a:solidFill>
                  <a:srgbClr val="FF0000"/>
                </a:solidFill>
                <a:latin typeface="Andalus" pitchFamily="18" charset="-78"/>
                <a:cs typeface="Andalus" pitchFamily="18" charset="-78"/>
              </a:rPr>
              <a:t>first in Poland observation of a lunar occultation</a:t>
            </a:r>
            <a:r>
              <a:rPr lang="pl-PL" sz="2100" b="1" i="1" dirty="0" smtClean="0">
                <a:solidFill>
                  <a:srgbClr val="FF0000"/>
                </a:solidFill>
                <a:latin typeface="Andalus" pitchFamily="18" charset="-78"/>
                <a:cs typeface="Andalus" pitchFamily="18" charset="-78"/>
              </a:rPr>
              <a:t>. </a:t>
            </a:r>
            <a:r>
              <a:rPr lang="pl-PL" sz="2100" i="1" dirty="0" smtClean="0">
                <a:latin typeface="Andalus" pitchFamily="18" charset="-78"/>
                <a:cs typeface="Andalus" pitchFamily="18" charset="-78"/>
              </a:rPr>
              <a:t/>
            </a:r>
            <a:br>
              <a:rPr lang="pl-PL" sz="2100" i="1" dirty="0" smtClean="0">
                <a:latin typeface="Andalus" pitchFamily="18" charset="-78"/>
                <a:cs typeface="Andalus" pitchFamily="18" charset="-78"/>
              </a:rPr>
            </a:br>
            <a:r>
              <a:rPr lang="pl-PL" sz="2100" i="1" dirty="0" smtClean="0">
                <a:latin typeface="Andalus" pitchFamily="18" charset="-78"/>
                <a:cs typeface="Andalus" pitchFamily="18" charset="-78"/>
              </a:rPr>
              <a:t/>
            </a:r>
            <a:br>
              <a:rPr lang="pl-PL" sz="2100" i="1" dirty="0" smtClean="0">
                <a:latin typeface="Andalus" pitchFamily="18" charset="-78"/>
                <a:cs typeface="Andalus" pitchFamily="18" charset="-78"/>
              </a:rPr>
            </a:br>
            <a:r>
              <a:rPr lang="en-US" sz="2100" i="1" dirty="0" smtClean="0">
                <a:latin typeface="Andalus" pitchFamily="18" charset="-78"/>
                <a:cs typeface="Andalus" pitchFamily="18" charset="-78"/>
              </a:rPr>
              <a:t>According to his work “De Revolutionibus...” he noticed the disappearance of the planet at one hour after sunset and a reappearance after the next hour, both events were assessed as central ones.</a:t>
            </a:r>
            <a:endParaRPr lang="pl-PL" sz="2100" i="1" dirty="0" smtClean="0">
              <a:latin typeface="Andalus" pitchFamily="18" charset="-78"/>
              <a:cs typeface="Andalus" pitchFamily="18" charset="-78"/>
            </a:endParaRPr>
          </a:p>
          <a:p>
            <a:pPr>
              <a:buNone/>
            </a:pPr>
            <a:endParaRPr lang="pl-PL" sz="2200" dirty="0" smtClean="0"/>
          </a:p>
          <a:p>
            <a:r>
              <a:rPr lang="pl-PL" sz="2200" dirty="0" smtClean="0"/>
              <a:t>PARTIAL SOLAR ECLIPSES:  1530, 1536, 1539, 1540, 1541</a:t>
            </a:r>
          </a:p>
        </p:txBody>
      </p:sp>
      <p:pic>
        <p:nvPicPr>
          <p:cNvPr id="5" name="Obraz 4" descr="kopernik.jpg"/>
          <p:cNvPicPr>
            <a:picLocks noChangeAspect="1"/>
          </p:cNvPicPr>
          <p:nvPr/>
        </p:nvPicPr>
        <p:blipFill>
          <a:blip r:embed="rId2"/>
          <a:stretch>
            <a:fillRect/>
          </a:stretch>
        </p:blipFill>
        <p:spPr>
          <a:xfrm>
            <a:off x="6429388" y="2071678"/>
            <a:ext cx="2514008" cy="29289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14290"/>
            <a:ext cx="8401080" cy="928670"/>
          </a:xfrm>
        </p:spPr>
        <p:txBody>
          <a:bodyPr>
            <a:normAutofit fontScale="90000"/>
          </a:bodyPr>
          <a:lstStyle/>
          <a:p>
            <a:r>
              <a:rPr lang="pl-PL" sz="3600" b="1" dirty="0" smtClean="0"/>
              <a:t>Jan Hevelius (1611-1687), Gdansk - N Poland</a:t>
            </a:r>
            <a:br>
              <a:rPr lang="pl-PL" sz="3600" b="1" dirty="0" smtClean="0"/>
            </a:br>
            <a:r>
              <a:rPr lang="pl-PL" sz="2700" b="1" i="1" dirty="0" smtClean="0"/>
              <a:t>Royal Astronomer, mathematician, brewer</a:t>
            </a:r>
            <a:endParaRPr lang="pl-PL" sz="2700" b="1" i="1" dirty="0"/>
          </a:p>
        </p:txBody>
      </p:sp>
      <p:sp>
        <p:nvSpPr>
          <p:cNvPr id="3" name="Symbol zastępczy zawartości 2"/>
          <p:cNvSpPr>
            <a:spLocks noGrp="1"/>
          </p:cNvSpPr>
          <p:nvPr>
            <p:ph idx="1"/>
          </p:nvPr>
        </p:nvSpPr>
        <p:spPr>
          <a:xfrm>
            <a:off x="214282" y="1571612"/>
            <a:ext cx="7490574" cy="4155374"/>
          </a:xfrm>
        </p:spPr>
        <p:txBody>
          <a:bodyPr>
            <a:normAutofit fontScale="70000" lnSpcReduction="20000"/>
          </a:bodyPr>
          <a:lstStyle/>
          <a:p>
            <a:r>
              <a:rPr lang="pl-PL" dirty="0" smtClean="0"/>
              <a:t>BRIGHT STAR OCCULTATIONS BY THE MOON: </a:t>
            </a:r>
          </a:p>
          <a:p>
            <a:pPr>
              <a:buNone/>
            </a:pPr>
            <a:r>
              <a:rPr lang="pl-PL" i="1" dirty="0" smtClean="0"/>
              <a:t>        - Aldebaran: 1644,1645, 1664, 1681</a:t>
            </a:r>
          </a:p>
          <a:p>
            <a:pPr>
              <a:buNone/>
            </a:pPr>
            <a:r>
              <a:rPr lang="pl-PL" i="1" dirty="0" smtClean="0"/>
              <a:t>        - Regulus: 1683</a:t>
            </a:r>
          </a:p>
          <a:p>
            <a:pPr>
              <a:buNone/>
            </a:pPr>
            <a:r>
              <a:rPr lang="pl-PL" i="1" dirty="0" smtClean="0"/>
              <a:t>        - Spica: 1660</a:t>
            </a:r>
          </a:p>
          <a:p>
            <a:pPr>
              <a:buNone/>
            </a:pPr>
            <a:endParaRPr lang="pl-PL" i="1" dirty="0" smtClean="0"/>
          </a:p>
          <a:p>
            <a:r>
              <a:rPr lang="pl-PL" dirty="0" smtClean="0"/>
              <a:t>TRANSIT OF MERCURY : 1661</a:t>
            </a:r>
          </a:p>
          <a:p>
            <a:pPr>
              <a:buNone/>
            </a:pPr>
            <a:endParaRPr lang="pl-PL" dirty="0" smtClean="0"/>
          </a:p>
          <a:p>
            <a:r>
              <a:rPr lang="pl-PL" dirty="0" smtClean="0"/>
              <a:t>OCCULTATION OF SATURN BY THE MOON: 1630</a:t>
            </a:r>
          </a:p>
          <a:p>
            <a:pPr>
              <a:buNone/>
            </a:pPr>
            <a:endParaRPr lang="pl-PL" dirty="0" smtClean="0"/>
          </a:p>
          <a:p>
            <a:r>
              <a:rPr lang="pl-PL" dirty="0" smtClean="0"/>
              <a:t>PARTIAL SOLAR ECLIPSES: 1624, 1639, 1650, 1661</a:t>
            </a:r>
          </a:p>
          <a:p>
            <a:pPr>
              <a:buNone/>
            </a:pPr>
            <a:endParaRPr lang="pl-PL" dirty="0" smtClean="0"/>
          </a:p>
          <a:p>
            <a:r>
              <a:rPr lang="pl-PL" dirty="0" smtClean="0"/>
              <a:t>TOTAL SOLAR ECLIPSE: 1654 – clouded sky</a:t>
            </a:r>
          </a:p>
        </p:txBody>
      </p:sp>
      <p:pic>
        <p:nvPicPr>
          <p:cNvPr id="4" name="Obraz 3" descr="heweliusz.jpg"/>
          <p:cNvPicPr>
            <a:picLocks noChangeAspect="1"/>
          </p:cNvPicPr>
          <p:nvPr/>
        </p:nvPicPr>
        <p:blipFill>
          <a:blip r:embed="rId2"/>
          <a:stretch>
            <a:fillRect/>
          </a:stretch>
        </p:blipFill>
        <p:spPr>
          <a:xfrm>
            <a:off x="6500826" y="1500174"/>
            <a:ext cx="2428875" cy="33147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14290"/>
            <a:ext cx="8401080" cy="714356"/>
          </a:xfrm>
        </p:spPr>
        <p:txBody>
          <a:bodyPr>
            <a:normAutofit/>
          </a:bodyPr>
          <a:lstStyle/>
          <a:p>
            <a:r>
              <a:rPr lang="tr-TR" sz="3200" b="1" dirty="0" smtClean="0"/>
              <a:t>X</a:t>
            </a:r>
            <a:r>
              <a:rPr lang="pl-PL" sz="3200" b="1" dirty="0" smtClean="0"/>
              <a:t>VIII century</a:t>
            </a:r>
            <a:endParaRPr lang="pl-PL" sz="3200" b="1" i="1" dirty="0"/>
          </a:p>
        </p:txBody>
      </p:sp>
      <p:sp>
        <p:nvSpPr>
          <p:cNvPr id="3" name="Symbol zastępczy zawartości 2"/>
          <p:cNvSpPr>
            <a:spLocks noGrp="1"/>
          </p:cNvSpPr>
          <p:nvPr>
            <p:ph idx="1"/>
          </p:nvPr>
        </p:nvSpPr>
        <p:spPr>
          <a:xfrm>
            <a:off x="214282" y="1000108"/>
            <a:ext cx="8715436" cy="5857892"/>
          </a:xfrm>
        </p:spPr>
        <p:txBody>
          <a:bodyPr>
            <a:normAutofit fontScale="47500" lnSpcReduction="20000"/>
          </a:bodyPr>
          <a:lstStyle/>
          <a:p>
            <a:pPr>
              <a:buNone/>
            </a:pPr>
            <a:r>
              <a:rPr lang="pl-PL" sz="4200" dirty="0" smtClean="0"/>
              <a:t>       </a:t>
            </a:r>
            <a:r>
              <a:rPr lang="en-US" sz="4200" dirty="0" smtClean="0"/>
              <a:t>Few other </a:t>
            </a:r>
            <a:r>
              <a:rPr lang="pl-PL" sz="4200" dirty="0" smtClean="0"/>
              <a:t>solar eclipse observations</a:t>
            </a:r>
            <a:r>
              <a:rPr lang="en-US" sz="4200" dirty="0" smtClean="0"/>
              <a:t> were made in the 18</a:t>
            </a:r>
            <a:r>
              <a:rPr lang="en-US" sz="4200" baseline="30000" dirty="0" smtClean="0"/>
              <a:t>th</a:t>
            </a:r>
            <a:r>
              <a:rPr lang="en-US" sz="4200" dirty="0" smtClean="0"/>
              <a:t> century. </a:t>
            </a:r>
            <a:endParaRPr lang="pl-PL" sz="4200" dirty="0" smtClean="0"/>
          </a:p>
          <a:p>
            <a:pPr>
              <a:buNone/>
            </a:pPr>
            <a:endParaRPr lang="pl-PL" sz="4200" dirty="0" smtClean="0"/>
          </a:p>
          <a:p>
            <a:r>
              <a:rPr lang="en-US" sz="4200" dirty="0" smtClean="0"/>
              <a:t>On 6 June 1761, </a:t>
            </a:r>
            <a:r>
              <a:rPr lang="en-US" sz="4200" b="1" dirty="0" smtClean="0"/>
              <a:t>Jakub Niegowiecki, </a:t>
            </a:r>
            <a:r>
              <a:rPr lang="en-US" sz="4200" dirty="0" smtClean="0"/>
              <a:t>the astronomer of the Jagiellonian University</a:t>
            </a:r>
            <a:r>
              <a:rPr lang="pl-PL" sz="4200" dirty="0" smtClean="0"/>
              <a:t> of Cracow</a:t>
            </a:r>
            <a:r>
              <a:rPr lang="en-US" sz="4200" dirty="0" smtClean="0"/>
              <a:t>, observed the transit of Venus obtaining quite good results.</a:t>
            </a:r>
            <a:r>
              <a:rPr lang="pl-PL" sz="4200" dirty="0" smtClean="0"/>
              <a:t> </a:t>
            </a:r>
            <a:br>
              <a:rPr lang="pl-PL" sz="4200" dirty="0" smtClean="0"/>
            </a:br>
            <a:r>
              <a:rPr lang="pl-PL" sz="4200" dirty="0" smtClean="0">
                <a:cs typeface="Arial" pitchFamily="34" charset="0"/>
              </a:rPr>
              <a:t>At the same time the transit was observed at Warsaw by </a:t>
            </a:r>
            <a:r>
              <a:rPr lang="pl-PL" sz="4200" b="1" dirty="0" smtClean="0">
                <a:cs typeface="Arial" pitchFamily="34" charset="0"/>
              </a:rPr>
              <a:t>Stefan Łuskina</a:t>
            </a:r>
            <a:r>
              <a:rPr lang="pl-PL" sz="4200" dirty="0" smtClean="0">
                <a:cs typeface="Arial" pitchFamily="34" charset="0"/>
              </a:rPr>
              <a:t>.</a:t>
            </a:r>
          </a:p>
          <a:p>
            <a:endParaRPr lang="pl-PL" sz="4200" dirty="0" smtClean="0"/>
          </a:p>
          <a:p>
            <a:r>
              <a:rPr lang="en-US" sz="4200" dirty="0" smtClean="0">
                <a:solidFill>
                  <a:srgbClr val="FF0000"/>
                </a:solidFill>
              </a:rPr>
              <a:t>Only at the end of 18</a:t>
            </a:r>
            <a:r>
              <a:rPr lang="en-US" sz="4200" baseline="30000" dirty="0" smtClean="0">
                <a:solidFill>
                  <a:srgbClr val="FF0000"/>
                </a:solidFill>
              </a:rPr>
              <a:t>th</a:t>
            </a:r>
            <a:r>
              <a:rPr lang="en-US" sz="4200" dirty="0" smtClean="0">
                <a:solidFill>
                  <a:srgbClr val="FF0000"/>
                </a:solidFill>
              </a:rPr>
              <a:t> century some astronomers began their regular observations of occultational phenomena</a:t>
            </a:r>
            <a:r>
              <a:rPr lang="en-US" sz="4200" dirty="0" smtClean="0"/>
              <a:t>. This was connected with the foundation of observatories in Vilnius</a:t>
            </a:r>
            <a:r>
              <a:rPr lang="pl-PL" sz="4200" dirty="0" smtClean="0"/>
              <a:t>, </a:t>
            </a:r>
            <a:r>
              <a:rPr lang="en-US" sz="4200" dirty="0" smtClean="0"/>
              <a:t>Gdańsk</a:t>
            </a:r>
            <a:r>
              <a:rPr lang="pl-PL" sz="4200" dirty="0" smtClean="0"/>
              <a:t> </a:t>
            </a:r>
            <a:r>
              <a:rPr lang="en-US" sz="4200" dirty="0" smtClean="0"/>
              <a:t>and </a:t>
            </a:r>
            <a:r>
              <a:rPr lang="pl-PL" sz="4200" dirty="0" smtClean="0"/>
              <a:t>Poznan.</a:t>
            </a:r>
          </a:p>
          <a:p>
            <a:pPr>
              <a:buNone/>
            </a:pPr>
            <a:r>
              <a:rPr lang="pl-PL" sz="4200" dirty="0" smtClean="0"/>
              <a:t>      </a:t>
            </a:r>
            <a:r>
              <a:rPr lang="en-US" sz="4200" dirty="0" smtClean="0"/>
              <a:t>In Vilnius </a:t>
            </a:r>
            <a:r>
              <a:rPr lang="en-US" sz="4200" b="1" dirty="0" smtClean="0"/>
              <a:t>Odlanicki-Poczobutt</a:t>
            </a:r>
            <a:r>
              <a:rPr lang="en-US" sz="4200" dirty="0" smtClean="0"/>
              <a:t> was then observing lunar occultations in order to find the geographical longitude of the observatory. </a:t>
            </a:r>
            <a:endParaRPr lang="pl-PL" sz="4200" dirty="0" smtClean="0"/>
          </a:p>
          <a:p>
            <a:endParaRPr lang="pl-PL" sz="4200" dirty="0" smtClean="0"/>
          </a:p>
          <a:p>
            <a:r>
              <a:rPr lang="en-US" sz="4200" dirty="0" smtClean="0">
                <a:solidFill>
                  <a:srgbClr val="FF0000"/>
                </a:solidFill>
              </a:rPr>
              <a:t>First recording of an annular solar eclipse was made on 5 September 1793 </a:t>
            </a:r>
            <a:r>
              <a:rPr lang="en-US" sz="4200" dirty="0" smtClean="0"/>
              <a:t>by </a:t>
            </a:r>
            <a:r>
              <a:rPr lang="en-US" sz="4200" b="1" dirty="0" smtClean="0"/>
              <a:t>Jowin Bystrzycki </a:t>
            </a:r>
            <a:r>
              <a:rPr lang="en-US" sz="4200" dirty="0" smtClean="0"/>
              <a:t>who observed from the Royal Castle observatory in Warsaw. He described the annularity as perfectly symmetric and recorded 2</a:t>
            </a:r>
            <a:r>
              <a:rPr lang="en-US" sz="4200" baseline="30000" dirty="0" smtClean="0"/>
              <a:t>nd</a:t>
            </a:r>
            <a:r>
              <a:rPr lang="en-US" sz="4200" dirty="0" smtClean="0"/>
              <a:t> and 3</a:t>
            </a:r>
            <a:r>
              <a:rPr lang="en-US" sz="4200" baseline="30000" dirty="0" smtClean="0"/>
              <a:t>rd</a:t>
            </a:r>
            <a:r>
              <a:rPr lang="en-US" sz="4200" dirty="0" smtClean="0"/>
              <a:t> contact.</a:t>
            </a:r>
            <a:endParaRPr lang="pl-PL" sz="4200" dirty="0" smtClean="0"/>
          </a:p>
          <a:p>
            <a:endParaRPr lang="pl-PL" sz="4200" dirty="0" smtClean="0"/>
          </a:p>
          <a:p>
            <a:r>
              <a:rPr lang="pl-PL" sz="4200" dirty="0" smtClean="0"/>
              <a:t>The </a:t>
            </a:r>
            <a:r>
              <a:rPr lang="en-US" sz="4200" dirty="0" smtClean="0"/>
              <a:t> occultation </a:t>
            </a:r>
            <a:r>
              <a:rPr lang="pl-PL" sz="4200" dirty="0" smtClean="0"/>
              <a:t>of </a:t>
            </a:r>
            <a:r>
              <a:rPr lang="en-US" sz="4200" dirty="0" smtClean="0"/>
              <a:t>Venus</a:t>
            </a:r>
            <a:r>
              <a:rPr lang="pl-PL" sz="4200" dirty="0" smtClean="0"/>
              <a:t> by the Moon</a:t>
            </a:r>
            <a:r>
              <a:rPr lang="en-US" sz="4200" dirty="0" smtClean="0"/>
              <a:t> on 24 November 1799</a:t>
            </a:r>
            <a:r>
              <a:rPr lang="pl-PL" sz="4200" dirty="0" smtClean="0"/>
              <a:t> </a:t>
            </a:r>
            <a:r>
              <a:rPr lang="en-US" sz="4200" dirty="0" smtClean="0"/>
              <a:t>was the first such observation after Copernicus</a:t>
            </a:r>
            <a:r>
              <a:rPr lang="pl-PL" sz="4200" dirty="0" smtClean="0"/>
              <a:t> (</a:t>
            </a:r>
            <a:r>
              <a:rPr lang="pl-PL" sz="4200" b="1" dirty="0" smtClean="0"/>
              <a:t>Jan S</a:t>
            </a:r>
            <a:r>
              <a:rPr lang="en-US" sz="4200" b="1" dirty="0" smtClean="0"/>
              <a:t>niadecki</a:t>
            </a:r>
            <a:r>
              <a:rPr lang="pl-PL" sz="4200" b="1" dirty="0" smtClean="0"/>
              <a:t>, </a:t>
            </a:r>
            <a:r>
              <a:rPr lang="pl-PL" sz="4200" dirty="0" smtClean="0"/>
              <a:t>Cracow Univ. Obs.) He also observed several total lunar occultations of stars at Cracow</a:t>
            </a:r>
            <a:r>
              <a:rPr lang="pl-PL" dirty="0" smtClean="0"/>
              <a:t>.</a:t>
            </a:r>
          </a:p>
          <a:p>
            <a:pPr>
              <a:buNone/>
            </a:pPr>
            <a:endParaRPr lang="pl-PL" dirty="0" smtClean="0"/>
          </a:p>
          <a:p>
            <a:pPr>
              <a:buNone/>
            </a:pPr>
            <a:endParaRPr lang="pl-PL"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85728"/>
            <a:ext cx="8401080" cy="857232"/>
          </a:xfrm>
        </p:spPr>
        <p:txBody>
          <a:bodyPr>
            <a:normAutofit/>
          </a:bodyPr>
          <a:lstStyle/>
          <a:p>
            <a:r>
              <a:rPr lang="tr-TR" sz="3200" b="1" dirty="0" smtClean="0"/>
              <a:t>X</a:t>
            </a:r>
            <a:r>
              <a:rPr lang="pl-PL" sz="3200" b="1" dirty="0" smtClean="0"/>
              <a:t>IX century</a:t>
            </a:r>
            <a:endParaRPr lang="pl-PL" sz="3200" b="1" i="1" dirty="0"/>
          </a:p>
        </p:txBody>
      </p:sp>
      <p:sp>
        <p:nvSpPr>
          <p:cNvPr id="3" name="Symbol zastępczy zawartości 2"/>
          <p:cNvSpPr>
            <a:spLocks noGrp="1"/>
          </p:cNvSpPr>
          <p:nvPr>
            <p:ph idx="1"/>
          </p:nvPr>
        </p:nvSpPr>
        <p:spPr>
          <a:xfrm>
            <a:off x="214282" y="857232"/>
            <a:ext cx="8715436" cy="2643206"/>
          </a:xfrm>
        </p:spPr>
        <p:txBody>
          <a:bodyPr>
            <a:normAutofit fontScale="62500" lnSpcReduction="20000"/>
          </a:bodyPr>
          <a:lstStyle/>
          <a:p>
            <a:pPr>
              <a:buNone/>
            </a:pPr>
            <a:endParaRPr lang="pl-PL" dirty="0" smtClean="0"/>
          </a:p>
          <a:p>
            <a:r>
              <a:rPr lang="pl-PL" dirty="0" smtClean="0"/>
              <a:t>T</a:t>
            </a:r>
            <a:r>
              <a:rPr lang="en-US" dirty="0" smtClean="0"/>
              <a:t>he founding of the new </a:t>
            </a:r>
            <a:r>
              <a:rPr lang="pl-PL" dirty="0" smtClean="0"/>
              <a:t>U</a:t>
            </a:r>
            <a:r>
              <a:rPr lang="en-US" dirty="0" smtClean="0"/>
              <a:t>niversity </a:t>
            </a:r>
            <a:r>
              <a:rPr lang="pl-PL" dirty="0" smtClean="0"/>
              <a:t>O</a:t>
            </a:r>
            <a:r>
              <a:rPr lang="en-US" dirty="0" smtClean="0"/>
              <a:t>bservatory in Warsaw in 1825 made it possible to observe among others lunar occultations regularly (F</a:t>
            </a:r>
            <a:r>
              <a:rPr lang="pl-PL" b="1" dirty="0" smtClean="0"/>
              <a:t>.</a:t>
            </a:r>
            <a:r>
              <a:rPr lang="en-US" b="1" dirty="0" smtClean="0"/>
              <a:t> Armi</a:t>
            </a:r>
            <a:r>
              <a:rPr lang="pl-PL" b="1" dirty="0" smtClean="0"/>
              <a:t>n</a:t>
            </a:r>
            <a:r>
              <a:rPr lang="en-US" b="1" dirty="0" smtClean="0"/>
              <a:t>ski</a:t>
            </a:r>
            <a:r>
              <a:rPr lang="pl-PL" dirty="0" smtClean="0"/>
              <a:t>)</a:t>
            </a:r>
          </a:p>
          <a:p>
            <a:pPr>
              <a:buNone/>
            </a:pPr>
            <a:endParaRPr lang="pl-PL" dirty="0" smtClean="0"/>
          </a:p>
          <a:p>
            <a:r>
              <a:rPr lang="pl-PL" dirty="0" smtClean="0"/>
              <a:t>The </a:t>
            </a:r>
            <a:r>
              <a:rPr lang="pl-PL" b="1" dirty="0" smtClean="0">
                <a:solidFill>
                  <a:srgbClr val="FF0000"/>
                </a:solidFill>
              </a:rPr>
              <a:t>first photo of a total solar eclipse</a:t>
            </a:r>
            <a:r>
              <a:rPr lang="pl-PL" dirty="0" smtClean="0"/>
              <a:t> </a:t>
            </a:r>
            <a:r>
              <a:rPr lang="pl-PL" b="1" dirty="0" smtClean="0">
                <a:solidFill>
                  <a:srgbClr val="FF0000"/>
                </a:solidFill>
              </a:rPr>
              <a:t>was taken on July 28, 1851</a:t>
            </a:r>
            <a:r>
              <a:rPr lang="pl-PL" dirty="0" smtClean="0"/>
              <a:t>, </a:t>
            </a:r>
            <a:r>
              <a:rPr lang="pl-PL" b="1" dirty="0" smtClean="0"/>
              <a:t>by Johann Julius Friedrich Berkowski</a:t>
            </a:r>
            <a:r>
              <a:rPr lang="pl-PL" dirty="0" smtClean="0"/>
              <a:t> (Polish roots because of surname?), who was said to be the most skilled daguerreotypist in the Prussian city of Königsberg (formerly Krolewiec, Poland - now Kaliningrad, Russia). </a:t>
            </a:r>
          </a:p>
          <a:p>
            <a:pPr>
              <a:buNone/>
            </a:pPr>
            <a:endParaRPr lang="pl-PL" dirty="0" smtClean="0"/>
          </a:p>
        </p:txBody>
      </p:sp>
      <p:pic>
        <p:nvPicPr>
          <p:cNvPr id="4" name="Obraz 3" descr="dagerotyp.jpg"/>
          <p:cNvPicPr>
            <a:picLocks noChangeAspect="1"/>
          </p:cNvPicPr>
          <p:nvPr/>
        </p:nvPicPr>
        <p:blipFill>
          <a:blip r:embed="rId2"/>
          <a:stretch>
            <a:fillRect/>
          </a:stretch>
        </p:blipFill>
        <p:spPr>
          <a:xfrm>
            <a:off x="5286381" y="3141944"/>
            <a:ext cx="3857620" cy="3716056"/>
          </a:xfrm>
          <a:prstGeom prst="rect">
            <a:avLst/>
          </a:prstGeom>
        </p:spPr>
      </p:pic>
      <p:sp>
        <p:nvSpPr>
          <p:cNvPr id="5" name="pole tekstowe 4"/>
          <p:cNvSpPr txBox="1"/>
          <p:nvPr/>
        </p:nvSpPr>
        <p:spPr>
          <a:xfrm>
            <a:off x="571472" y="3429000"/>
            <a:ext cx="4572032" cy="3785652"/>
          </a:xfrm>
          <a:prstGeom prst="rect">
            <a:avLst/>
          </a:prstGeom>
          <a:noFill/>
        </p:spPr>
        <p:txBody>
          <a:bodyPr wrap="square" rtlCol="0">
            <a:spAutoFit/>
          </a:bodyPr>
          <a:lstStyle/>
          <a:p>
            <a:r>
              <a:rPr lang="pl-PL" sz="2000" dirty="0" smtClean="0"/>
              <a:t>At the same time, </a:t>
            </a:r>
            <a:r>
              <a:rPr lang="pl-PL" sz="2000" b="1" dirty="0" smtClean="0"/>
              <a:t>Karol Bayer </a:t>
            </a:r>
            <a:r>
              <a:rPr lang="pl-PL" sz="2000" dirty="0" smtClean="0"/>
              <a:t>- Polish photographer from Warsaw did the same, but his daguerreotypes have not survived until the present day.</a:t>
            </a:r>
          </a:p>
          <a:p>
            <a:endParaRPr lang="pl-PL" sz="2000" dirty="0" smtClean="0"/>
          </a:p>
          <a:p>
            <a:r>
              <a:rPr lang="pl-PL" sz="2000" dirty="0" smtClean="0"/>
              <a:t>The astronomer </a:t>
            </a:r>
            <a:r>
              <a:rPr lang="pl-PL" sz="2000" b="1" dirty="0" smtClean="0"/>
              <a:t>Adam Prazmowski </a:t>
            </a:r>
            <a:r>
              <a:rPr lang="pl-PL" sz="2000" dirty="0" smtClean="0"/>
              <a:t>made careful measurements of the polarization of the crown and protuberance light and </a:t>
            </a:r>
            <a:r>
              <a:rPr lang="pl-PL" sz="2000" b="1" dirty="0" smtClean="0">
                <a:solidFill>
                  <a:srgbClr val="FF0000"/>
                </a:solidFill>
              </a:rPr>
              <a:t>detected that only the crown sends polarized light</a:t>
            </a:r>
            <a:r>
              <a:rPr lang="pl-PL" sz="2000" dirty="0" smtClean="0"/>
              <a:t>.</a:t>
            </a:r>
          </a:p>
          <a:p>
            <a:endParaRPr lang="pl-PL" sz="2000" dirty="0" smtClean="0"/>
          </a:p>
          <a:p>
            <a:endParaRPr lang="pl-PL"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0"/>
            <a:ext cx="8401080" cy="928670"/>
          </a:xfrm>
        </p:spPr>
        <p:txBody>
          <a:bodyPr>
            <a:normAutofit/>
          </a:bodyPr>
          <a:lstStyle/>
          <a:p>
            <a:r>
              <a:rPr lang="pl-PL" sz="3200" b="1" dirty="0" smtClean="0"/>
              <a:t>The beginning of XX century</a:t>
            </a:r>
            <a:endParaRPr lang="pl-PL" sz="3200" b="1" i="1" dirty="0"/>
          </a:p>
        </p:txBody>
      </p:sp>
      <p:sp>
        <p:nvSpPr>
          <p:cNvPr id="3" name="Symbol zastępczy zawartości 2"/>
          <p:cNvSpPr>
            <a:spLocks noGrp="1"/>
          </p:cNvSpPr>
          <p:nvPr>
            <p:ph idx="1"/>
          </p:nvPr>
        </p:nvSpPr>
        <p:spPr>
          <a:xfrm>
            <a:off x="214282" y="785794"/>
            <a:ext cx="8715436" cy="3286148"/>
          </a:xfrm>
        </p:spPr>
        <p:txBody>
          <a:bodyPr>
            <a:normAutofit fontScale="62500" lnSpcReduction="20000"/>
          </a:bodyPr>
          <a:lstStyle/>
          <a:p>
            <a:pPr>
              <a:buNone/>
            </a:pPr>
            <a:endParaRPr lang="pl-PL" dirty="0" smtClean="0"/>
          </a:p>
          <a:p>
            <a:r>
              <a:rPr lang="en-US" dirty="0" smtClean="0"/>
              <a:t>In 1901 </a:t>
            </a:r>
            <a:r>
              <a:rPr lang="pl-PL" b="1" dirty="0" smtClean="0"/>
              <a:t>Tadeusz Banachiewicz</a:t>
            </a:r>
            <a:r>
              <a:rPr lang="en-US" b="1" dirty="0" smtClean="0"/>
              <a:t> </a:t>
            </a:r>
            <a:r>
              <a:rPr lang="en-US" dirty="0" smtClean="0"/>
              <a:t>began regular observations of lunar occultations</a:t>
            </a:r>
            <a:r>
              <a:rPr lang="pl-PL" dirty="0" smtClean="0"/>
              <a:t> from Warsaw  U</a:t>
            </a:r>
            <a:r>
              <a:rPr lang="tr-TR" smtClean="0"/>
              <a:t>n</a:t>
            </a:r>
            <a:r>
              <a:rPr lang="pl-PL" smtClean="0"/>
              <a:t>viv</a:t>
            </a:r>
            <a:r>
              <a:rPr lang="pl-PL" dirty="0" smtClean="0"/>
              <a:t>. Obs</a:t>
            </a:r>
            <a:r>
              <a:rPr lang="en-US" dirty="0" smtClean="0"/>
              <a:t>.</a:t>
            </a:r>
            <a:r>
              <a:rPr lang="pl-PL" dirty="0" smtClean="0"/>
              <a:t> </a:t>
            </a:r>
            <a:r>
              <a:rPr lang="en-US" dirty="0" smtClean="0"/>
              <a:t> However, he was, among others, the </a:t>
            </a:r>
            <a:r>
              <a:rPr lang="en-US" dirty="0" smtClean="0">
                <a:solidFill>
                  <a:srgbClr val="FF0000"/>
                </a:solidFill>
              </a:rPr>
              <a:t>pioneer in observations of planetary occultations</a:t>
            </a:r>
            <a:r>
              <a:rPr lang="en-US" dirty="0" smtClean="0"/>
              <a:t>. </a:t>
            </a:r>
            <a:r>
              <a:rPr lang="pl-PL" dirty="0" smtClean="0"/>
              <a:t> </a:t>
            </a:r>
            <a:br>
              <a:rPr lang="pl-PL" dirty="0" smtClean="0"/>
            </a:br>
            <a:r>
              <a:rPr lang="en-US" dirty="0" smtClean="0"/>
              <a:t>In 1903 he predicted the occultation of a star in Aquarius by Jupiter and successfully observed the event. Next he predicted other similar phenomena.</a:t>
            </a:r>
            <a:r>
              <a:rPr lang="pl-PL" dirty="0" smtClean="0"/>
              <a:t> </a:t>
            </a:r>
          </a:p>
          <a:p>
            <a:r>
              <a:rPr lang="pl-PL" dirty="0" smtClean="0"/>
              <a:t/>
            </a:r>
            <a:br>
              <a:rPr lang="pl-PL" dirty="0" smtClean="0"/>
            </a:br>
            <a:r>
              <a:rPr lang="en-US" dirty="0" smtClean="0"/>
              <a:t>In 1927 he designed so called “chronokinematograf”</a:t>
            </a:r>
            <a:r>
              <a:rPr lang="pl-PL" dirty="0" smtClean="0"/>
              <a:t> (photo below)</a:t>
            </a:r>
            <a:r>
              <a:rPr lang="en-US" dirty="0" smtClean="0"/>
              <a:t>, a device for recording solar eclipses. The idea was creating the light signals according to radio time signals. The spots were next recording on the film together with the image of the sun. The device had been used during the solar eclipses in 1927 in Lappland, in 1932 in the USA and in 1936 in Greece, Siberia and Japan.</a:t>
            </a:r>
            <a:endParaRPr lang="pl-PL" dirty="0" smtClean="0"/>
          </a:p>
          <a:p>
            <a:endParaRPr lang="pl-PL" dirty="0" smtClean="0"/>
          </a:p>
        </p:txBody>
      </p:sp>
      <p:pic>
        <p:nvPicPr>
          <p:cNvPr id="4" name="Obraz 3" descr="chronokinematograf.jpg"/>
          <p:cNvPicPr>
            <a:picLocks noChangeAspect="1"/>
          </p:cNvPicPr>
          <p:nvPr/>
        </p:nvPicPr>
        <p:blipFill>
          <a:blip r:embed="rId2"/>
          <a:stretch>
            <a:fillRect/>
          </a:stretch>
        </p:blipFill>
        <p:spPr>
          <a:xfrm>
            <a:off x="0" y="4000504"/>
            <a:ext cx="9144000" cy="28574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3650</TotalTime>
  <Words>2013</Words>
  <Application>Microsoft Office PowerPoint</Application>
  <PresentationFormat>Pokaz na ekranie (4:3)</PresentationFormat>
  <Paragraphs>292</Paragraphs>
  <Slides>42</Slides>
  <Notes>0</Notes>
  <HiddenSlides>0</HiddenSlides>
  <MMClips>0</MMClips>
  <ScaleCrop>false</ScaleCrop>
  <HeadingPairs>
    <vt:vector size="4" baseType="variant">
      <vt:variant>
        <vt:lpstr>Motyw</vt:lpstr>
      </vt:variant>
      <vt:variant>
        <vt:i4>1</vt:i4>
      </vt:variant>
      <vt:variant>
        <vt:lpstr>Tytuły slajdów</vt:lpstr>
      </vt:variant>
      <vt:variant>
        <vt:i4>42</vt:i4>
      </vt:variant>
    </vt:vector>
  </HeadingPairs>
  <TitlesOfParts>
    <vt:vector size="43" baseType="lpstr">
      <vt:lpstr>Motyw pakietu Office</vt:lpstr>
      <vt:lpstr>    The history of occultation observations in Poland  </vt:lpstr>
      <vt:lpstr>The first occultation event probably noticed...</vt:lpstr>
      <vt:lpstr>The first written report in historical sources...</vt:lpstr>
      <vt:lpstr>In over a thousand years of Polish history, total solar eclipses (excluding ring ones) took place 17 times    In brackets selected larger cities and towns where totality was seen</vt:lpstr>
      <vt:lpstr>Nicolaus Copernicus (1473-1543),  Frombork - N Poland astronomer, mathematician, lawyer, economist, medicine doctor</vt:lpstr>
      <vt:lpstr>Jan Hevelius (1611-1687), Gdansk - N Poland Royal Astronomer, mathematician, brewer</vt:lpstr>
      <vt:lpstr>XVIII century</vt:lpstr>
      <vt:lpstr>XIX century</vt:lpstr>
      <vt:lpstr>The beginning of XX century</vt:lpstr>
      <vt:lpstr>Interwar period (1918 – 1939) </vt:lpstr>
      <vt:lpstr>After the Second World War </vt:lpstr>
      <vt:lpstr>The Occultation Section                                                                 of the Polish Amateur Astronomers Society </vt:lpstr>
      <vt:lpstr>The Occultation Section of the PAAS (pol. SOPiZ) They have passed away between 2012 and 2015</vt:lpstr>
      <vt:lpstr>The Occultation Section the PAAS</vt:lpstr>
      <vt:lpstr>The Occultation Section of the PAAS                                                                - developmental milestones</vt:lpstr>
      <vt:lpstr>The Occultation Section of the PAAS                                                                - hardware making (DIY)</vt:lpstr>
      <vt:lpstr>The Occultation Section of the PAAS</vt:lpstr>
      <vt:lpstr>The Occultation Section of the PAAS</vt:lpstr>
      <vt:lpstr>The Occultation Section of the PAAS</vt:lpstr>
      <vt:lpstr>Occultation SAO 56117 by (626) Notburga</vt:lpstr>
      <vt:lpstr>Occultation of SAO 120975 by (772) Tanete in 1988... ...</vt:lpstr>
      <vt:lpstr>... compared to (772) Tanete occultation in 2017 </vt:lpstr>
      <vt:lpstr>The Occultation Section of the PAAS</vt:lpstr>
      <vt:lpstr>Slajd 24</vt:lpstr>
      <vt:lpstr>Slajd 25</vt:lpstr>
      <vt:lpstr>Slajd 26</vt:lpstr>
      <vt:lpstr>The Occultation Section of the PAAS</vt:lpstr>
      <vt:lpstr>The Occultation Section of the PAAS</vt:lpstr>
      <vt:lpstr>The Occultation Section of the PAAS</vt:lpstr>
      <vt:lpstr>The Occultation Section of the PAAS</vt:lpstr>
      <vt:lpstr>The Occultation Section of the PAAS</vt:lpstr>
      <vt:lpstr>Slajd 32</vt:lpstr>
      <vt:lpstr>The Occultation Section of the PAAS</vt:lpstr>
      <vt:lpstr>The Occultation Section of the PAAS</vt:lpstr>
      <vt:lpstr>The latest  activity – Aldebaran grazing occultation                                 on 21st April 2015</vt:lpstr>
      <vt:lpstr>The latest  activity – lunar grazing occultation                        on 15th Aug 2017</vt:lpstr>
      <vt:lpstr>The latest  activity – double star occultations</vt:lpstr>
      <vt:lpstr>The latest  activity – asteroidal occultation</vt:lpstr>
      <vt:lpstr>The latest  activity – exoplanetary transits</vt:lpstr>
      <vt:lpstr>The really  latest  activity – 23rd Feb 2018</vt:lpstr>
      <vt:lpstr>              What in 2019 ?        </vt:lpstr>
      <vt:lpstr>   Thank you for your attention          Polish Amateur Astronomers Society:  www.ptma.pl Occultation Section of PAAS: www.sopiz.ptma.pl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Obserwacje zjawisk zakryciowych.  Aktualne standardy, nowości i trendy</dc:title>
  <dc:creator>PTMA_BIAŁYSTOK</dc:creator>
  <cp:lastModifiedBy>PTMA_BIAŁYSTOK</cp:lastModifiedBy>
  <cp:revision>809</cp:revision>
  <dcterms:created xsi:type="dcterms:W3CDTF">2017-02-26T12:30:43Z</dcterms:created>
  <dcterms:modified xsi:type="dcterms:W3CDTF">2018-06-05T04:07:30Z</dcterms:modified>
</cp:coreProperties>
</file>