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42" r:id="rId3"/>
    <p:sldId id="343" r:id="rId4"/>
    <p:sldId id="289" r:id="rId5"/>
    <p:sldId id="310" r:id="rId6"/>
    <p:sldId id="257" r:id="rId7"/>
    <p:sldId id="344" r:id="rId8"/>
    <p:sldId id="364" r:id="rId9"/>
    <p:sldId id="338" r:id="rId10"/>
    <p:sldId id="378" r:id="rId11"/>
    <p:sldId id="365" r:id="rId12"/>
    <p:sldId id="372" r:id="rId13"/>
    <p:sldId id="375" r:id="rId14"/>
    <p:sldId id="366" r:id="rId15"/>
    <p:sldId id="371" r:id="rId16"/>
    <p:sldId id="355" r:id="rId17"/>
    <p:sldId id="373" r:id="rId18"/>
    <p:sldId id="374" r:id="rId19"/>
    <p:sldId id="367" r:id="rId20"/>
    <p:sldId id="354" r:id="rId21"/>
    <p:sldId id="357" r:id="rId22"/>
    <p:sldId id="314" r:id="rId23"/>
    <p:sldId id="359" r:id="rId24"/>
    <p:sldId id="360" r:id="rId25"/>
    <p:sldId id="362" r:id="rId26"/>
    <p:sldId id="369" r:id="rId27"/>
    <p:sldId id="370" r:id="rId28"/>
    <p:sldId id="361" r:id="rId29"/>
    <p:sldId id="376" r:id="rId30"/>
    <p:sldId id="377" r:id="rId31"/>
    <p:sldId id="272" r:id="rId3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1B160A"/>
    <a:srgbClr val="99CC00"/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320" autoAdjust="0"/>
    <p:restoredTop sz="94300" autoAdjust="0"/>
  </p:normalViewPr>
  <p:slideViewPr>
    <p:cSldViewPr>
      <p:cViewPr>
        <p:scale>
          <a:sx n="80" d="100"/>
          <a:sy n="80" d="100"/>
        </p:scale>
        <p:origin x="-1038" y="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4AA1B6-7816-43E1-B8E5-B694713815CC}" type="doc">
      <dgm:prSet loTypeId="urn:microsoft.com/office/officeart/2005/8/layout/default#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99CE2F8A-B34E-47F2-9C3F-6AE24F2EF169}">
      <dgm:prSet phldrT="[Text]" custT="1"/>
      <dgm:spPr>
        <a:solidFill>
          <a:srgbClr val="FFFF66">
            <a:alpha val="36078"/>
          </a:srgbClr>
        </a:solidFill>
        <a:ln>
          <a:solidFill>
            <a:srgbClr val="FF0000"/>
          </a:solidFill>
        </a:ln>
      </dgm:spPr>
      <dgm:t>
        <a:bodyPr/>
        <a:lstStyle/>
        <a:p>
          <a:r>
            <a:rPr lang="pl-PL" sz="2000" b="0" u="none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rPr>
            <a:t>W dniu dzisiejszym znamy 3782 potwierdzone planety pozasłoneczne, z czego 2813 tranzytuje na tle swojej tarczy.</a:t>
          </a:r>
          <a:endParaRPr lang="pl-PL" sz="2000" b="0" u="none" dirty="0">
            <a:solidFill>
              <a:schemeClr val="bg1"/>
            </a:solidFill>
          </a:endParaRPr>
        </a:p>
      </dgm:t>
    </dgm:pt>
    <dgm:pt modelId="{1E94FC27-32D7-408A-A2C1-966D641244AC}" type="parTrans" cxnId="{53A5EAD3-672B-4613-B64B-D022D25BAD65}">
      <dgm:prSet/>
      <dgm:spPr/>
      <dgm:t>
        <a:bodyPr/>
        <a:lstStyle/>
        <a:p>
          <a:endParaRPr lang="pl-PL"/>
        </a:p>
      </dgm:t>
    </dgm:pt>
    <dgm:pt modelId="{C107E3C8-EB44-466A-A380-67060E5499B7}" type="sibTrans" cxnId="{53A5EAD3-672B-4613-B64B-D022D25BAD65}">
      <dgm:prSet/>
      <dgm:spPr/>
      <dgm:t>
        <a:bodyPr/>
        <a:lstStyle/>
        <a:p>
          <a:endParaRPr lang="pl-PL"/>
        </a:p>
      </dgm:t>
    </dgm:pt>
    <dgm:pt modelId="{B1E6390A-EB6A-4C34-AA97-CDA7690827E0}" type="pres">
      <dgm:prSet presAssocID="{164AA1B6-7816-43E1-B8E5-B694713815C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242455A5-5693-4ED6-B1C4-18A255058663}" type="pres">
      <dgm:prSet presAssocID="{99CE2F8A-B34E-47F2-9C3F-6AE24F2EF169}" presName="node" presStyleLbl="node1" presStyleIdx="0" presStyleCnt="1" custScaleX="189981" custScaleY="286741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9AA42C5D-6B4A-4CB6-ABA1-2FFEAFB92CA7}" type="presOf" srcId="{164AA1B6-7816-43E1-B8E5-B694713815CC}" destId="{B1E6390A-EB6A-4C34-AA97-CDA7690827E0}" srcOrd="0" destOrd="0" presId="urn:microsoft.com/office/officeart/2005/8/layout/default#1"/>
    <dgm:cxn modelId="{47CCCFAD-D341-44B7-A932-38B4BBEB6E15}" type="presOf" srcId="{99CE2F8A-B34E-47F2-9C3F-6AE24F2EF169}" destId="{242455A5-5693-4ED6-B1C4-18A255058663}" srcOrd="0" destOrd="0" presId="urn:microsoft.com/office/officeart/2005/8/layout/default#1"/>
    <dgm:cxn modelId="{53A5EAD3-672B-4613-B64B-D022D25BAD65}" srcId="{164AA1B6-7816-43E1-B8E5-B694713815CC}" destId="{99CE2F8A-B34E-47F2-9C3F-6AE24F2EF169}" srcOrd="0" destOrd="0" parTransId="{1E94FC27-32D7-408A-A2C1-966D641244AC}" sibTransId="{C107E3C8-EB44-466A-A380-67060E5499B7}"/>
    <dgm:cxn modelId="{E0848D83-0BAC-4D99-93C5-48B466F62D8A}" type="presParOf" srcId="{B1E6390A-EB6A-4C34-AA97-CDA7690827E0}" destId="{242455A5-5693-4ED6-B1C4-18A255058663}" srcOrd="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  <a:ext uri="{C62137D5-CB1D-491B-B009-E17868A290BF}">
      <dgm14:recolorImg xmlns:dgm14="http://schemas.microsoft.com/office/drawing/2010/diagram" xmlns="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2455A5-5693-4ED6-B1C4-18A255058663}">
      <dsp:nvSpPr>
        <dsp:cNvPr id="0" name=""/>
        <dsp:cNvSpPr/>
      </dsp:nvSpPr>
      <dsp:spPr>
        <a:xfrm>
          <a:off x="3" y="194"/>
          <a:ext cx="3180176" cy="2879931"/>
        </a:xfrm>
        <a:prstGeom prst="rect">
          <a:avLst/>
        </a:prstGeom>
        <a:solidFill>
          <a:srgbClr val="FFFF66">
            <a:alpha val="36078"/>
          </a:srgbClr>
        </a:solidFill>
        <a:ln>
          <a:solidFill>
            <a:srgbClr val="FF0000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2000" b="0" u="none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Light" panose="020B0502040204020203" pitchFamily="34" charset="-122"/>
              <a:ea typeface="Microsoft YaHei Light" panose="020B0502040204020203" pitchFamily="34" charset="-122"/>
            </a:rPr>
            <a:t>W dniu dzisiejszym znamy 3782 potwierdzone planety pozasłoneczne, z czego 2813 tranzytuje na tle swojej tarczy.</a:t>
          </a:r>
          <a:endParaRPr lang="pl-PL" sz="2000" b="0" u="none" kern="1200" dirty="0">
            <a:solidFill>
              <a:schemeClr val="bg1"/>
            </a:solidFill>
          </a:endParaRPr>
        </a:p>
      </dsp:txBody>
      <dsp:txXfrm>
        <a:off x="3" y="194"/>
        <a:ext cx="3180176" cy="28799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2018-05-29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2018-05-29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2018-05-29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2018-05-29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2018-05-29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2018-05-29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2018-05-29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2018-05-29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2018-05-29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2018-05-29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pPr/>
              <a:t>2018-05-29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pPr/>
              <a:t>2018-05-29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stropolis.pl/uploads/monthly_2018_05/image.png.7be2e1b3fec16226bc62178206ec78ad.png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772400" cy="1470025"/>
          </a:xfrm>
        </p:spPr>
        <p:txBody>
          <a:bodyPr>
            <a:noAutofit/>
          </a:bodyPr>
          <a:lstStyle/>
          <a:p>
            <a:r>
              <a:rPr lang="pl-PL" sz="6000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Poszukiwanie planet</a:t>
            </a:r>
            <a:br>
              <a:rPr lang="pl-PL" sz="6000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pl-PL" sz="6000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pozasłonecznych</a:t>
            </a:r>
            <a:endParaRPr lang="pl-PL" sz="6000" dirty="0">
              <a:ln>
                <a:solidFill>
                  <a:srgbClr val="C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4" name="Podtytuł 2"/>
          <p:cNvSpPr txBox="1">
            <a:spLocks/>
          </p:cNvSpPr>
          <p:nvPr/>
        </p:nvSpPr>
        <p:spPr>
          <a:xfrm>
            <a:off x="0" y="6309320"/>
            <a:ext cx="9144000" cy="548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dirty="0" smtClean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PTMA Białystok – 27 maja 2018 roku – Gabriel Murawski</a:t>
            </a:r>
            <a:endParaRPr lang="pl-PL" sz="2400" dirty="0">
              <a:solidFill>
                <a:schemeClr val="bg1">
                  <a:lumMod val="6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21816" y="4293096"/>
            <a:ext cx="79208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6600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KELT oraz TESS</a:t>
            </a:r>
            <a:endParaRPr lang="pl-PL" sz="6600" dirty="0">
              <a:ln>
                <a:solidFill>
                  <a:srgbClr val="C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8393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8714454" cy="4364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316381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476672"/>
            <a:ext cx="2088231" cy="208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3361837" y="630075"/>
            <a:ext cx="5098595" cy="1365449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Obserwatorium SOTES prowadzi współpracę z KELT (Kilodegree Extremely Little Telescope)</a:t>
            </a:r>
            <a:endParaRPr lang="pl-PL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539552" y="5013176"/>
            <a:ext cx="8064896" cy="141795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Kandydatki na tranzytujące planety pozasłoneczne, odnalezione przez obserwatorium KELT powinny być sprawdzone dodatkowymi obserwacjami.</a:t>
            </a:r>
            <a:endParaRPr lang="pl-PL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 descr="Zdjęcie użytkownika Stacja Obserwacji Tranzytów Egzoplanet w Suwałkach - SOTE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736282"/>
            <a:ext cx="3696068" cy="221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172822"/>
            <a:ext cx="2524125" cy="246697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74418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7620000" cy="4286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https://www.noao.edu/news/2016/img/kelt-s-lightcurv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8" y="3066843"/>
            <a:ext cx="5169760" cy="37911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ymbol zastępczy zawartości 2"/>
          <p:cNvSpPr txBox="1">
            <a:spLocks/>
          </p:cNvSpPr>
          <p:nvPr/>
        </p:nvSpPr>
        <p:spPr>
          <a:xfrm>
            <a:off x="0" y="6365047"/>
            <a:ext cx="5175448" cy="4929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sz="20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Tranzyt planety pozasłonecznej KELT-10 b</a:t>
            </a:r>
            <a:endParaRPr lang="pl-PL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ymbol zastępczy zawartości 2"/>
          <p:cNvSpPr txBox="1">
            <a:spLocks/>
          </p:cNvSpPr>
          <p:nvPr/>
        </p:nvSpPr>
        <p:spPr>
          <a:xfrm>
            <a:off x="1835696" y="332656"/>
            <a:ext cx="5175448" cy="4929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pl-PL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Obecne stanowisko obserwacyjne SOTES</a:t>
            </a:r>
            <a:endParaRPr lang="pl-PL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0424" y="4508986"/>
            <a:ext cx="2010406" cy="19443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86738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ontenidos.enter.co/custom/uploads/2016/05/kepler_fig3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568" y="-17676"/>
            <a:ext cx="9167568" cy="6875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36707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6592" y="2924944"/>
            <a:ext cx="14349704" cy="46333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-182753"/>
            <a:ext cx="5533856" cy="5555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Symbol zastępczy zawartości 2"/>
          <p:cNvSpPr>
            <a:spLocks noGrp="1"/>
          </p:cNvSpPr>
          <p:nvPr>
            <p:ph idx="1"/>
          </p:nvPr>
        </p:nvSpPr>
        <p:spPr>
          <a:xfrm>
            <a:off x="5440058" y="232048"/>
            <a:ext cx="3672408" cy="269289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2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KELT odnajduje wiele potencjalnych celów, jednak zazwyczaj są to układy dwóch gwiazd, które obiegają się wzajemnie.</a:t>
            </a:r>
            <a:endParaRPr lang="pl-PL" sz="26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58922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upload.wikimedia.org/wikipedia/commons/9/98/TESS_logo_%28white_bg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761994" cy="4293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6732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7384"/>
            <a:ext cx="9144000" cy="4636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936" y="4546250"/>
            <a:ext cx="4576936" cy="23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581128"/>
            <a:ext cx="4608512" cy="2336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45348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251520" y="4221088"/>
            <a:ext cx="5184576" cy="234228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Pierwsze światło sondy TESS – Droga Mleczna w gwiazdozbiorze Centaura</a:t>
            </a:r>
            <a:endParaRPr lang="pl-PL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6243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429000" y="-99392"/>
            <a:ext cx="16330618" cy="7152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 descr="image.png">
            <a:hlinkClick r:id="rId3" tooltip="Powiększ grafikę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2867" y="-99392"/>
            <a:ext cx="9048353" cy="715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ymbol zastępczy zawartości 2"/>
          <p:cNvSpPr>
            <a:spLocks noGrp="1"/>
          </p:cNvSpPr>
          <p:nvPr>
            <p:ph idx="1"/>
          </p:nvPr>
        </p:nvSpPr>
        <p:spPr>
          <a:xfrm>
            <a:off x="2987824" y="5805264"/>
            <a:ext cx="5400600" cy="8301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TESS     SOTES (300mm)</a:t>
            </a:r>
            <a:endParaRPr lang="pl-PL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2046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61916" y="-1755576"/>
            <a:ext cx="1938664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biLevel thresh="75000"/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60648" y="3969317"/>
            <a:ext cx="10729192" cy="31320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832" y="-243408"/>
            <a:ext cx="6120680" cy="6213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ymbol zastępczy zawartości 2"/>
          <p:cNvSpPr>
            <a:spLocks noGrp="1"/>
          </p:cNvSpPr>
          <p:nvPr>
            <p:ph idx="1"/>
          </p:nvPr>
        </p:nvSpPr>
        <p:spPr>
          <a:xfrm>
            <a:off x="64790" y="4427669"/>
            <a:ext cx="2995042" cy="22153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6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To sposób na przygotowanie się do pracy nad kandydatkami sondy TESS!</a:t>
            </a:r>
            <a:endParaRPr lang="pl-PL" sz="26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1040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93" y="548680"/>
            <a:ext cx="9156901" cy="572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251520" y="404664"/>
            <a:ext cx="4032448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Czym jest </a:t>
            </a:r>
            <a:r>
              <a:rPr lang="pl-PL" sz="2600" u="sng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egzoplaneta</a:t>
            </a: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?</a:t>
            </a:r>
            <a:endParaRPr lang="pl-PL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3779912" y="5191622"/>
            <a:ext cx="5040560" cy="15497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Skąd wiemy, </a:t>
            </a:r>
          </a:p>
          <a:p>
            <a:pPr marL="0" indent="0" algn="r">
              <a:buFont typeface="Arial" pitchFamily="34" charset="0"/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że obserwujemy </a:t>
            </a:r>
          </a:p>
          <a:p>
            <a:pPr marL="0" indent="0" algn="r">
              <a:buFont typeface="Arial" pitchFamily="34" charset="0"/>
              <a:buNone/>
            </a:pPr>
            <a:r>
              <a:rPr lang="pl-PL" sz="2600" u="sng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planetę</a:t>
            </a: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z innego układu?</a:t>
            </a:r>
            <a:endParaRPr lang="pl-PL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9288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stropolis.pl/uploads/post-21871-0-76538800-14780241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24744"/>
            <a:ext cx="6362700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2088232" cy="3162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28854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stropolis.pl/uploads/monthly_2018_03/59f49cc6b4379_EPIC247098361markedframe.png.0728da112d9c38c9c68fb8787f1f7269.png.d3eb5d9016082889068c3afc05f839b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952328" y="-2175263"/>
            <a:ext cx="12492880" cy="1035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ytuł 1"/>
          <p:cNvSpPr txBox="1">
            <a:spLocks/>
          </p:cNvSpPr>
          <p:nvPr/>
        </p:nvSpPr>
        <p:spPr>
          <a:xfrm>
            <a:off x="475160" y="3287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Obserwacje kandydatek</a:t>
            </a:r>
            <a:endParaRPr lang="pl-PL" dirty="0"/>
          </a:p>
        </p:txBody>
      </p:sp>
      <p:pic>
        <p:nvPicPr>
          <p:cNvPr id="2054" name="Picture 6" descr="https://astropolis.pl/uploads/monthly_2017_10/59e64a08e67a9_EPIC247098361K2.png.12c6817c7f2c2f2f4b87e18c216e04e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3933285"/>
            <a:ext cx="7056784" cy="2924715"/>
          </a:xfrm>
          <a:prstGeom prst="rect">
            <a:avLst/>
          </a:prstGeom>
          <a:noFill/>
          <a:effectLst>
            <a:outerShdw blurRad="457200" sx="102000" sy="102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90579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16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5220072" y="6296535"/>
            <a:ext cx="3923928" cy="576064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el-GR" sz="2800" dirty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Δ</a:t>
            </a:r>
            <a:r>
              <a:rPr lang="pl-PL" sz="2800" dirty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 = </a:t>
            </a:r>
            <a:r>
              <a:rPr lang="pl-PL" sz="28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0.0100 </a:t>
            </a:r>
            <a:r>
              <a:rPr lang="pl-PL" sz="2800" dirty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mag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8250" y="204788"/>
            <a:ext cx="6667500" cy="64484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22638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75160" y="332656"/>
            <a:ext cx="8229600" cy="1143000"/>
          </a:xfrm>
        </p:spPr>
        <p:txBody>
          <a:bodyPr/>
          <a:lstStyle/>
          <a:p>
            <a:r>
              <a:rPr lang="pl-PL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Obserwacje kandydatek</a:t>
            </a:r>
            <a:endParaRPr lang="pl-PL" dirty="0"/>
          </a:p>
        </p:txBody>
      </p:sp>
      <p:pic>
        <p:nvPicPr>
          <p:cNvPr id="3074" name="Picture 2" descr="http://www.urania.edu.pl/pliki/obrazki/wiadomosci/krzywa_jasnosci_HD_286123_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5160" y="2204864"/>
            <a:ext cx="8201050" cy="4522294"/>
          </a:xfrm>
          <a:prstGeom prst="rect">
            <a:avLst/>
          </a:prstGeom>
          <a:noFill/>
          <a:effectLst>
            <a:outerShdw blurRad="393700" sx="119000" sy="119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48143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Potwierdzenie metodą radialną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4375" y="1417638"/>
            <a:ext cx="8229600" cy="1756792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Obserwacja metodą radialną pozwala wyznaczyć masę obiegającego towarzysza. Planety są zawsze mniej masywne niż 10Mj. Jeśli ciało niebieskie ma większą masę, jest (zwykle) mało masywną gwiazdą.</a:t>
            </a:r>
          </a:p>
        </p:txBody>
      </p:sp>
      <p:pic>
        <p:nvPicPr>
          <p:cNvPr id="3074" name="Picture 2" descr="https://upload.wikimedia.org/wikipedia/commons/1/12/Radial_Velocity_Exoplanet_Detec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650" y="3645024"/>
            <a:ext cx="9149650" cy="3284984"/>
          </a:xfrm>
          <a:prstGeom prst="rect">
            <a:avLst/>
          </a:prstGeom>
          <a:noFill/>
          <a:effectLst>
            <a:outerShdw blurRad="266700" sx="114000" sy="114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13558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Potwierdzenie metodą radialną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44684" y="1449458"/>
            <a:ext cx="8229600" cy="175679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Amplituda krzywej fazowej dla sugerowanego okresu obiegu towarzysza wskazuje na masę towarzysza. Pomaga nam ustalić masę, która określa jego planetarny bądź gwiezdny charakter.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546" y="3861048"/>
            <a:ext cx="9162061" cy="3111643"/>
          </a:xfrm>
          <a:prstGeom prst="rect">
            <a:avLst/>
          </a:prstGeom>
          <a:effectLst>
            <a:outerShdw blurRad="317500" sx="115000" sy="115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676209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688"/>
            <a:ext cx="9131321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8821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stropolis.pl/uploads/monthly_2018_03/5aa28d40542cc_Egzoplanetav2.png.01239a3c0ade511bccbd16f7160ede0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576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6747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przystaneknauka.us.edu.pl/sites/default/files/field/image/16243787784_a0410c775a_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611560"/>
            <a:ext cx="9144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323528" y="4997152"/>
            <a:ext cx="64117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800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Kosmiczny Teleskop Jamesa Webba</a:t>
            </a:r>
            <a:endParaRPr lang="pl-PL" sz="4800" dirty="0">
              <a:ln>
                <a:solidFill>
                  <a:srgbClr val="C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3683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 dalej? – sprzęt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4375" y="1417638"/>
            <a:ext cx="8229600" cy="5035698"/>
          </a:xfrm>
        </p:spPr>
        <p:txBody>
          <a:bodyPr>
            <a:normAutofit/>
          </a:bodyPr>
          <a:lstStyle/>
          <a:p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Kontynuacja wykorzystania kamery z sensorem IMX178 (najlepszy stosunek dokładności do ceny)</a:t>
            </a:r>
          </a:p>
          <a:p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Przejście z teleobiektywu 4” f/2.8 na teleskop 8” f/4</a:t>
            </a:r>
          </a:p>
          <a:p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Guiding, który zredukuje dryf gwiazd w kadrze</a:t>
            </a:r>
            <a:r>
              <a:rPr lang="pl-PL" sz="260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, </a:t>
            </a:r>
            <a:r>
              <a:rPr lang="pl-PL" sz="260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zwiększając </a:t>
            </a: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dokładność pomiarową (m.in. HEQ5)</a:t>
            </a:r>
          </a:p>
          <a:p>
            <a:pPr marL="0" indent="0">
              <a:buNone/>
            </a:pPr>
            <a:endParaRPr lang="pl-PL" sz="2600" dirty="0" smtClean="0">
              <a:solidFill>
                <a:schemeClr val="bg1">
                  <a:lumMod val="75000"/>
                </a:schemeClr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Ostateczny zestaw ma składać się z trzech takich samych zestawów!</a:t>
            </a:r>
          </a:p>
        </p:txBody>
      </p:sp>
    </p:spTree>
    <p:extLst>
      <p:ext uri="{BB962C8B-B14F-4D97-AF65-F5344CB8AC3E}">
        <p14:creationId xmlns:p14="http://schemas.microsoft.com/office/powerpoint/2010/main" xmlns="" val="648436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53083" y="0"/>
            <a:ext cx="999708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611560" y="5517232"/>
            <a:ext cx="64117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800" dirty="0" smtClean="0">
                <a:ln>
                  <a:solidFill>
                    <a:srgbClr val="C0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Metoda tranzytu</a:t>
            </a:r>
            <a:endParaRPr lang="pl-PL" sz="4800" dirty="0">
              <a:ln>
                <a:solidFill>
                  <a:srgbClr val="C00000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319792730"/>
              </p:ext>
            </p:extLst>
          </p:nvPr>
        </p:nvGraphicFramePr>
        <p:xfrm>
          <a:off x="5580112" y="332656"/>
          <a:ext cx="3180184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776993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Co dalej? – cele SOTES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4375" y="1417638"/>
            <a:ext cx="8229600" cy="5179714"/>
          </a:xfrm>
        </p:spPr>
        <p:txBody>
          <a:bodyPr>
            <a:normAutofit fontScale="92500"/>
          </a:bodyPr>
          <a:lstStyle/>
          <a:p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Trzy takie same zestawy pozwalają na obserwacje trzech różnych kandydatek lub tego samego celu w różnych filtrach lub w takich samych (wzrost dokładności pomiarowej o około 1.7x)</a:t>
            </a:r>
          </a:p>
          <a:p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Kontynuacja testów polegających na uzyskiwaniu jak najlepszej dokładności (obserwacje tranzytów o głębokości tysięcznych części magnitudo)</a:t>
            </a:r>
          </a:p>
          <a:p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Planowanym celem jest współudział w odkryciu co najmniej 10 planet pozasłonecznych, w tym minimum jedna skalista (typu superziemia)</a:t>
            </a:r>
          </a:p>
          <a:p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Planowany start z TESS w grudniu 2019 roku (wcześniej KELT i mały fragment TESS w Orionie)</a:t>
            </a:r>
          </a:p>
        </p:txBody>
      </p:sp>
    </p:spTree>
    <p:extLst>
      <p:ext uri="{BB962C8B-B14F-4D97-AF65-F5344CB8AC3E}">
        <p14:creationId xmlns:p14="http://schemas.microsoft.com/office/powerpoint/2010/main" xmlns="" val="927692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71275" y="-99392"/>
            <a:ext cx="10436088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229600" cy="3024336"/>
          </a:xfrm>
        </p:spPr>
        <p:txBody>
          <a:bodyPr>
            <a:normAutofit/>
          </a:bodyPr>
          <a:lstStyle/>
          <a:p>
            <a:r>
              <a:rPr lang="pl-PL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Dziękuję za uwagę!</a:t>
            </a:r>
            <a:br>
              <a:rPr lang="pl-PL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pl-PL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/>
            </a:r>
            <a:br>
              <a:rPr lang="pl-PL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r>
              <a:rPr lang="pl-PL" sz="3600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Pytania?</a:t>
            </a:r>
            <a:r>
              <a:rPr lang="pl-PL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/>
            </a:r>
            <a:br>
              <a:rPr lang="pl-PL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</a:br>
            <a:endParaRPr lang="pl-PL" dirty="0">
              <a:solidFill>
                <a:schemeClr val="accent4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YaHei UI" panose="020B0503020204020204" pitchFamily="34" charset="-122"/>
              <a:ea typeface="Microsoft YaHei U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084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12575" y="-1"/>
            <a:ext cx="9756576" cy="6872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-9159" y="332656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Tranzyt Merkurego na tle tarczy Słońca</a:t>
            </a:r>
          </a:p>
          <a:p>
            <a:pPr marL="0" indent="0"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Moment między I a II kontaktem</a:t>
            </a:r>
          </a:p>
          <a:p>
            <a:pPr marL="0" indent="0"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Dn. 9 maja 2016 roku</a:t>
            </a:r>
            <a:endParaRPr lang="pl-PL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5278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51192"/>
            <a:ext cx="6237882" cy="6237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ymbol zastępczy zawartości 2"/>
          <p:cNvSpPr>
            <a:spLocks noGrp="1"/>
          </p:cNvSpPr>
          <p:nvPr>
            <p:ph idx="1"/>
          </p:nvPr>
        </p:nvSpPr>
        <p:spPr>
          <a:xfrm>
            <a:off x="0" y="6181328"/>
            <a:ext cx="9144000" cy="676672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pl-PL" sz="25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Tranzyty egzoplanet to także przykład zjawisk zakryciowych.</a:t>
            </a:r>
            <a:endParaRPr lang="pl-PL" sz="2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9602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UI" panose="020B0503020204020204" pitchFamily="34" charset="-122"/>
                <a:ea typeface="Microsoft YaHei UI" panose="020B0503020204020204" pitchFamily="34" charset="-122"/>
              </a:rPr>
              <a:t>Fotometria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37092" y="2766628"/>
            <a:ext cx="3555388" cy="269289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Gdy egzoplaneta przechodzi na tle macierzystej gwiazdy, obserwujemy spadek jej jasności na skutek przesłonięcia.</a:t>
            </a:r>
          </a:p>
          <a:p>
            <a:endParaRPr lang="pl-PL" sz="26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524" y="1556792"/>
            <a:ext cx="5112568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7963" l="417" r="980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301207"/>
            <a:ext cx="1169638" cy="65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2500" b="9713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958" y="5305756"/>
            <a:ext cx="1169640" cy="65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1389" b="9666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1338" y="5301208"/>
            <a:ext cx="1169639" cy="657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75530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0" y="6237312"/>
            <a:ext cx="9144000" cy="6766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5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Przykłady zarejestrowanych planet pozasłonecznych</a:t>
            </a:r>
            <a:endParaRPr lang="pl-PL" sz="2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01140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3868291" cy="3868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4067944" y="772879"/>
            <a:ext cx="4941199" cy="10052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Stacja Obserwacji Tranzytów Egzoplanet w Suwałkach</a:t>
            </a:r>
            <a:endParaRPr lang="pl-PL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ymbol zastępczy zawartości 2"/>
          <p:cNvSpPr txBox="1">
            <a:spLocks/>
          </p:cNvSpPr>
          <p:nvPr/>
        </p:nvSpPr>
        <p:spPr>
          <a:xfrm>
            <a:off x="539552" y="5301208"/>
            <a:ext cx="8064896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Głównym celem stacji są obserwacje kandydatek oraz znanych planet pozasłonecznych.</a:t>
            </a:r>
            <a:endParaRPr lang="pl-PL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12900"/>
            <a:ext cx="3226980" cy="242009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lumMod val="50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89972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ymbol zastępczy zawartości 2"/>
          <p:cNvSpPr>
            <a:spLocks noGrp="1"/>
          </p:cNvSpPr>
          <p:nvPr>
            <p:ph idx="1"/>
          </p:nvPr>
        </p:nvSpPr>
        <p:spPr>
          <a:xfrm>
            <a:off x="457200" y="5373216"/>
            <a:ext cx="8229600" cy="125273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600" dirty="0" smtClean="0">
                <a:solidFill>
                  <a:schemeClr val="bg1">
                    <a:lumMod val="75000"/>
                  </a:schemeClr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Kamera planetarna ASI178MM-c wykorzystywana do obserwacji tranzytów planet pozasłonecznych</a:t>
            </a:r>
          </a:p>
        </p:txBody>
      </p:sp>
    </p:spTree>
    <p:extLst>
      <p:ext uri="{BB962C8B-B14F-4D97-AF65-F5344CB8AC3E}">
        <p14:creationId xmlns:p14="http://schemas.microsoft.com/office/powerpoint/2010/main" xmlns="" val="2581854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43056</TotalTime>
  <Words>434</Words>
  <Application>Microsoft Office PowerPoint</Application>
  <PresentationFormat>Pokaz na ekranie (4:3)</PresentationFormat>
  <Paragraphs>47</Paragraphs>
  <Slides>31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2" baseType="lpstr">
      <vt:lpstr>Motyw pakietu Office</vt:lpstr>
      <vt:lpstr>Poszukiwanie planet pozasłonecznych</vt:lpstr>
      <vt:lpstr>Slajd 2</vt:lpstr>
      <vt:lpstr>Slajd 3</vt:lpstr>
      <vt:lpstr>Slajd 4</vt:lpstr>
      <vt:lpstr>Slajd 5</vt:lpstr>
      <vt:lpstr>Fotometria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Obserwacje kandydatek</vt:lpstr>
      <vt:lpstr>Potwierdzenie metodą radialną</vt:lpstr>
      <vt:lpstr>Potwierdzenie metodą radialną</vt:lpstr>
      <vt:lpstr>Slajd 26</vt:lpstr>
      <vt:lpstr>Slajd 27</vt:lpstr>
      <vt:lpstr>Slajd 28</vt:lpstr>
      <vt:lpstr>Co dalej? – sprzęt</vt:lpstr>
      <vt:lpstr>Co dalej? – cele SOTES</vt:lpstr>
      <vt:lpstr>Dziękuję za uwagę!  Pytania?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Live binning</dc:title>
  <dc:creator>Gabriel Murawski</dc:creator>
  <cp:lastModifiedBy>PTMA_BIAŁYSTOK</cp:lastModifiedBy>
  <cp:revision>225</cp:revision>
  <dcterms:created xsi:type="dcterms:W3CDTF">2016-10-17T11:54:34Z</dcterms:created>
  <dcterms:modified xsi:type="dcterms:W3CDTF">2018-05-29T15:18:50Z</dcterms:modified>
</cp:coreProperties>
</file>