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9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000108"/>
            <a:ext cx="9001156" cy="1643074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Zakrycie asteroidalne (22) Kalliope</a:t>
            </a:r>
            <a:br>
              <a:rPr lang="pl-PL" sz="4000" b="1" dirty="0" smtClean="0"/>
            </a:br>
            <a:r>
              <a:rPr lang="pl-PL" sz="4000" b="1" dirty="0" smtClean="0"/>
              <a:t> z dnia 14.03.2017</a:t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2700" i="1" dirty="0" smtClean="0"/>
              <a:t>Moje pierwsze zakrycie asteroidalne z pozytywnym </a:t>
            </a:r>
            <a:r>
              <a:rPr lang="pl-PL" sz="2700" i="1" dirty="0" smtClean="0"/>
              <a:t>wynikiem ...</a:t>
            </a:r>
            <a:br>
              <a:rPr lang="pl-PL" sz="2700" i="1" dirty="0" smtClean="0"/>
            </a:br>
            <a:r>
              <a:rPr lang="pl-PL" sz="2700" i="1" dirty="0" smtClean="0"/>
              <a:t>... po 19-tu latach obserwacji tych zjawisk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sz="36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5929330"/>
            <a:ext cx="6400800" cy="78104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Seminarium SOPiZ, 20 maja 2017r, Łodź</a:t>
            </a:r>
          </a:p>
          <a:p>
            <a:r>
              <a:rPr lang="pl-PL" dirty="0" smtClean="0"/>
              <a:t>Wojciech Burzyński</a:t>
            </a:r>
            <a:endParaRPr lang="pl-PL" dirty="0"/>
          </a:p>
        </p:txBody>
      </p:sp>
      <p:pic>
        <p:nvPicPr>
          <p:cNvPr id="6" name="Obraz 5" descr="damit_sh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071810"/>
            <a:ext cx="7314596" cy="27429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Otrzymana krzywa jasności – program Tangra 3.6.2</a:t>
            </a:r>
            <a:endParaRPr lang="pl-PL" sz="3600" b="1" dirty="0"/>
          </a:p>
        </p:txBody>
      </p:sp>
      <p:pic>
        <p:nvPicPr>
          <p:cNvPr id="8" name="Symbol zastępczy zawartości 7" descr="LC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8621122" cy="362891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Próba odczytu momentów zjawiska w Occult/AOTA</a:t>
            </a:r>
            <a:endParaRPr lang="pl-PL" sz="3600" b="1" dirty="0"/>
          </a:p>
        </p:txBody>
      </p:sp>
      <p:pic>
        <p:nvPicPr>
          <p:cNvPr id="5" name="Symbol zastępczy zawartości 4" descr="AOTA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8756278" cy="498317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Próba odszumienia krzywej jasności w programie TableCurve 5.01 (filtr Loess)</a:t>
            </a:r>
            <a:endParaRPr lang="pl-PL" sz="3600" b="1" dirty="0"/>
          </a:p>
        </p:txBody>
      </p:sp>
      <p:pic>
        <p:nvPicPr>
          <p:cNvPr id="6" name="Symbol zastępczy zawartości 5" descr="wygłaszenie Loes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8786842" cy="473028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Odczytane momenty w UTC</a:t>
            </a:r>
            <a:endParaRPr lang="pl-PL" sz="36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5929354"/>
          </a:xfrm>
        </p:spPr>
        <p:txBody>
          <a:bodyPr>
            <a:normAutofit fontScale="47500" lnSpcReduction="20000"/>
          </a:bodyPr>
          <a:lstStyle/>
          <a:p>
            <a:r>
              <a:rPr lang="pl-PL" sz="4200" b="1" dirty="0" smtClean="0"/>
              <a:t>W. Burzyński </a:t>
            </a:r>
            <a:r>
              <a:rPr lang="pl-PL" sz="4200" dirty="0" smtClean="0"/>
              <a:t>(odczyt za pomocą Occult/AOTA  i Tangra)</a:t>
            </a:r>
          </a:p>
          <a:p>
            <a:pPr>
              <a:buNone/>
            </a:pPr>
            <a:r>
              <a:rPr lang="pl-PL" sz="4200" b="1" dirty="0" smtClean="0">
                <a:solidFill>
                  <a:srgbClr val="00B050"/>
                </a:solidFill>
              </a:rPr>
              <a:t>D: 21:25:24.58 , +/- 0,03</a:t>
            </a:r>
            <a:endParaRPr lang="pl-PL" sz="4200" b="1" dirty="0" smtClean="0"/>
          </a:p>
          <a:p>
            <a:pPr>
              <a:buNone/>
            </a:pPr>
            <a:r>
              <a:rPr lang="pl-PL" sz="4200" b="1" dirty="0" smtClean="0">
                <a:solidFill>
                  <a:srgbClr val="00B050"/>
                </a:solidFill>
              </a:rPr>
              <a:t>R: 21:25:32.67 ,  +/- 0,03</a:t>
            </a:r>
          </a:p>
          <a:p>
            <a:pPr>
              <a:buNone/>
            </a:pPr>
            <a:r>
              <a:rPr lang="pl-PL" sz="4200" b="1" dirty="0" smtClean="0">
                <a:solidFill>
                  <a:srgbClr val="00B050"/>
                </a:solidFill>
              </a:rPr>
              <a:t>czas trwania zakrycia: 08.09 sek , środek zjawiska 21:25:38.62</a:t>
            </a:r>
          </a:p>
          <a:p>
            <a:endParaRPr lang="pl-PL" sz="4200" b="1" dirty="0" smtClean="0"/>
          </a:p>
          <a:p>
            <a:pPr>
              <a:buNone/>
            </a:pPr>
            <a:endParaRPr lang="pl-PL" sz="4200" dirty="0" smtClean="0"/>
          </a:p>
          <a:p>
            <a:r>
              <a:rPr lang="pl-PL" sz="4200" b="1" dirty="0" smtClean="0"/>
              <a:t>dr B. Kattendijdt , Niemcy </a:t>
            </a:r>
          </a:p>
          <a:p>
            <a:pPr>
              <a:buNone/>
            </a:pPr>
            <a:r>
              <a:rPr lang="pl-PL" sz="4200" b="1" dirty="0" smtClean="0"/>
              <a:t>    </a:t>
            </a:r>
            <a:r>
              <a:rPr lang="pl-PL" sz="4200" dirty="0" smtClean="0"/>
              <a:t>(odczyt za pomocą własnego programu -  arkusza kalkulacyjnego)                   </a:t>
            </a:r>
          </a:p>
          <a:p>
            <a:pPr>
              <a:buNone/>
            </a:pPr>
            <a:endParaRPr lang="pl-PL" sz="4200" dirty="0" smtClean="0"/>
          </a:p>
          <a:p>
            <a:pPr>
              <a:buNone/>
            </a:pPr>
            <a:r>
              <a:rPr lang="pl-PL" sz="4200" b="1" dirty="0" smtClean="0">
                <a:solidFill>
                  <a:srgbClr val="00B050"/>
                </a:solidFill>
              </a:rPr>
              <a:t>D: 21:25:24.543 ,  +/- 0,03</a:t>
            </a:r>
          </a:p>
          <a:p>
            <a:pPr>
              <a:buNone/>
            </a:pPr>
            <a:r>
              <a:rPr lang="pl-PL" sz="4200" b="1" dirty="0" smtClean="0">
                <a:solidFill>
                  <a:srgbClr val="00B050"/>
                </a:solidFill>
              </a:rPr>
              <a:t>R: 21:25:32.677 ,  +/- 0,03</a:t>
            </a:r>
          </a:p>
          <a:p>
            <a:pPr>
              <a:buNone/>
            </a:pPr>
            <a:r>
              <a:rPr lang="pl-PL" sz="4200" b="1" dirty="0" smtClean="0">
                <a:solidFill>
                  <a:srgbClr val="00B050"/>
                </a:solidFill>
              </a:rPr>
              <a:t>czas trwania zakrycia: 08.134 sek, środek zjawiska 21:25:38.593</a:t>
            </a:r>
          </a:p>
          <a:p>
            <a:pPr>
              <a:buNone/>
            </a:pPr>
            <a:r>
              <a:rPr lang="pl-PL" sz="4200" b="1" dirty="0" smtClean="0">
                <a:solidFill>
                  <a:schemeClr val="accent6">
                    <a:lumMod val="50000"/>
                  </a:schemeClr>
                </a:solidFill>
              </a:rPr>
              <a:t>obliczony spadek jasności 0,26 mag !</a:t>
            </a:r>
          </a:p>
          <a:p>
            <a:pPr>
              <a:buNone/>
            </a:pPr>
            <a:endParaRPr lang="pl-PL" sz="4200" dirty="0" smtClean="0"/>
          </a:p>
          <a:p>
            <a:r>
              <a:rPr lang="pl-PL" sz="4200" b="1" dirty="0" smtClean="0"/>
              <a:t>E. Frappa, Francja </a:t>
            </a:r>
            <a:r>
              <a:rPr lang="pl-PL" sz="4200" dirty="0" smtClean="0"/>
              <a:t>(wynik ostateczny, opublikowany w bazie EURASTER)</a:t>
            </a:r>
          </a:p>
          <a:p>
            <a:pPr>
              <a:buNone/>
            </a:pPr>
            <a:endParaRPr lang="pl-PL" sz="4200" dirty="0" smtClean="0"/>
          </a:p>
          <a:p>
            <a:pPr>
              <a:buNone/>
            </a:pPr>
            <a:r>
              <a:rPr lang="pl-PL" sz="4200" b="1" dirty="0" smtClean="0">
                <a:solidFill>
                  <a:srgbClr val="FF0000"/>
                </a:solidFill>
              </a:rPr>
              <a:t>D  - 21:25:24.55 , +/- 0.1 sek</a:t>
            </a:r>
          </a:p>
          <a:p>
            <a:pPr>
              <a:buNone/>
            </a:pPr>
            <a:r>
              <a:rPr lang="pl-PL" sz="4200" b="1" dirty="0" smtClean="0">
                <a:solidFill>
                  <a:srgbClr val="FF0000"/>
                </a:solidFill>
              </a:rPr>
              <a:t>R  - 21:25:32.62 , +/- 0.1 sek</a:t>
            </a:r>
          </a:p>
          <a:p>
            <a:pPr>
              <a:buNone/>
            </a:pPr>
            <a:r>
              <a:rPr lang="pl-PL" sz="4200" b="1" dirty="0" smtClean="0">
                <a:solidFill>
                  <a:srgbClr val="FF0000"/>
                </a:solidFill>
              </a:rPr>
              <a:t>czas trwania zakrycia: 8.07 sek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Arkusz B. Kattendijt’a – fotometria i momenty</a:t>
            </a:r>
            <a:endParaRPr lang="pl-PL" sz="3600" b="1" dirty="0"/>
          </a:p>
        </p:txBody>
      </p:sp>
      <p:pic>
        <p:nvPicPr>
          <p:cNvPr id="6" name="Symbol zastępczy zawartości 5" descr="kalliope_kattendijd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8575665" cy="512605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Próba dopasowania  przez Occult do modelu DAMIT</a:t>
            </a:r>
            <a:endParaRPr lang="pl-PL" sz="3600" b="1" dirty="0"/>
          </a:p>
        </p:txBody>
      </p:sp>
      <p:pic>
        <p:nvPicPr>
          <p:cNvPr id="8" name="Symbol zastępczy zawartości 7" descr="22 Kalliope 2017 3 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785794"/>
            <a:ext cx="5929354" cy="592935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Obserwacja opublikowana na EURASTER.NET</a:t>
            </a:r>
            <a:endParaRPr lang="pl-PL" sz="3600" b="1" dirty="0"/>
          </a:p>
        </p:txBody>
      </p:sp>
      <p:pic>
        <p:nvPicPr>
          <p:cNvPr id="6" name="Symbol zastępczy zawartości 5" descr="kalliope_eura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8777116" cy="46251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Parametry zjawiska</a:t>
            </a:r>
            <a:endParaRPr lang="pl-PL" sz="36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84030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gwiazda: TYC 2427-00775-1</a:t>
            </a:r>
          </a:p>
          <a:p>
            <a:r>
              <a:rPr lang="pl-PL" dirty="0" smtClean="0"/>
              <a:t>jasność gwiazdy: 12,4 mag</a:t>
            </a:r>
          </a:p>
          <a:p>
            <a:r>
              <a:rPr lang="pl-PL" dirty="0" smtClean="0"/>
              <a:t>jasność asteroidy: 11,5 mag</a:t>
            </a:r>
          </a:p>
          <a:p>
            <a:r>
              <a:rPr lang="pl-PL" dirty="0" smtClean="0"/>
              <a:t>jasność wypadkowa: 11,1 mag</a:t>
            </a:r>
          </a:p>
          <a:p>
            <a:r>
              <a:rPr lang="pl-PL" dirty="0" smtClean="0"/>
              <a:t>maksymalny spadek jasności: </a:t>
            </a:r>
            <a:r>
              <a:rPr lang="pl-PL" b="1" dirty="0" smtClean="0">
                <a:solidFill>
                  <a:srgbClr val="FF0000"/>
                </a:solidFill>
              </a:rPr>
              <a:t>0,4 mag!</a:t>
            </a:r>
          </a:p>
          <a:p>
            <a:r>
              <a:rPr lang="pl-PL" dirty="0" smtClean="0"/>
              <a:t>maksymalny czas trwania zakrycia: 12,7 sek</a:t>
            </a:r>
          </a:p>
          <a:p>
            <a:r>
              <a:rPr lang="pl-PL" dirty="0" smtClean="0"/>
              <a:t>szerokość pasa: 204 km</a:t>
            </a:r>
          </a:p>
          <a:p>
            <a:r>
              <a:rPr lang="pl-PL" dirty="0" smtClean="0"/>
              <a:t>pozycja obserwatora: 23 km na NE od centrum pasa</a:t>
            </a:r>
          </a:p>
          <a:p>
            <a:r>
              <a:rPr lang="pl-PL" dirty="0" smtClean="0"/>
              <a:t>prawdopodobieństwo zajścia zjawiska: 100%</a:t>
            </a:r>
          </a:p>
          <a:p>
            <a:r>
              <a:rPr lang="pl-PL" dirty="0" smtClean="0"/>
              <a:t>RANK: 100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Efemeryda S. Preston’a – z dnia 28.02.2017</a:t>
            </a:r>
            <a:endParaRPr lang="pl-PL" sz="3600" b="1" dirty="0"/>
          </a:p>
        </p:txBody>
      </p:sp>
      <p:pic>
        <p:nvPicPr>
          <p:cNvPr id="5" name="Symbol zastępczy zawartości 4" descr="kaliope_preston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14356"/>
            <a:ext cx="7905805" cy="592935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86874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Efemeryda S. Preston’a – wizualizacja Google Maps</a:t>
            </a:r>
            <a:endParaRPr lang="pl-PL" sz="3600" b="1" dirty="0"/>
          </a:p>
        </p:txBody>
      </p:sp>
      <p:pic>
        <p:nvPicPr>
          <p:cNvPr id="6" name="Symbol zastępczy zawartości 5" descr="kalliope_prest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8501122" cy="54531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Przebieg pasa zakrycia wg. Guide 9.1</a:t>
            </a:r>
            <a:endParaRPr lang="pl-PL" sz="3600" b="1" dirty="0"/>
          </a:p>
        </p:txBody>
      </p:sp>
      <p:pic>
        <p:nvPicPr>
          <p:cNvPr id="6" name="Symbol zastępczy zawartości 5" descr="kalliope_gu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5572164" cy="5965737"/>
          </a:xfrm>
        </p:spPr>
      </p:pic>
      <p:sp>
        <p:nvSpPr>
          <p:cNvPr id="4" name="pole tekstowe 3"/>
          <p:cNvSpPr txBox="1"/>
          <p:nvPr/>
        </p:nvSpPr>
        <p:spPr>
          <a:xfrm>
            <a:off x="6357950" y="157161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Pozycja gwiazdy z katalogu TYCHO !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Efemeryda S. Preston’a – Occult Watcher</a:t>
            </a:r>
            <a:endParaRPr lang="pl-PL" sz="3600" b="1" dirty="0"/>
          </a:p>
        </p:txBody>
      </p:sp>
      <p:pic>
        <p:nvPicPr>
          <p:cNvPr id="5" name="Symbol zastępczy zawartości 4" descr="kalliope_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8719439" cy="42132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Użyty sprzęt</a:t>
            </a:r>
            <a:endParaRPr lang="pl-PL" sz="3600" b="1" dirty="0"/>
          </a:p>
        </p:txBody>
      </p:sp>
      <p:pic>
        <p:nvPicPr>
          <p:cNvPr id="4" name="Symbol zastępczy zawartości 3" descr="sprzet_kallio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072866" cy="5304651"/>
          </a:xfrm>
        </p:spPr>
      </p:pic>
      <p:sp>
        <p:nvSpPr>
          <p:cNvPr id="5" name="pole tekstowe 4"/>
          <p:cNvSpPr txBox="1"/>
          <p:nvPr/>
        </p:nvSpPr>
        <p:spPr>
          <a:xfrm>
            <a:off x="571472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Służba czasu: </a:t>
            </a:r>
            <a:r>
              <a:rPr lang="pl-PL" sz="1600" dirty="0" smtClean="0"/>
              <a:t>GPS VTI 1PPS, Tomasz Wężyk, </a:t>
            </a:r>
            <a:r>
              <a:rPr lang="pl-PL" sz="1600" b="1" dirty="0" smtClean="0"/>
              <a:t>Kamera: </a:t>
            </a:r>
            <a:r>
              <a:rPr lang="pl-PL" sz="1600" dirty="0" smtClean="0"/>
              <a:t>CCD TV (NOVUS NVC GDN5811C-2) </a:t>
            </a:r>
          </a:p>
          <a:p>
            <a:r>
              <a:rPr lang="pl-PL" sz="1600" b="1" dirty="0" smtClean="0"/>
              <a:t>Komputer: </a:t>
            </a:r>
            <a:r>
              <a:rPr lang="pl-PL" sz="1600" dirty="0" smtClean="0"/>
              <a:t>Dell Latitiude 3540 (i5/RAM 8 GB/SSD 128 GB), </a:t>
            </a:r>
            <a:r>
              <a:rPr lang="pl-PL" sz="1600" b="1" dirty="0" smtClean="0"/>
              <a:t>VideoGrabber: </a:t>
            </a:r>
            <a:r>
              <a:rPr lang="pl-PL" sz="1600" dirty="0" smtClean="0"/>
              <a:t>Aver Media EzMaker 7 </a:t>
            </a:r>
            <a:endParaRPr lang="pl-PL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Pole widzenia kamery wg. Guide 9.1</a:t>
            </a:r>
            <a:endParaRPr lang="pl-PL" sz="3600" b="1" dirty="0"/>
          </a:p>
        </p:txBody>
      </p:sp>
      <p:pic>
        <p:nvPicPr>
          <p:cNvPr id="5" name="Symbol zastępczy zawartości 4" descr="kalliope_guid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47200"/>
            <a:ext cx="8572560" cy="587903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Rzeczywiste pole widzenia </a:t>
            </a:r>
            <a:r>
              <a:rPr lang="pl-PL" sz="3600" b="1" dirty="0" smtClean="0"/>
              <a:t>kamery:  </a:t>
            </a:r>
            <a:r>
              <a:rPr lang="pl-PL" sz="3600" b="1" dirty="0" smtClean="0"/>
              <a:t>11.0'x 8.5'</a:t>
            </a:r>
            <a:endParaRPr lang="pl-PL" sz="3600" b="1" dirty="0"/>
          </a:p>
        </p:txBody>
      </p:sp>
      <p:pic>
        <p:nvPicPr>
          <p:cNvPr id="6" name="Symbol zastępczy zawartości 5" descr="kallio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8544418" cy="576899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325</Words>
  <PresentationFormat>Pokaz na ekranie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Zakrycie asteroidalne (22) Kalliope  z dnia 14.03.2017  Moje pierwsze zakrycie asteroidalne z pozytywnym wynikiem ... ... po 19-tu latach obserwacji tych zjawisk </vt:lpstr>
      <vt:lpstr>Parametry zjawiska</vt:lpstr>
      <vt:lpstr>Efemeryda S. Preston’a – z dnia 28.02.2017</vt:lpstr>
      <vt:lpstr>Efemeryda S. Preston’a – wizualizacja Google Maps</vt:lpstr>
      <vt:lpstr>Przebieg pasa zakrycia wg. Guide 9.1</vt:lpstr>
      <vt:lpstr>Efemeryda S. Preston’a – Occult Watcher</vt:lpstr>
      <vt:lpstr>Użyty sprzęt</vt:lpstr>
      <vt:lpstr>Pole widzenia kamery wg. Guide 9.1</vt:lpstr>
      <vt:lpstr>Rzeczywiste pole widzenia kamery:  11.0'x 8.5'</vt:lpstr>
      <vt:lpstr>Otrzymana krzywa jasności – program Tangra 3.6.2</vt:lpstr>
      <vt:lpstr>Próba odczytu momentów zjawiska w Occult/AOTA</vt:lpstr>
      <vt:lpstr>Próba odszumienia krzywej jasności w programie TableCurve 5.01 (filtr Loess)</vt:lpstr>
      <vt:lpstr>Odczytane momenty w UTC</vt:lpstr>
      <vt:lpstr>Arkusz B. Kattendijt’a – fotometria i momenty</vt:lpstr>
      <vt:lpstr>Próba dopasowania  przez Occult do modelu DAMIT</vt:lpstr>
      <vt:lpstr>Obserwacja opublikowana na EURASTER.NET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pogoni za zaćmieniem....</dc:title>
  <dc:creator>PTMA_BIAŁYSTOK</dc:creator>
  <cp:lastModifiedBy>PTMA_BIAŁYSTOK</cp:lastModifiedBy>
  <cp:revision>64</cp:revision>
  <dcterms:created xsi:type="dcterms:W3CDTF">2017-02-15T08:13:50Z</dcterms:created>
  <dcterms:modified xsi:type="dcterms:W3CDTF">2017-05-10T14:21:19Z</dcterms:modified>
</cp:coreProperties>
</file>