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81" r:id="rId3"/>
    <p:sldId id="280" r:id="rId4"/>
    <p:sldId id="289" r:id="rId5"/>
    <p:sldId id="304" r:id="rId6"/>
    <p:sldId id="291" r:id="rId7"/>
    <p:sldId id="292" r:id="rId8"/>
    <p:sldId id="293" r:id="rId9"/>
    <p:sldId id="294" r:id="rId10"/>
    <p:sldId id="270" r:id="rId11"/>
    <p:sldId id="290" r:id="rId12"/>
    <p:sldId id="279" r:id="rId13"/>
    <p:sldId id="282" r:id="rId14"/>
    <p:sldId id="283" r:id="rId15"/>
    <p:sldId id="284" r:id="rId16"/>
    <p:sldId id="263" r:id="rId17"/>
    <p:sldId id="264" r:id="rId18"/>
    <p:sldId id="286" r:id="rId19"/>
    <p:sldId id="275" r:id="rId20"/>
    <p:sldId id="276" r:id="rId21"/>
    <p:sldId id="321" r:id="rId22"/>
    <p:sldId id="274" r:id="rId23"/>
    <p:sldId id="287" r:id="rId24"/>
    <p:sldId id="288" r:id="rId25"/>
    <p:sldId id="285" r:id="rId26"/>
    <p:sldId id="318" r:id="rId27"/>
    <p:sldId id="319" r:id="rId28"/>
    <p:sldId id="295" r:id="rId29"/>
    <p:sldId id="296" r:id="rId30"/>
    <p:sldId id="297" r:id="rId31"/>
    <p:sldId id="266" r:id="rId32"/>
    <p:sldId id="320" r:id="rId33"/>
    <p:sldId id="305" r:id="rId34"/>
    <p:sldId id="316" r:id="rId35"/>
    <p:sldId id="317" r:id="rId36"/>
    <p:sldId id="277" r:id="rId37"/>
    <p:sldId id="260" r:id="rId38"/>
    <p:sldId id="298" r:id="rId39"/>
    <p:sldId id="299" r:id="rId40"/>
    <p:sldId id="278" r:id="rId41"/>
    <p:sldId id="335" r:id="rId42"/>
    <p:sldId id="328" r:id="rId43"/>
    <p:sldId id="332" r:id="rId44"/>
    <p:sldId id="334" r:id="rId45"/>
    <p:sldId id="336" r:id="rId46"/>
    <p:sldId id="337" r:id="rId47"/>
    <p:sldId id="338" r:id="rId48"/>
    <p:sldId id="329" r:id="rId49"/>
    <p:sldId id="342" r:id="rId50"/>
    <p:sldId id="343" r:id="rId51"/>
    <p:sldId id="341" r:id="rId52"/>
    <p:sldId id="259" r:id="rId53"/>
    <p:sldId id="308" r:id="rId54"/>
    <p:sldId id="326" r:id="rId55"/>
    <p:sldId id="310" r:id="rId56"/>
    <p:sldId id="312" r:id="rId57"/>
    <p:sldId id="311" r:id="rId58"/>
    <p:sldId id="313" r:id="rId59"/>
    <p:sldId id="314" r:id="rId60"/>
    <p:sldId id="315" r:id="rId61"/>
    <p:sldId id="330" r:id="rId62"/>
    <p:sldId id="261" r:id="rId63"/>
    <p:sldId id="306" r:id="rId64"/>
    <p:sldId id="301" r:id="rId65"/>
    <p:sldId id="307" r:id="rId66"/>
    <p:sldId id="300" r:id="rId67"/>
    <p:sldId id="302" r:id="rId68"/>
    <p:sldId id="303" r:id="rId69"/>
    <p:sldId id="262" r:id="rId70"/>
    <p:sldId id="309" r:id="rId71"/>
    <p:sldId id="327" r:id="rId72"/>
    <p:sldId id="273" r:id="rId73"/>
    <p:sldId id="323" r:id="rId74"/>
    <p:sldId id="322" r:id="rId75"/>
    <p:sldId id="272" r:id="rId76"/>
    <p:sldId id="324" r:id="rId7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94233-254A-4ABD-8A96-3277AC9D4018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B87F4-392B-465F-926A-0348EA400AE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87F4-392B-465F-926A-0348EA400AE7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87F4-392B-465F-926A-0348EA400AE7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87F4-392B-465F-926A-0348EA400AE7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87F4-392B-465F-926A-0348EA400AE7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31FA-A561-41A7-8F86-2E9A702EACF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21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31FA-A561-41A7-8F86-2E9A702EACF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66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31FA-A561-41A7-8F86-2E9A702EACF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66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Obserwacje%20zjawisk%20zakryciowych-%20aktulane%20standardy,%20nowo&#347;ci%20i%20trendy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Obserwacje%20zjawisk%20zakryciowych-%20aktulane%20standardy,%20nowo&#347;ci%20i%20trendy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Obserwacje%20zjawisk%20zakryciowych-%20aktulane%20standardy,%20nowo&#347;ci%20i%20trendy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Obserwacje%20zjawisk%20zakryciowych-%20aktulane%20standardy,%20nowo&#347;ci%20i%20trendy.ppt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edekkingen.vvs.be/predictions/Asteroids2018" TargetMode="External"/><Relationship Id="rId2" Type="http://schemas.openxmlformats.org/officeDocument/2006/relationships/hyperlink" Target="Obserwacje%20zjawisk%20zakryciowych-%20aktulane%20standardy,%20nowo&#347;ci%20i%20trendy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stro.kretlow.de/?Occultation-Prediction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Obserwacje%20zjawisk%20zakryciowych-%20aktulane%20standardy,%20nowo&#347;ci%20i%20trendy.ppt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Obserwacje%20zjawisk%20zakryciowych-%20aktulane%20standardy,%20nowo&#347;ci%20i%20trendy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hyperlink" Target="http://videotimers.com/home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mopi.news.nstrefa.pl/" TargetMode="External"/><Relationship Id="rId2" Type="http://schemas.openxmlformats.org/officeDocument/2006/relationships/hyperlink" Target="http://www.tomasztech.pl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Obserwacje%20zjawisk%20zakryciowych-%20aktulane%20standardy,%20nowo&#347;ci%20i%20trendy.pptx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Obserwacje%20zjawisk%20zakryciowych-%20aktulane%20standardy,%20nowo&#347;ci%20i%20trendy.pptx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atec-shop.com/en/products/monochrome-cameras/wat-910bd-color-board-camera-unit-910hx-59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Obserwacje%20zjawisk%20zakryciowych-%20aktulane%20standardy,%20nowo&#347;ci%20i%20trendy.pptx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Obserwacje%20zjawisk%20zakryciowych-%20aktulane%20standardy,%20nowo&#347;ci%20i%20trendy.pptx" TargetMode="External"/><Relationship Id="rId2" Type="http://schemas.openxmlformats.org/officeDocument/2006/relationships/hyperlink" Target="http://shop.runcam.com/runcam-night-eagle-ast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Obserwacje%20zjawisk%20zakryciowych-%20aktulane%20standardy,%20nowo&#347;ci%20i%20trendy.pptx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Obserwacje%20zjawisk%20zakryciowych-%20aktulane%20standardy,%20nowo&#347;ci%20i%20trendy.pptx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Obserwacje%20zjawisk%20zakryciowych-%20aktulane%20standardy,%20nowo&#347;ci%20i%20trendy.pptx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planoccult@ls.vvs.be" TargetMode="External"/><Relationship Id="rId2" Type="http://schemas.openxmlformats.org/officeDocument/2006/relationships/hyperlink" Target="mailto:frappa@euraster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unoccult@iota-es.de" TargetMode="External"/><Relationship Id="rId4" Type="http://schemas.openxmlformats.org/officeDocument/2006/relationships/hyperlink" Target="mailto:Mitsuru.Soma@nao.ac.jp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drherald@bigpond.net.au" TargetMode="External"/><Relationship Id="rId2" Type="http://schemas.openxmlformats.org/officeDocument/2006/relationships/hyperlink" Target="mailto:palbrl@clear.net.n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ar2.astro.cz/ETD/protocol.php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ccultations.org.nz/videotime/RASNZ_VideoOccManual_V1_2.pdf" TargetMode="External"/><Relationship Id="rId3" Type="http://schemas.openxmlformats.org/officeDocument/2006/relationships/hyperlink" Target="http://www.iota-es.de/" TargetMode="External"/><Relationship Id="rId7" Type="http://schemas.openxmlformats.org/officeDocument/2006/relationships/hyperlink" Target="http://www.asteroidoccultation.com/observations/YouTubeVideos.htm" TargetMode="External"/><Relationship Id="rId2" Type="http://schemas.openxmlformats.org/officeDocument/2006/relationships/hyperlink" Target="http://occultation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cultations.org/publications/newsletters/" TargetMode="External"/><Relationship Id="rId5" Type="http://schemas.openxmlformats.org/officeDocument/2006/relationships/hyperlink" Target="https://groups.yahoo.com/neo/groups/IOTAoccultations/info" TargetMode="External"/><Relationship Id="rId4" Type="http://schemas.openxmlformats.org/officeDocument/2006/relationships/hyperlink" Target="mailto:planoccult@ls.vvs.be" TargetMode="External"/><Relationship Id="rId9" Type="http://schemas.openxmlformats.org/officeDocument/2006/relationships/hyperlink" Target="http://www.poyntsource.com/IOTAmanual/Preview.htm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Obserwacje%20zjawisk%20zakryciowych-%20aktulane%20standardy,%20nowo&#347;ci%20i%20trendy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172480" cy="1643074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Obserwacje zjawisk zakryciowych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i="1" dirty="0" smtClean="0"/>
              <a:t>Aktualne standardy, nowości i trendy</a:t>
            </a:r>
            <a:endParaRPr lang="pl-PL" sz="36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5715016"/>
            <a:ext cx="6400800" cy="78104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Seminarium SOPiZ</a:t>
            </a:r>
            <a:r>
              <a:rPr lang="pl-PL" smtClean="0"/>
              <a:t>, 20 </a:t>
            </a:r>
            <a:r>
              <a:rPr lang="pl-PL" dirty="0" smtClean="0"/>
              <a:t>maja 2017r, Łodź</a:t>
            </a:r>
          </a:p>
          <a:p>
            <a:r>
              <a:rPr lang="pl-PL" dirty="0" smtClean="0"/>
              <a:t>Wojciech Burzyński</a:t>
            </a:r>
            <a:endParaRPr lang="pl-PL" dirty="0"/>
          </a:p>
        </p:txBody>
      </p:sp>
      <p:pic>
        <p:nvPicPr>
          <p:cNvPr id="4" name="Obraz 3" descr="logo_SOPiZ_no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071678"/>
            <a:ext cx="4053668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GPS w komórce...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9720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000" dirty="0" smtClean="0"/>
              <a:t>      </a:t>
            </a:r>
            <a:r>
              <a:rPr lang="pl-PL" sz="2400" b="1" dirty="0" smtClean="0">
                <a:solidFill>
                  <a:srgbClr val="0070C0"/>
                </a:solidFill>
              </a:rPr>
              <a:t>A-GPS (assisted GPS) </a:t>
            </a:r>
            <a:r>
              <a:rPr lang="pl-PL" sz="2000" b="1" dirty="0" smtClean="0"/>
              <a:t>-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/>
              <a:t>przy współczesnym rozpowszechnieniu urządzeń elektronicznych wyposażonych w odbiorniki GPS zagadnienie wyznaczania współrzędnych geograficznych obserwatora stało się szybkie i proste. </a:t>
            </a:r>
            <a:br>
              <a:rPr lang="pl-PL" sz="2000" dirty="0" smtClean="0"/>
            </a:br>
            <a:endParaRPr lang="pl-PL" sz="2000" dirty="0" smtClean="0"/>
          </a:p>
          <a:p>
            <a:pPr algn="just">
              <a:buNone/>
            </a:pPr>
            <a:r>
              <a:rPr lang="pl-PL" sz="2000" dirty="0" smtClean="0"/>
              <a:t>      Niemal każdy nowoczesny telefon z ekranem dotykowym wyposażony jest w technologię A-GPS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/>
              <a:t>opartą o naziemne i nierównomiernie rozlokowane stacje bazowe GSM. Dokładność A-GPS zależna jest od tego, w jakich odległościach i jak dużo stacji znajduje się na danym obszarze.</a:t>
            </a:r>
          </a:p>
          <a:p>
            <a:pPr algn="just">
              <a:buNone/>
            </a:pPr>
            <a:endParaRPr lang="pl-PL" sz="2000" dirty="0" smtClean="0"/>
          </a:p>
          <a:p>
            <a:pPr algn="just" fontAlgn="base">
              <a:buNone/>
            </a:pPr>
            <a:r>
              <a:rPr lang="pl-PL" sz="2000" dirty="0" smtClean="0"/>
              <a:t>      Oznacza to, że np. w miastach z dużą liczbą BTS, sygnał A-GPS jest silniejszy i bardziej dokładny niż poza miastem i na terenach zalesionych, gdzie odległość między stacjami nadawczymi jest dosyć duża. W rezultacie A-GPS jest nieco mniej precyzyjny niż GPS. Dokładność A-GPS w mieście wynosi do ok. </a:t>
            </a:r>
            <a:r>
              <a:rPr lang="pl-PL" sz="2000" b="1" dirty="0" smtClean="0"/>
              <a:t>20-30 m</a:t>
            </a:r>
            <a:r>
              <a:rPr lang="pl-PL" sz="2000" dirty="0" smtClean="0"/>
              <a:t>, natomiast dobry GPS cechuje dokładność rzędu do 5-10 m, a w przypadku dedykowanych odbiorników turystycznych - nawet większa.</a:t>
            </a:r>
          </a:p>
          <a:p>
            <a:pPr algn="just"/>
            <a:endParaRPr lang="pl-PL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7686" y="0"/>
            <a:ext cx="4214874" cy="785794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GPS w komórce....</a:t>
            </a:r>
            <a:endParaRPr lang="pl-PL" sz="3600" b="1" dirty="0"/>
          </a:p>
        </p:txBody>
      </p:sp>
      <p:pic>
        <p:nvPicPr>
          <p:cNvPr id="4" name="Obraz 3" descr="gpsstat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656719" cy="650083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71934" y="642918"/>
            <a:ext cx="507206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Aplikacja </a:t>
            </a:r>
            <a:r>
              <a:rPr lang="pl-PL" sz="2400" b="1" dirty="0" smtClean="0">
                <a:solidFill>
                  <a:srgbClr val="FF0000"/>
                </a:solidFill>
              </a:rPr>
              <a:t>GPS Status &amp; Toolbox 7.5.162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na telefony z systemem Android 4.0 i nowszym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aplikacja jest bezpłatna (sklep Google Play)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wersja Pro 16,99 zł (brak reklam, wyświetlanie  </a:t>
            </a:r>
          </a:p>
          <a:p>
            <a:r>
              <a:rPr lang="pl-PL" dirty="0" smtClean="0"/>
              <a:t>  danych z czujników ciśnienia, temperatury...)</a:t>
            </a:r>
          </a:p>
          <a:p>
            <a:endParaRPr lang="pl-PL" dirty="0" smtClean="0"/>
          </a:p>
          <a:p>
            <a:r>
              <a:rPr lang="pl-PL" dirty="0" smtClean="0"/>
              <a:t>Najciekawszą funkcją jest pokazanie wartości </a:t>
            </a:r>
          </a:p>
          <a:p>
            <a:r>
              <a:rPr lang="pl-PL" b="1" dirty="0" smtClean="0"/>
              <a:t>DOP</a:t>
            </a:r>
            <a:r>
              <a:rPr lang="pl-PL" dirty="0" smtClean="0"/>
              <a:t> (Dilution of Precision), czyli parametru opisującego wpływ geometrii konstelacji satelitów na wyznaczenie pozycji, wyróżniamy:</a:t>
            </a:r>
          </a:p>
          <a:p>
            <a:r>
              <a:rPr lang="pl-PL" dirty="0" smtClean="0"/>
              <a:t>HDOP – dla współrzędnych płaskich</a:t>
            </a:r>
          </a:p>
          <a:p>
            <a:r>
              <a:rPr lang="pl-PL" dirty="0" smtClean="0"/>
              <a:t>VDOP – dla wysokości</a:t>
            </a:r>
          </a:p>
          <a:p>
            <a:endParaRPr lang="pl-PL" dirty="0" smtClean="0"/>
          </a:p>
          <a:p>
            <a:r>
              <a:rPr lang="pl-PL" dirty="0" smtClean="0"/>
              <a:t>i tak:</a:t>
            </a:r>
          </a:p>
          <a:p>
            <a:endParaRPr lang="pl-PL" dirty="0" smtClean="0"/>
          </a:p>
          <a:p>
            <a:r>
              <a:rPr lang="pl-PL" dirty="0" smtClean="0"/>
              <a:t>DOP = 1 -&gt; jakość sygnału idealna</a:t>
            </a:r>
          </a:p>
          <a:p>
            <a:r>
              <a:rPr lang="pl-PL" dirty="0" smtClean="0"/>
              <a:t>DOP = 2...3 -&gt; jakość sygnału znakomita</a:t>
            </a:r>
          </a:p>
          <a:p>
            <a:r>
              <a:rPr lang="pl-PL" dirty="0" smtClean="0"/>
              <a:t>DOP = 4...6 -&gt; jakość sygnału dobra</a:t>
            </a:r>
          </a:p>
          <a:p>
            <a:r>
              <a:rPr lang="pl-PL" dirty="0" smtClean="0"/>
              <a:t>DOP = 7...8 -&gt; jakość sygnału umiarkowna </a:t>
            </a:r>
          </a:p>
          <a:p>
            <a:r>
              <a:rPr lang="pl-PL" dirty="0" smtClean="0"/>
              <a:t>DOP = 9...20 -&gt; jakość sygnału słaba </a:t>
            </a:r>
          </a:p>
          <a:p>
            <a:r>
              <a:rPr lang="pl-PL" dirty="0" smtClean="0"/>
              <a:t>DOP &gt; 20 -&gt; jakość sygnału zła 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Profile brzegu tarczy Księżyca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0070C0"/>
                </a:solidFill>
              </a:rPr>
              <a:t>       </a:t>
            </a:r>
            <a:r>
              <a:rPr lang="pl-PL" sz="4400" b="1" dirty="0" smtClean="0">
                <a:solidFill>
                  <a:srgbClr val="0070C0"/>
                </a:solidFill>
              </a:rPr>
              <a:t>LOLA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pl-PL" dirty="0" smtClean="0"/>
              <a:t>- profil uzyskany za pomocą LOLA (</a:t>
            </a:r>
            <a:r>
              <a:rPr lang="pl-PL" b="1" dirty="0" smtClean="0">
                <a:solidFill>
                  <a:srgbClr val="0070C0"/>
                </a:solidFill>
              </a:rPr>
              <a:t>L</a:t>
            </a:r>
            <a:r>
              <a:rPr lang="pl-PL" dirty="0" smtClean="0"/>
              <a:t>unar </a:t>
            </a:r>
            <a:r>
              <a:rPr lang="pl-PL" b="1" dirty="0" smtClean="0">
                <a:solidFill>
                  <a:srgbClr val="0070C0"/>
                </a:solidFill>
              </a:rPr>
              <a:t>O</a:t>
            </a:r>
            <a:r>
              <a:rPr lang="pl-PL" dirty="0" smtClean="0"/>
              <a:t>rbiter </a:t>
            </a:r>
            <a:r>
              <a:rPr lang="pl-PL" b="1" dirty="0" smtClean="0">
                <a:solidFill>
                  <a:srgbClr val="0070C0"/>
                </a:solidFill>
              </a:rPr>
              <a:t>L</a:t>
            </a:r>
            <a:r>
              <a:rPr lang="pl-PL" dirty="0" smtClean="0"/>
              <a:t>aser </a:t>
            </a:r>
            <a:r>
              <a:rPr lang="pl-PL" b="1" dirty="0" smtClean="0">
                <a:solidFill>
                  <a:srgbClr val="0070C0"/>
                </a:solidFill>
              </a:rPr>
              <a:t>A</a:t>
            </a:r>
            <a:r>
              <a:rPr lang="pl-PL" dirty="0" smtClean="0"/>
              <a:t>ltimeter), czyli wysokościomierza laserowego o dokładności pomiarów wysokości terenu wynoszącej </a:t>
            </a:r>
            <a:r>
              <a:rPr lang="pl-PL" b="1" dirty="0" smtClean="0"/>
              <a:t>1 m</a:t>
            </a:r>
            <a:r>
              <a:rPr lang="pl-PL" dirty="0" smtClean="0"/>
              <a:t>, umiejscowionego na amerykańskiej sondzie LRO (Lunar Reconnaissance Orbiter). Do tej pory wykonano łacznie ponad 6,3 mld pomiarów wysokości.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     Do generowania profilu Ksieżyca w Occult  (IV. 2015) D. Herald użył prawie </a:t>
            </a:r>
            <a:r>
              <a:rPr lang="pl-PL" b="1" dirty="0" smtClean="0"/>
              <a:t>72 mln </a:t>
            </a:r>
            <a:r>
              <a:rPr lang="pl-PL" dirty="0" smtClean="0"/>
              <a:t>punktów, z rozdzielczością pionową </a:t>
            </a:r>
            <a:r>
              <a:rPr lang="pl-PL" b="1" dirty="0" smtClean="0"/>
              <a:t>2 m (0,001”)</a:t>
            </a:r>
            <a:r>
              <a:rPr lang="pl-PL" dirty="0" smtClean="0"/>
              <a:t>. Rozdzielczość profilu wokół księżycowego brzegu wynosi 0,17” w rzucie na sferę niebieską</a:t>
            </a:r>
            <a:r>
              <a:rPr lang="pl-PL" smtClean="0"/>
              <a:t>. </a:t>
            </a:r>
            <a:endParaRPr lang="pl-PL" dirty="0" smtClean="0"/>
          </a:p>
          <a:p>
            <a:pPr>
              <a:buNone/>
            </a:pPr>
            <a:endParaRPr lang="pl-PL" sz="4400" dirty="0" smtClean="0"/>
          </a:p>
          <a:p>
            <a:pPr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Jest to aktualnie najdokładniejszy dostępny profil brzegu Księżyca . </a:t>
            </a:r>
          </a:p>
          <a:p>
            <a:pPr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Używamy go do generowania efemeryd i redukcji obserwacji.</a:t>
            </a:r>
          </a:p>
          <a:p>
            <a:pPr>
              <a:buNone/>
            </a:pPr>
            <a:endParaRPr lang="pl-PL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l-PL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70C0"/>
                </a:solidFill>
              </a:rPr>
              <a:t>      </a:t>
            </a:r>
            <a:r>
              <a:rPr lang="pl-PL" sz="4400" b="1" dirty="0" smtClean="0">
                <a:solidFill>
                  <a:srgbClr val="0070C0"/>
                </a:solidFill>
              </a:rPr>
              <a:t>Kaguya</a:t>
            </a:r>
            <a:r>
              <a:rPr lang="pl-PL" dirty="0" smtClean="0"/>
              <a:t> - profil uzyskany na pomocą LALT (</a:t>
            </a:r>
            <a:r>
              <a:rPr lang="pl-PL" b="1" dirty="0" smtClean="0">
                <a:solidFill>
                  <a:srgbClr val="0070C0"/>
                </a:solidFill>
              </a:rPr>
              <a:t>L</a:t>
            </a:r>
            <a:r>
              <a:rPr lang="pl-PL" dirty="0" smtClean="0"/>
              <a:t>aser </a:t>
            </a:r>
            <a:r>
              <a:rPr lang="pl-PL" b="1" dirty="0" smtClean="0">
                <a:solidFill>
                  <a:srgbClr val="0070C0"/>
                </a:solidFill>
              </a:rPr>
              <a:t>ALT</a:t>
            </a:r>
            <a:r>
              <a:rPr lang="pl-PL" dirty="0" smtClean="0"/>
              <a:t>imeter), czyli wysokościomierza laserowego o dokładności pomiaru wysokości terenu wynoszącej </a:t>
            </a:r>
            <a:r>
              <a:rPr lang="pl-PL" b="1" dirty="0" smtClean="0"/>
              <a:t>5 m</a:t>
            </a:r>
            <a:r>
              <a:rPr lang="pl-PL" dirty="0" smtClean="0"/>
              <a:t>, umiejscowionego na japońskiej sondzie Kaguya (Selene). Ze względu na okołobiegunową orbitę sondy pomiary wysokości są zagęszczone na obszarach okołobiegunowych.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 Do generowania profilu Ksieżyca w Occult (XI.2009) D. Herald użył prawie </a:t>
            </a:r>
            <a:r>
              <a:rPr lang="pl-PL" b="1" dirty="0" smtClean="0"/>
              <a:t>4,9 mln </a:t>
            </a:r>
            <a:r>
              <a:rPr lang="pl-PL" dirty="0" smtClean="0"/>
              <a:t>punktów.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Należy jednak zaznaczyć, ze zarówno Kaguya jak i LOLA nie są pozbawione błędów.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Profile brzegu tarczy Księżyca – LOLA vs. Watts</a:t>
            </a:r>
            <a:endParaRPr lang="pl-PL" sz="3600" b="1" dirty="0"/>
          </a:p>
        </p:txBody>
      </p:sp>
      <p:pic>
        <p:nvPicPr>
          <p:cNvPr id="4" name="Symbol zastępczy zawartości 3" descr="lola_watts_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072626" cy="55354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40108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Profile brzegu tarczy Księżyca – LOLA vs. Kaguya</a:t>
            </a:r>
            <a:endParaRPr lang="pl-PL" sz="3200" b="1" dirty="0"/>
          </a:p>
        </p:txBody>
      </p:sp>
      <p:pic>
        <p:nvPicPr>
          <p:cNvPr id="11" name="Obraz 10" descr="LOLA_watts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636875"/>
            <a:ext cx="6572296" cy="3221125"/>
          </a:xfrm>
          <a:prstGeom prst="rect">
            <a:avLst/>
          </a:prstGeom>
        </p:spPr>
      </p:pic>
      <p:pic>
        <p:nvPicPr>
          <p:cNvPr id="8" name="Obraz 7" descr="kaguya_watt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42918"/>
            <a:ext cx="6643734" cy="308214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7500958" y="5072074"/>
            <a:ext cx="83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LOLA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286644" y="1785926"/>
            <a:ext cx="110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Kaguya</a:t>
            </a:r>
            <a:endParaRPr lang="pl-PL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aldebaran_graze_2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449063"/>
            <a:ext cx="8358247" cy="640893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Profile brzegu tarczy Księżyca – LOLA vs. Kaguya</a:t>
            </a:r>
            <a:endParaRPr lang="pl-PL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Katalogi astrometryczne</a:t>
            </a:r>
            <a:br>
              <a:rPr lang="pl-PL" sz="4000" b="1" dirty="0" smtClean="0"/>
            </a:br>
            <a:r>
              <a:rPr lang="pl-PL" sz="4000" b="1" dirty="0" smtClean="0"/>
              <a:t> - era przed publikacją katalogu Gaia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UCAC4 </a:t>
            </a:r>
            <a:r>
              <a:rPr lang="pl-PL" sz="2400" b="1" dirty="0" smtClean="0">
                <a:solidFill>
                  <a:srgbClr val="0070C0"/>
                </a:solidFill>
              </a:rPr>
              <a:t> (sierpień 2012)</a:t>
            </a:r>
          </a:p>
          <a:p>
            <a:pPr>
              <a:buNone/>
            </a:pPr>
            <a:r>
              <a:rPr lang="pl-PL" sz="1400" dirty="0" smtClean="0"/>
              <a:t>(</a:t>
            </a:r>
            <a:r>
              <a:rPr lang="pl-PL" sz="1400" i="1" dirty="0" smtClean="0"/>
              <a:t>USNO CCD Astrograph Catalog</a:t>
            </a:r>
            <a:r>
              <a:rPr lang="pl-PL" sz="1400" dirty="0" smtClean="0"/>
              <a:t>) – wykonany kamerą 16 Mpix  podłączonej do 20-cm astrografu,</a:t>
            </a:r>
          </a:p>
          <a:p>
            <a:pPr>
              <a:buNone/>
            </a:pPr>
            <a:r>
              <a:rPr lang="pl-PL" sz="1400" dirty="0" smtClean="0"/>
              <a:t>Pierwszy katalog wykonany przy pomocy techniki CCD a nie zdjeć anologowych.</a:t>
            </a:r>
          </a:p>
          <a:p>
            <a:pPr>
              <a:buNone/>
            </a:pPr>
            <a:endParaRPr lang="pl-PL" sz="1400" dirty="0" smtClean="0"/>
          </a:p>
          <a:p>
            <a:r>
              <a:rPr lang="pl-PL" sz="1800" dirty="0" smtClean="0"/>
              <a:t>pozycje, ruchy własne i jasność dla 114 mln obiektów o jasności od 4 do 16,6 mag</a:t>
            </a:r>
          </a:p>
          <a:p>
            <a:r>
              <a:rPr lang="pl-PL" sz="1800" dirty="0" smtClean="0"/>
              <a:t>niepewność pozycji </a:t>
            </a:r>
            <a:r>
              <a:rPr lang="pl-PL" sz="1800" b="1" dirty="0" smtClean="0"/>
              <a:t>0,015”- 0,02" </a:t>
            </a:r>
            <a:r>
              <a:rPr lang="pl-PL" sz="1800" dirty="0" smtClean="0"/>
              <a:t>dla gwiazd z zakresu 10 - 14 mag</a:t>
            </a:r>
          </a:p>
          <a:p>
            <a:r>
              <a:rPr lang="pl-PL" sz="1800" dirty="0" smtClean="0"/>
              <a:t>niepewność pozycji lepsza niż 0,08" dla gwiazd o jasności 16 mag</a:t>
            </a:r>
          </a:p>
          <a:p>
            <a:r>
              <a:rPr lang="pl-PL" sz="1800" dirty="0" smtClean="0"/>
              <a:t>niepewność ruchów własnych: 0,001-0,003”/rok (do 12 mag)                      </a:t>
            </a:r>
          </a:p>
          <a:p>
            <a:pPr>
              <a:buNone/>
            </a:pPr>
            <a:r>
              <a:rPr lang="pl-PL" sz="1800" dirty="0" smtClean="0"/>
              <a:t>                                                              0,002-0,006”/rok (12-16 mag)</a:t>
            </a:r>
          </a:p>
          <a:p>
            <a:endParaRPr lang="pl-PL" sz="1800" dirty="0" smtClean="0"/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URAT1</a:t>
            </a:r>
            <a:r>
              <a:rPr lang="pl-PL" sz="2400" b="1" dirty="0" smtClean="0">
                <a:solidFill>
                  <a:srgbClr val="0070C0"/>
                </a:solidFill>
              </a:rPr>
              <a:t> (marzec 2015)</a:t>
            </a:r>
          </a:p>
          <a:p>
            <a:pPr>
              <a:buNone/>
            </a:pPr>
            <a:r>
              <a:rPr lang="pl-PL" sz="1400" dirty="0" smtClean="0"/>
              <a:t>(USNO's Robotic Astrometric Catalog)  – wykonany kamerą 100 Mpix  podłączonej do 20-cm astrografu</a:t>
            </a:r>
          </a:p>
          <a:p>
            <a:r>
              <a:rPr lang="pl-PL" sz="1800" dirty="0" smtClean="0"/>
              <a:t>pozycje, ruchy własne i jasność dla 228 mln gwiazd o jasności do 18,5 mag - dla nieba północnego do deklinacji -25°</a:t>
            </a:r>
          </a:p>
          <a:p>
            <a:r>
              <a:rPr lang="pl-PL" sz="1800" dirty="0" smtClean="0"/>
              <a:t>niepewność pozycji </a:t>
            </a:r>
            <a:r>
              <a:rPr lang="pl-PL" sz="1800" b="1" dirty="0" smtClean="0"/>
              <a:t>0,005”- 0,04</a:t>
            </a:r>
            <a:r>
              <a:rPr lang="pl-PL" sz="1800" dirty="0" smtClean="0"/>
              <a:t>” zależąca od jasności gwiazdy (typ. 0,01 - 0,03”)</a:t>
            </a:r>
          </a:p>
          <a:p>
            <a:r>
              <a:rPr lang="pl-PL" sz="1800" dirty="0" smtClean="0"/>
              <a:t>typowa niepewność ruchów własnych: 0,005 - 0,008”/rok - duża</a:t>
            </a:r>
          </a:p>
          <a:p>
            <a:r>
              <a:rPr lang="pl-PL" sz="1800" dirty="0" smtClean="0"/>
              <a:t>epoka 2012.3 – 2014.6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Katalogi astrometryczne - katalog Gaia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714356"/>
            <a:ext cx="8929718" cy="5857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Gaia DR1      </a:t>
            </a:r>
            <a:r>
              <a:rPr lang="pl-PL" sz="1600" b="1" i="1" dirty="0" smtClean="0">
                <a:solidFill>
                  <a:srgbClr val="FF0000"/>
                </a:solidFill>
              </a:rPr>
              <a:t> DR – Data Release   </a:t>
            </a:r>
            <a:r>
              <a:rPr lang="pl-PL" sz="2400" b="1" dirty="0" smtClean="0">
                <a:solidFill>
                  <a:srgbClr val="0070C0"/>
                </a:solidFill>
              </a:rPr>
              <a:t>(14 września 2016)</a:t>
            </a:r>
          </a:p>
          <a:p>
            <a:pPr>
              <a:buNone/>
            </a:pPr>
            <a:r>
              <a:rPr lang="pl-PL" sz="1800" i="1" dirty="0" smtClean="0"/>
              <a:t>Gaia – sonda agencji ESA działajaca od VII.2014, może działać nawet do 2023 r.</a:t>
            </a:r>
          </a:p>
          <a:p>
            <a:pPr>
              <a:buNone/>
            </a:pPr>
            <a:r>
              <a:rPr lang="pl-PL" sz="1800" i="1" dirty="0" smtClean="0"/>
              <a:t>(</a:t>
            </a:r>
            <a:r>
              <a:rPr lang="pl-PL" sz="1800" b="1" dirty="0" smtClean="0"/>
              <a:t>G</a:t>
            </a:r>
            <a:r>
              <a:rPr lang="pl-PL" sz="1800" dirty="0" smtClean="0"/>
              <a:t>lobal </a:t>
            </a:r>
            <a:r>
              <a:rPr lang="pl-PL" sz="1800" b="1" dirty="0" smtClean="0"/>
              <a:t>A</a:t>
            </a:r>
            <a:r>
              <a:rPr lang="pl-PL" sz="1800" dirty="0" smtClean="0"/>
              <a:t>strometric </a:t>
            </a:r>
            <a:r>
              <a:rPr lang="pl-PL" sz="1800" b="1" dirty="0" smtClean="0"/>
              <a:t>I</a:t>
            </a:r>
            <a:r>
              <a:rPr lang="pl-PL" sz="1800" dirty="0" smtClean="0"/>
              <a:t>nterferometer for </a:t>
            </a:r>
            <a:r>
              <a:rPr lang="pl-PL" sz="1800" b="1" dirty="0" smtClean="0"/>
              <a:t>A</a:t>
            </a:r>
            <a:r>
              <a:rPr lang="pl-PL" sz="1800" dirty="0" smtClean="0"/>
              <a:t>strophysics)</a:t>
            </a:r>
            <a:endParaRPr lang="pl-PL" sz="1800" i="1" dirty="0" smtClean="0"/>
          </a:p>
          <a:p>
            <a:pPr>
              <a:buNone/>
            </a:pPr>
            <a:endParaRPr lang="pl-PL" sz="1400" b="1" dirty="0" smtClean="0">
              <a:solidFill>
                <a:srgbClr val="FF0000"/>
              </a:solidFill>
            </a:endParaRPr>
          </a:p>
          <a:p>
            <a:r>
              <a:rPr lang="pl-PL" sz="2000" dirty="0" smtClean="0"/>
              <a:t>pozycje i jasności dla ponad 1,14 mld obiektów o jasności do 20,7 mag</a:t>
            </a:r>
          </a:p>
          <a:p>
            <a:r>
              <a:rPr lang="pl-PL" sz="2000" dirty="0" smtClean="0"/>
              <a:t>pozycja każdego obiektu zmierzona 70 razy ! (dolecowo 73 TB danych)</a:t>
            </a:r>
          </a:p>
          <a:p>
            <a:r>
              <a:rPr lang="pl-PL" sz="2000" dirty="0" smtClean="0"/>
              <a:t>niepewność pozycji gwiazd lepsza niż </a:t>
            </a:r>
            <a:r>
              <a:rPr lang="pl-PL" sz="2000" b="1" dirty="0" smtClean="0"/>
              <a:t>0,0001” </a:t>
            </a:r>
            <a:r>
              <a:rPr lang="pl-PL" sz="2000" dirty="0" smtClean="0"/>
              <a:t>dla epoki J2015.0</a:t>
            </a:r>
          </a:p>
          <a:p>
            <a:r>
              <a:rPr lang="pl-PL" sz="2000" dirty="0" smtClean="0"/>
              <a:t>oczekiwana ostateczna (po redukcjach) średnia niepewnosć pozycji, ruchów własnych i paralaks dla gwiazd jasniejszych od 15 mag </a:t>
            </a:r>
            <a:r>
              <a:rPr lang="pl-PL" sz="2000" b="1" dirty="0" smtClean="0">
                <a:solidFill>
                  <a:srgbClr val="FF0000"/>
                </a:solidFill>
              </a:rPr>
              <a:t>0,000005-0,000025” !                                           ... czyli już nie „mas” tylko „µas”...</a:t>
            </a:r>
          </a:p>
          <a:p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ESA planuje stopniowe poblikowanie wszystkich danych zebranych przez sondę Gaia do roku 2022. Obserwatorów zakryć najbardziej zainteresuje drugie opublikowanie danych (Gaia- DR2), które nastąpi </a:t>
            </a:r>
            <a:r>
              <a:rPr lang="pl-PL" sz="2000" b="1" dirty="0" smtClean="0"/>
              <a:t>prawdopodobnie w  kwietniu 2018 roku</a:t>
            </a:r>
            <a:r>
              <a:rPr lang="pl-PL" sz="2000" dirty="0" smtClean="0"/>
              <a:t>, które będzie zawierać:</a:t>
            </a:r>
          </a:p>
          <a:p>
            <a:r>
              <a:rPr lang="pl-PL" sz="2000" dirty="0" smtClean="0"/>
              <a:t>5-elementowy katalog astrometryczny wszystkich obiektów                                                    (pozycja, ruchy własne, paralaksa oraz jasność)</a:t>
            </a:r>
          </a:p>
          <a:p>
            <a:r>
              <a:rPr lang="pl-PL" sz="2000" dirty="0" smtClean="0"/>
              <a:t>astrometria dla ponad 10000 asteroid -&gt;</a:t>
            </a: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jakościowy skok precyzji efemeryd!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Katalogi astrometryczne</a:t>
            </a:r>
            <a:br>
              <a:rPr lang="pl-PL" sz="4000" b="1" dirty="0" smtClean="0"/>
            </a:br>
            <a:r>
              <a:rPr lang="pl-PL" sz="4000" b="1" dirty="0" smtClean="0"/>
              <a:t>  wydane po publikacji katalogu Gaia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Gaia 14 </a:t>
            </a:r>
            <a:r>
              <a:rPr lang="pl-PL" sz="2400" dirty="0" smtClean="0"/>
              <a:t> </a:t>
            </a:r>
            <a:r>
              <a:rPr lang="pl-PL" sz="2400" b="1" dirty="0" smtClean="0">
                <a:solidFill>
                  <a:srgbClr val="0070C0"/>
                </a:solidFill>
              </a:rPr>
              <a:t>(20 wrzesień 2016)</a:t>
            </a:r>
          </a:p>
          <a:p>
            <a:pPr>
              <a:buNone/>
            </a:pPr>
            <a:r>
              <a:rPr lang="pl-PL" sz="2400" dirty="0" smtClean="0"/>
              <a:t>     Jest to katalog  utworzony przez D. Heralda i używany wyłącznie przez program Occult do obliczeń efemeryd zakryć asteroidalnych</a:t>
            </a:r>
          </a:p>
          <a:p>
            <a:pPr>
              <a:buNone/>
            </a:pPr>
            <a:r>
              <a:rPr lang="pl-PL" sz="2400" dirty="0" smtClean="0"/>
              <a:t>Zawiera 17,6 mln gwiazd do 14,0 mag, ruchy własne z UCAC4, UCAC5</a:t>
            </a:r>
          </a:p>
          <a:p>
            <a:pPr>
              <a:buNone/>
            </a:pPr>
            <a:r>
              <a:rPr lang="pl-PL" sz="2400" dirty="0" smtClean="0"/>
              <a:t>Dostępny przez  przeglądarkę katalogów astrometrycznych VizieR: </a:t>
            </a:r>
          </a:p>
          <a:p>
            <a:pPr>
              <a:buNone/>
            </a:pPr>
            <a:r>
              <a:rPr lang="pl-PL" sz="2400" dirty="0" smtClean="0">
                <a:hlinkClick r:id="rId3" action="ppaction://hlinkpres?slideindex=1&amp;slidetitle="/>
              </a:rPr>
              <a:t>http://vizier.u-strasbg.fr/viz-bin/VizieR-3?-source=I/337/gaia</a:t>
            </a: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TGAS</a:t>
            </a:r>
            <a:r>
              <a:rPr lang="pl-PL" sz="2400" dirty="0" smtClean="0"/>
              <a:t> (Tycho-Gaia Astrometric Solution)  = </a:t>
            </a:r>
            <a:r>
              <a:rPr lang="pl-PL" sz="2400" b="1" dirty="0" smtClean="0">
                <a:solidFill>
                  <a:srgbClr val="FF0000"/>
                </a:solidFill>
              </a:rPr>
              <a:t>TychoGaia </a:t>
            </a:r>
            <a:r>
              <a:rPr lang="pl-PL" sz="2400" dirty="0" smtClean="0"/>
              <a:t>w Occult</a:t>
            </a:r>
          </a:p>
          <a:p>
            <a:pPr>
              <a:buNone/>
            </a:pPr>
            <a:r>
              <a:rPr lang="pl-PL" sz="2400" dirty="0" smtClean="0"/>
              <a:t>     Katalog zawiera 2,06 mln gwiazd, głównie od 6 do 11, 5 mag, utworzony  przy wykorzystaniu danych pozycyjnych Gaia-DR1 oraz ruchów własnych gwiazd z katalogów Hipparcos i Tycho2</a:t>
            </a:r>
          </a:p>
          <a:p>
            <a:r>
              <a:rPr lang="pl-PL" sz="2400" dirty="0" smtClean="0"/>
              <a:t>     niepewność pozycji: </a:t>
            </a:r>
            <a:r>
              <a:rPr lang="pl-PL" sz="2400" b="1" dirty="0" smtClean="0"/>
              <a:t>0,00025”</a:t>
            </a: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Katalogi astrometryczne</a:t>
            </a:r>
            <a:br>
              <a:rPr lang="pl-PL" sz="4000" b="1" dirty="0" smtClean="0"/>
            </a:br>
            <a:r>
              <a:rPr lang="pl-PL" sz="4000" b="1" dirty="0" smtClean="0"/>
              <a:t>  wydane po publikacji katalogu Gaia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     HSOY</a:t>
            </a:r>
            <a:r>
              <a:rPr lang="pl-PL" sz="2400" b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smtClean="0"/>
              <a:t>(Hot Stuff for One Year)   </a:t>
            </a:r>
            <a:r>
              <a:rPr lang="pl-PL" sz="2400" b="1" dirty="0" smtClean="0">
                <a:solidFill>
                  <a:srgbClr val="0070C0"/>
                </a:solidFill>
              </a:rPr>
              <a:t>10 styczeń 2017         </a:t>
            </a:r>
            <a:r>
              <a:rPr lang="pl-PL" sz="1600" dirty="0" smtClean="0"/>
              <a:t>University of Heidelberg</a:t>
            </a:r>
            <a:endParaRPr lang="pl-PL" sz="1600" b="1" dirty="0" smtClean="0">
              <a:solidFill>
                <a:srgbClr val="0070C0"/>
              </a:solidFill>
            </a:endParaRPr>
          </a:p>
          <a:p>
            <a:endParaRPr lang="pl-PL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l-PL" sz="2000" dirty="0" smtClean="0"/>
              <a:t>      Czekajac na wydanie Gaia-DR2 z wartościami ruchów własnych (prawdopodobnie później niż IV.2018) stworzono katalog scalający współrzędne większości obiektów z katalogu Gaia-DR1 z danymi pochodząceymi z ziemskich pomiarów astrometrycznych (katalog PPMXL, 900 mln obiektów). 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pozycje, ruchy własne (bez paralaksy) i jasność dla 583 mln obiektów (do 20 mag)</a:t>
            </a:r>
          </a:p>
          <a:p>
            <a:r>
              <a:rPr lang="pl-PL" sz="2000" dirty="0" smtClean="0"/>
              <a:t>niepewność pozycji: </a:t>
            </a:r>
            <a:r>
              <a:rPr lang="pl-PL" sz="2000" b="1" dirty="0" smtClean="0"/>
              <a:t>0,003” </a:t>
            </a:r>
            <a:r>
              <a:rPr lang="pl-PL" sz="2000" dirty="0" smtClean="0"/>
              <a:t>(średnia dla zakresu  3-20 mag)</a:t>
            </a:r>
          </a:p>
          <a:p>
            <a:r>
              <a:rPr lang="pl-PL" sz="2000" dirty="0" smtClean="0"/>
              <a:t>niepewność ruchów własnych: 0,0002”/rok (do 8 mag)                      </a:t>
            </a:r>
          </a:p>
          <a:p>
            <a:pPr>
              <a:buNone/>
            </a:pPr>
            <a:r>
              <a:rPr lang="pl-PL" sz="2000" dirty="0" smtClean="0"/>
              <a:t>                                                              0,001-0,005” /rok (10-20 mag)</a:t>
            </a:r>
          </a:p>
          <a:p>
            <a:r>
              <a:rPr lang="pl-PL" sz="2000" dirty="0" smtClean="0"/>
              <a:t>epoka 2014.8 (J2000.0 po uwzględnieniu ruchów własnych)</a:t>
            </a:r>
          </a:p>
          <a:p>
            <a:endParaRPr lang="pl-PL" sz="2000" dirty="0" smtClean="0"/>
          </a:p>
          <a:p>
            <a:pPr algn="ctr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Do pobrania z adresu: </a:t>
            </a:r>
            <a:r>
              <a:rPr lang="pl-PL" sz="2000" b="1" dirty="0" smtClean="0">
                <a:solidFill>
                  <a:srgbClr val="FF0000"/>
                </a:solidFill>
                <a:hlinkClick r:id="rId3" action="ppaction://hlinkpres?slideindex=1&amp;slidetitle="/>
              </a:rPr>
              <a:t>http://cdsarc.u-strasbg.fr/viz-bin/qcat?I/339</a:t>
            </a:r>
            <a:endParaRPr lang="pl-PL" sz="2000" dirty="0" smtClean="0"/>
          </a:p>
          <a:p>
            <a:endParaRPr lang="pl-PL" sz="2000" dirty="0" smtClean="0"/>
          </a:p>
          <a:p>
            <a:pPr>
              <a:buNone/>
            </a:pPr>
            <a:endParaRPr lang="pl-PL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Określanie współrzędnych obserwatora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37687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/>
              <a:t>Jakiej precyzji pozycji obserwatora potrzebujemy w obserwacjach zakryciowych ?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b="1" dirty="0" smtClean="0">
                <a:solidFill>
                  <a:srgbClr val="0070C0"/>
                </a:solidFill>
              </a:rPr>
              <a:t>Zakrycia gwiazd przez Ksieżyc : ± 0.5" (±15 m) </a:t>
            </a:r>
          </a:p>
          <a:p>
            <a:pPr>
              <a:buNone/>
            </a:pPr>
            <a:endParaRPr lang="pl-PL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rgbClr val="0070C0"/>
                </a:solidFill>
              </a:rPr>
              <a:t>Brzegowe zakrycia gwiazd przez Księżyc: ± 0.3" (±10 m)</a:t>
            </a:r>
          </a:p>
          <a:p>
            <a:pPr>
              <a:buNone/>
            </a:pPr>
            <a:endParaRPr lang="pl-PL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rgbClr val="0070C0"/>
                </a:solidFill>
              </a:rPr>
              <a:t>Zakrycia asteroidalne: ± 3" (±100 m)</a:t>
            </a:r>
          </a:p>
          <a:p>
            <a:pPr>
              <a:buNone/>
            </a:pPr>
            <a:endParaRPr lang="pl-PL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rgbClr val="0070C0"/>
                </a:solidFill>
              </a:rPr>
              <a:t>Całkowite zaćmienia Słońca: ± 0.5" (±15 m) </a:t>
            </a:r>
          </a:p>
          <a:p>
            <a:pPr>
              <a:buNone/>
            </a:pPr>
            <a:endParaRPr lang="pl-PL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rgbClr val="0070C0"/>
                </a:solidFill>
              </a:rPr>
              <a:t>Wysokość nad poziomem morza: ± 15 m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To dane zaczerpnięte z „Chasing the Shadow” - The IOTA Occultation Observer’s Manual </a:t>
            </a:r>
          </a:p>
          <a:p>
            <a:pPr>
              <a:buNone/>
            </a:pPr>
            <a:r>
              <a:rPr lang="pl-PL" sz="1800" dirty="0" smtClean="0"/>
              <a:t>The Complete Guide to Observing Lunar, Grazing and Asteroid Occultations  - 2007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Te wytyczne jednak już się trochę zdezaktualizowały...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Katalogi astrometryczne</a:t>
            </a:r>
            <a:br>
              <a:rPr lang="pl-PL" sz="4000" b="1" dirty="0" smtClean="0"/>
            </a:br>
            <a:r>
              <a:rPr lang="pl-PL" sz="4000" b="1" dirty="0" smtClean="0"/>
              <a:t>  wydane po publikacji katalogu Gaia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114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 UCAC5</a:t>
            </a:r>
            <a:r>
              <a:rPr lang="pl-PL" sz="2400" dirty="0" smtClean="0">
                <a:solidFill>
                  <a:srgbClr val="FF0000"/>
                </a:solidFill>
              </a:rPr>
              <a:t>  </a:t>
            </a:r>
            <a:r>
              <a:rPr lang="pl-PL" sz="2400" b="1" dirty="0" smtClean="0">
                <a:solidFill>
                  <a:srgbClr val="0070C0"/>
                </a:solidFill>
              </a:rPr>
              <a:t>(21 lutego 2017)</a:t>
            </a:r>
          </a:p>
          <a:p>
            <a:endParaRPr lang="pl-PL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2400" dirty="0" smtClean="0"/>
              <a:t>   Katalog 108 mln obiektów powstałych z zastosowania:</a:t>
            </a:r>
          </a:p>
          <a:p>
            <a:pPr>
              <a:buNone/>
            </a:pPr>
            <a:r>
              <a:rPr lang="pl-PL" sz="2400" dirty="0" smtClean="0"/>
              <a:t>- ponownej redukcji ruchów własnych obiektów z katalogu UCAC4</a:t>
            </a:r>
          </a:p>
          <a:p>
            <a:pPr>
              <a:buNone/>
            </a:pPr>
            <a:r>
              <a:rPr lang="pl-PL" sz="2400" dirty="0" smtClean="0"/>
              <a:t>- wykorzystania wartości ruchów własnych z katalogu NOMAD</a:t>
            </a:r>
          </a:p>
          <a:p>
            <a:pPr>
              <a:buNone/>
            </a:pPr>
            <a:r>
              <a:rPr lang="pl-PL" sz="2400" dirty="0" smtClean="0"/>
              <a:t>- wykorzystanie katalogu TGAS (8-11,5 mag) jako źródła odniesienia</a:t>
            </a:r>
          </a:p>
          <a:p>
            <a:endParaRPr lang="pl-PL" sz="2400" dirty="0" smtClean="0"/>
          </a:p>
          <a:p>
            <a:r>
              <a:rPr lang="pl-PL" sz="2400" dirty="0" smtClean="0"/>
              <a:t>niepewność pozycji </a:t>
            </a:r>
            <a:r>
              <a:rPr lang="pl-PL" sz="2400" b="1" dirty="0" smtClean="0"/>
              <a:t>0,001” - 0,002" </a:t>
            </a:r>
            <a:r>
              <a:rPr lang="pl-PL" sz="2400" dirty="0" smtClean="0"/>
              <a:t>dla gwiazd z zakresu 11 - 15 mag, czyli 10x dokładniejszy niż katalog UCAC4</a:t>
            </a:r>
          </a:p>
          <a:p>
            <a:r>
              <a:rPr lang="pl-PL" sz="2400" dirty="0" smtClean="0"/>
              <a:t>średnia niepewność pozycji 0,005"</a:t>
            </a:r>
          </a:p>
          <a:p>
            <a:r>
              <a:rPr lang="pl-PL" sz="2400" dirty="0" smtClean="0"/>
              <a:t>niepewność ruchów własnych: </a:t>
            </a:r>
            <a:r>
              <a:rPr lang="pl-PL" sz="2400" b="1" dirty="0" smtClean="0"/>
              <a:t>0,0015”/rok</a:t>
            </a:r>
          </a:p>
          <a:p>
            <a:endParaRPr lang="pl-PL" sz="2400" b="1" dirty="0" smtClean="0"/>
          </a:p>
          <a:p>
            <a:pPr algn="ctr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5,5 GB - do pobrania z adresu:  </a:t>
            </a:r>
            <a:r>
              <a:rPr lang="pl-PL" sz="2400" b="1" dirty="0" smtClean="0">
                <a:solidFill>
                  <a:srgbClr val="FF0000"/>
                </a:solidFill>
                <a:hlinkClick r:id="rId3" action="ppaction://hlinkpres?slideindex=1&amp;slidetitle="/>
              </a:rPr>
              <a:t>http://vo.ari.uni-heidelberg.de/ucac5/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endParaRPr lang="pl-PL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Porównanie katalogów – opcja w Occult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Obraz 4" descr="starposi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8682465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Źródła efemeryd zakryć brzegowych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571504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Occult  4.2.14.0</a:t>
            </a:r>
            <a:r>
              <a:rPr lang="pl-PL" sz="2400" b="1" dirty="0" smtClean="0"/>
              <a:t>, używa profilu LOLA, wyświetla granicę zjawiska na mapach Google Earth i Google Maps. Do porbrania na: </a:t>
            </a:r>
            <a:r>
              <a:rPr lang="pl-PL" sz="2400" b="1" dirty="0" smtClean="0">
                <a:hlinkClick r:id="rId2" action="ppaction://hlinkpres?slideindex=1&amp;slidetitle="/>
              </a:rPr>
              <a:t>http://www.lunar-occultations.com/iota/occult4.htm</a:t>
            </a:r>
            <a:endParaRPr lang="pl-PL" sz="2400" b="1" dirty="0" smtClean="0"/>
          </a:p>
          <a:p>
            <a:endParaRPr lang="pl-PL" sz="2400" b="1" dirty="0" smtClean="0">
              <a:solidFill>
                <a:srgbClr val="FF0000"/>
              </a:solidFill>
            </a:endParaRPr>
          </a:p>
          <a:p>
            <a:r>
              <a:rPr lang="pl-PL" sz="2400" b="1" dirty="0" smtClean="0">
                <a:solidFill>
                  <a:srgbClr val="FF0000"/>
                </a:solidFill>
              </a:rPr>
              <a:t>Grazprep 4.03</a:t>
            </a:r>
            <a:r>
              <a:rPr lang="pl-PL" sz="2400" dirty="0" smtClean="0"/>
              <a:t>, autor E. Riedel (IOTA/ES), używa profilu LOLA, współpracuje „na żywo” z odbiornikiem z GPS , wyświetla granice zjawiska na mapachGoogle Earth. Pokazuje brzegówki nie ujęte w Occult, wymaga hasła. Do pobrania na: </a:t>
            </a:r>
            <a:r>
              <a:rPr lang="pl-PL" sz="2400" dirty="0" smtClean="0">
                <a:hlinkClick r:id="rId2" action="ppaction://hlinkpres?slideindex=1&amp;slidetitle="/>
              </a:rPr>
              <a:t>http://grazprep.com/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b="1" dirty="0" smtClean="0">
                <a:solidFill>
                  <a:srgbClr val="FF0000"/>
                </a:solidFill>
              </a:rPr>
              <a:t>Lunar Occultation Workbench (LOW) ver. 4.1 </a:t>
            </a:r>
          </a:p>
          <a:p>
            <a:pPr>
              <a:buNone/>
            </a:pPr>
            <a:r>
              <a:rPr lang="pl-PL" sz="2400" dirty="0" smtClean="0"/>
              <a:t>     Jest to wersja ostateczna (VIII. 2009 ) i program nie będzie dalej rozwijany. Dobra grafika, ale poważne konflikty ze współczesnymi przeglądarkami eliminują go z użytku. Pokazuje brzegówki nie ujęte w Occult. Do pobrania na: </a:t>
            </a:r>
            <a:r>
              <a:rPr lang="pl-PL" sz="2400" dirty="0" smtClean="0">
                <a:hlinkClick r:id="rId2" action="ppaction://hlinkpres?slideindex=1&amp;slidetitle="/>
              </a:rPr>
              <a:t>http://www.doa-site.nl/low/low41.msi</a:t>
            </a:r>
            <a:endParaRPr lang="pl-PL" sz="2400" dirty="0" smtClean="0"/>
          </a:p>
          <a:p>
            <a:endParaRPr lang="pl-PL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Grazprep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6" name="Obraz 5" descr="grazprep_gps_lef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89241"/>
            <a:ext cx="7562499" cy="62687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Grazprep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grazprep_gps_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17284"/>
            <a:ext cx="8067266" cy="62407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Źródła efemeryd zakryć asteroidalnych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715040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Steve Preston </a:t>
            </a:r>
            <a:r>
              <a:rPr lang="pl-PL" sz="2000" dirty="0" smtClean="0"/>
              <a:t>(IOTA) – prawdopodobnie najdokładniejsze z dostepnych efemeryd z powodu uwzględniania pomiarów astrometrycznych „last minute” FASTT ( The Flagstaff Astrometric Scanning Transit Telescope), używa katalogów Gaia14 oraz TGAS: </a:t>
            </a:r>
            <a:r>
              <a:rPr lang="pl-PL" sz="2000" dirty="0" smtClean="0">
                <a:hlinkClick r:id="rId2" action="ppaction://hlinkpres?slideindex=1&amp;slidetitle="/>
              </a:rPr>
              <a:t>http://www.asteroidoccultation.com/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Edwin Goffin </a:t>
            </a:r>
            <a:r>
              <a:rPr lang="pl-PL" sz="2000" dirty="0" smtClean="0"/>
              <a:t>- do obliczeń używa 5,6 mln katalogu gwiazd do 12,5 mag scalonego z 3 mln gwiazd z HSOY, 2 mln z UCAC5, oraz UCAC4, PPMXL, Tycho2, Hipparcos, oraz drugiego katalogu utworzonego dla gwiazd  z zakresu jasnosci 12,5 - 15,0 mag: </a:t>
            </a:r>
            <a:r>
              <a:rPr lang="pl-PL" sz="2000" dirty="0" smtClean="0">
                <a:hlinkClick r:id="rId3"/>
              </a:rPr>
              <a:t>http://bedekkingen.vvs.be/predictions/Asteroids2018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Mike Kretlow </a:t>
            </a:r>
            <a:r>
              <a:rPr lang="pl-PL" sz="2000" dirty="0" smtClean="0"/>
              <a:t>(IOTA-ES) – główny katalog do obliczeń to HSOY, interaktywny generator efemeryd pokazuje zakrycia gwiazd do 15,0 mag nie przewidziane przez               S. Prestona E. Goffina: </a:t>
            </a:r>
            <a:r>
              <a:rPr lang="pl-PL" sz="2000" dirty="0" smtClean="0">
                <a:hlinkClick r:id="rId4"/>
              </a:rPr>
              <a:t>http://astro.kretlow.de/?Occultation-Predictions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Occult Watcher </a:t>
            </a:r>
            <a:r>
              <a:rPr lang="pl-PL" sz="2000" dirty="0" smtClean="0"/>
              <a:t>(IOTA, UKOCL, IBEROC, TNO, ...)     </a:t>
            </a:r>
            <a:r>
              <a:rPr lang="pl-PL" sz="2000" dirty="0" smtClean="0">
                <a:hlinkClick r:id="rId2" action="ppaction://hlinkpres?slideindex=1&amp;slidetitle="/>
              </a:rPr>
              <a:t>http://www.occultwatcher.net/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Occult  4.2.14.0  </a:t>
            </a:r>
            <a:r>
              <a:rPr lang="pl-PL" sz="2000" dirty="0" smtClean="0"/>
              <a:t>- wygenerowanie własnych efemeryd przy pomocy programu (katalog  gwiazd: Gaia14 lub TGAS, elementy orbitalne asteroid: Astorb)</a:t>
            </a:r>
          </a:p>
          <a:p>
            <a:endParaRPr lang="pl-PL" sz="24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Occult Watcher – planner obserwacji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kalliope_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8722822" cy="4214842"/>
          </a:xfrm>
        </p:spPr>
      </p:pic>
      <p:sp>
        <p:nvSpPr>
          <p:cNvPr id="5" name="pole tekstowe 4"/>
          <p:cNvSpPr txBox="1"/>
          <p:nvPr/>
        </p:nvSpPr>
        <p:spPr>
          <a:xfrm>
            <a:off x="214283" y="5500702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zakrycia gwiazd przez asteroidy i TNO, efemerydy z różnych żródeł – IOTA, IBEROC, UKOCL, ...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zakrycie gwiazd przez jądra kometarne jasnych komet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opcja wyświetlania efemeryd zakryć gwiazd podwójnych przez Ksieżyc (wtyczka do Occulta)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Wizualizacja efemeryd S. Prestona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Obraz 6" descr="kaliope_preston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7119987" cy="5339991"/>
          </a:xfrm>
          <a:prstGeom prst="rect">
            <a:avLst/>
          </a:prstGeom>
        </p:spPr>
      </p:pic>
      <p:pic>
        <p:nvPicPr>
          <p:cNvPr id="8" name="Obraz 7" descr="kalliope_pres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857496"/>
            <a:ext cx="5902454" cy="378619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000100" y="6286520"/>
            <a:ext cx="189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Occult Watcher -&gt;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786578" y="1714488"/>
            <a:ext cx="21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&lt;- strona S. Prestona</a:t>
            </a:r>
            <a:endParaRPr lang="pl-PL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/>
              <a:t>Efemerydy Goffina – od 2018 r. zwiększona precyzja wyświetlania przebiegu pasa zakrycia na kuli ziemskiej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Obraz 4" descr="goff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7" y="947732"/>
            <a:ext cx="8887373" cy="59102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/>
          </a:bodyPr>
          <a:lstStyle/>
          <a:p>
            <a:r>
              <a:rPr lang="pl-PL" sz="3100" b="1" dirty="0" smtClean="0"/>
              <a:t>Efemerydy Kretlow’a – interaktywny formularz</a:t>
            </a:r>
            <a:endParaRPr lang="pl-PL" dirty="0"/>
          </a:p>
        </p:txBody>
      </p:sp>
      <p:pic>
        <p:nvPicPr>
          <p:cNvPr id="4" name="Obraz 3" descr="kretlo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8710988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92867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Określanie współrzędnych obserwatora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607220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 </a:t>
            </a:r>
            <a:r>
              <a:rPr lang="pl-PL" sz="3600" b="1" dirty="0" smtClean="0">
                <a:solidFill>
                  <a:srgbClr val="FF0000"/>
                </a:solidFill>
              </a:rPr>
              <a:t>Współrzędne geograficzne jak i wysokość (npm) stanowiska obserwacji zjawiska zakryciowego powinny być wyznaczone z jak największą dokładnością </a:t>
            </a:r>
            <a:r>
              <a:rPr lang="pl-PL" b="1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b="1" dirty="0" smtClean="0"/>
              <a:t>Zaleca się uzyskanie dokładności 0,1″ (2-3 m) w pomiarze współrzędnych geograficznych poziomych oraz 5 m w pomiarze wysokości nad poziomem morza</a:t>
            </a:r>
            <a:r>
              <a:rPr lang="pl-PL" dirty="0" smtClean="0"/>
              <a:t>.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Pojedynczy pomiar dobrym odbiornikiem GPS w idealnych warunkach osiąga te wartości.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/>
              <a:t>Współrzędne punktu obserwacyjnego powinny być określone w obowiązującym układzie WGS’84 (</a:t>
            </a:r>
            <a:r>
              <a:rPr lang="pl-PL" b="1" i="1" dirty="0" smtClean="0"/>
              <a:t>World Geodetic System ’84</a:t>
            </a:r>
            <a:r>
              <a:rPr lang="pl-PL" b="1" dirty="0" smtClean="0"/>
              <a:t>) !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Obecnie pomiar współrzędnych geograficznych nie nastręcza już żadnych trudności.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Największym wyzwaniem dla obserwatora zakryć pozostaje więc precyzyjna służba czasu!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Pomiaru położenia obserwatora można dokonać na kilka sposobów: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na podstawie odczytów z insertera VTI</a:t>
            </a:r>
          </a:p>
          <a:p>
            <a:r>
              <a:rPr lang="pl-PL" dirty="0" smtClean="0"/>
              <a:t>dedykowany odbiornik turystyczny, odbiornik USB „doongle”+ laptop, dataloggery</a:t>
            </a:r>
          </a:p>
          <a:p>
            <a:r>
              <a:rPr lang="pl-PL" dirty="0" smtClean="0"/>
              <a:t>interaktywne serwisy mapowe, np Google Maps, Google Earth,...</a:t>
            </a:r>
          </a:p>
          <a:p>
            <a:r>
              <a:rPr lang="pl-PL" dirty="0" smtClean="0"/>
              <a:t>mapy topograficzne z Geoportalu krajowego, regionalnych, miejskich (MapoTero)</a:t>
            </a:r>
          </a:p>
          <a:p>
            <a:r>
              <a:rPr lang="pl-PL" dirty="0" smtClean="0"/>
              <a:t>telefon komórkowy (A-GPS)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480"/>
          </a:xfrm>
        </p:spPr>
        <p:txBody>
          <a:bodyPr>
            <a:normAutofit/>
          </a:bodyPr>
          <a:lstStyle/>
          <a:p>
            <a:r>
              <a:rPr lang="pl-PL" sz="3100" b="1" dirty="0" smtClean="0"/>
              <a:t>Efemerydy Kretlow’a – interaktywna mapa</a:t>
            </a:r>
            <a:endParaRPr lang="pl-PL" dirty="0"/>
          </a:p>
        </p:txBody>
      </p:sp>
      <p:pic>
        <p:nvPicPr>
          <p:cNvPr id="5" name="Obraz 4" descr="kretlo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8699426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Occult – usprawnienia, nowości...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IV 2015 (4.1.5.2) </a:t>
            </a:r>
            <a:r>
              <a:rPr lang="pl-PL" sz="2000" dirty="0" smtClean="0"/>
              <a:t>- zaimplementowanie bazy danych LOLA LRO, zawierajacej 72 mln punktów wysokościowych wyznaczonych z niepewnością +/- 2 m. Typowa niepewność efemerydy zakrycia gwiazdy przy użyciu tego profilu wynosi 0,5 sek.</a:t>
            </a:r>
            <a:br>
              <a:rPr lang="pl-PL" sz="2000" dirty="0" smtClean="0"/>
            </a:br>
            <a:r>
              <a:rPr lang="pl-PL" sz="2000" dirty="0" smtClean="0"/>
              <a:t>- zwiększenie dokładnosci momentu efemerydy do 0,1 sek.</a:t>
            </a:r>
            <a:br>
              <a:rPr lang="pl-PL" sz="2000" dirty="0" smtClean="0"/>
            </a:br>
            <a:r>
              <a:rPr lang="pl-PL" sz="2000" dirty="0" smtClean="0"/>
              <a:t>- zmniejszenie dopuszczalnej wartości O-C dla zakryć księżycowch do 0,1” 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           (to praktycznie eliminuje przyjmowanie raportów obserwacji wizualnych)</a:t>
            </a:r>
          </a:p>
          <a:p>
            <a:endParaRPr lang="pl-PL" sz="2000" b="1" dirty="0" smtClean="0">
              <a:solidFill>
                <a:srgbClr val="FF0000"/>
              </a:solidFill>
            </a:endParaRPr>
          </a:p>
          <a:p>
            <a:r>
              <a:rPr lang="pl-PL" sz="2000" b="1" dirty="0" smtClean="0">
                <a:solidFill>
                  <a:srgbClr val="0070C0"/>
                </a:solidFill>
              </a:rPr>
              <a:t>VIII 2015 (4.1.6.0)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/>
              <a:t>– dodanie możliwości wyświetlania drogi ruchu gwiazdy na profilu zakrycia brzegowego dla każdego obserwatora  - na moją prośbę </a:t>
            </a:r>
            <a:r>
              <a:rPr lang="pl-PL" sz="2000" dirty="0" smtClean="0">
                <a:sym typeface="Wingdings" pitchFamily="2" charset="2"/>
              </a:rPr>
              <a:t>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r>
              <a:rPr lang="pl-PL" sz="2000" b="1" dirty="0" smtClean="0">
                <a:solidFill>
                  <a:srgbClr val="0070C0"/>
                </a:solidFill>
              </a:rPr>
              <a:t>I 2016 (4.2.0.0) </a:t>
            </a:r>
            <a:r>
              <a:rPr lang="pl-PL" sz="2000" dirty="0" smtClean="0"/>
              <a:t>– możliwośc 4-krotnego powiększania fragmentu profilu brzegu Księżyca w pionie i poziomie  oraz zwiększona do 0,01 km dokładność wyświetlania odległości od granicy zakrycia (wartość odległości pojawiajaca się przy kursorze)</a:t>
            </a:r>
          </a:p>
          <a:p>
            <a:endParaRPr lang="pl-PL" sz="2000" dirty="0" smtClean="0"/>
          </a:p>
          <a:p>
            <a:r>
              <a:rPr lang="pl-PL" sz="2000" b="1" dirty="0" smtClean="0">
                <a:solidFill>
                  <a:srgbClr val="0070C0"/>
                </a:solidFill>
              </a:rPr>
              <a:t>IX 2016 (4.2.3.0) </a:t>
            </a:r>
            <a:r>
              <a:rPr lang="pl-PL" sz="2000" dirty="0" smtClean="0"/>
              <a:t>– implementacja katalogów TychoGaia i Gaia14</a:t>
            </a:r>
          </a:p>
          <a:p>
            <a:endParaRPr lang="pl-PL" sz="2000" dirty="0" smtClean="0"/>
          </a:p>
          <a:p>
            <a:r>
              <a:rPr lang="pl-PL" sz="2000" b="1" dirty="0" smtClean="0">
                <a:solidFill>
                  <a:srgbClr val="0070C0"/>
                </a:solidFill>
              </a:rPr>
              <a:t>XI 2016 (4.2.5.0) </a:t>
            </a:r>
            <a:r>
              <a:rPr lang="pl-PL" sz="2000" dirty="0" smtClean="0"/>
              <a:t>– dostosowanie katalogu gwiazd zodiakalnych XZ80 do używania pozycji z katalogu Gaia. </a:t>
            </a:r>
            <a:r>
              <a:rPr lang="pl-PL" sz="2000" b="1" dirty="0" smtClean="0">
                <a:solidFill>
                  <a:srgbClr val="FF0000"/>
                </a:solidFill>
              </a:rPr>
              <a:t>Residua O-C generalnie mniejsze niż 0,03”</a:t>
            </a:r>
            <a:endParaRPr lang="pl-PL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Occult – efemerydy zakryć gwiazd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occult_doublest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8643998" cy="3465690"/>
          </a:xfrm>
        </p:spPr>
      </p:pic>
      <p:sp>
        <p:nvSpPr>
          <p:cNvPr id="7" name="pole tekstowe 6"/>
          <p:cNvSpPr txBox="1"/>
          <p:nvPr/>
        </p:nvSpPr>
        <p:spPr>
          <a:xfrm>
            <a:off x="142844" y="4272677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zwiększona do 0,1 s precyzja momentu zajścia zjawiska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gwiazdy podwójne i gwiazdy objęte obserwacją programu Kepler2 posiadają komunikaty o </a:t>
            </a:r>
          </a:p>
          <a:p>
            <a:r>
              <a:rPr lang="pl-PL" dirty="0" smtClean="0"/>
              <a:t>   dużej potrzebie przeprowadzenia obserwacji</a:t>
            </a:r>
            <a:r>
              <a:rPr lang="pl-PL" i="1" dirty="0" smtClean="0"/>
              <a:t> </a:t>
            </a:r>
            <a:r>
              <a:rPr lang="pl-PL" dirty="0" smtClean="0"/>
              <a:t>włącznie z uzyskaniem krzywej zmiany blasku</a:t>
            </a:r>
          </a:p>
          <a:p>
            <a:endParaRPr lang="pl-PL" dirty="0" smtClean="0"/>
          </a:p>
          <a:p>
            <a:r>
              <a:rPr lang="pl-PL" i="1" dirty="0" smtClean="0"/>
              <a:t>Sonda misji Kepler2 to 0,95-m teleskop Schmidta umieszczony na orbicie okołoziemskiej i poszukujący ezoplanet. Po utracie jednego z pokładowych żyroskopów możliwe są jedynie obserwacje gwiazd leżących w pobliżu ekliptyki.</a:t>
            </a:r>
            <a:endParaRPr lang="pl-PL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0"/>
            <a:ext cx="8515352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Occult – usprawnienia efemeryd brzegówek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6" name="Obraz 5" descr="profil_objasni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66733"/>
            <a:ext cx="7715304" cy="629126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0"/>
            <a:ext cx="8515352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Occult – usprawnienia efemeryd brzegówek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profil_powieksz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71480"/>
            <a:ext cx="5876925" cy="35337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214282" y="4143380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4-krotne powiększenie profilu w pionie i poziomie </a:t>
            </a:r>
          </a:p>
          <a:p>
            <a:pPr algn="ctr"/>
            <a:r>
              <a:rPr lang="pl-PL" b="1" dirty="0" smtClean="0"/>
              <a:t> – obszar zaznaczony niebieskim prostokątem na poprzednim slajdzie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Jeśli chcemy zaobserwować teoretycznie jak najwieszą liczbę kontaktów z danego stanowiska musimy kliknąć prawym przyciskiem myszy na graficzne przedstwienie spodziewanej ilości kontaktów (szare prostokąty umiejscowione na lewej, pionowej krawędzi profilu) i wybrać ten najdłuższy. W tym przypadku jest to odległość - 1,75 km od granicy i po kliknieciu pojawi się na profilu w postaci kropkowanej linii. Tą samą odległość należy wiec wyznaczyć w terenie od granicy „0 km”. </a:t>
            </a: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15352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Occult – usprawnienia efemeryd brzegówek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Obraz 6" descr="profil_obserwatorz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8553358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Aktualny standard sprzętowy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85789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pl-PL" sz="8000" b="1" dirty="0" smtClean="0">
                <a:solidFill>
                  <a:srgbClr val="FF0000"/>
                </a:solidFill>
              </a:rPr>
              <a:t>Metodyka przeprowadzania obserwacji zjawisk zakryciowych ewoluuje wraz z ciągłym postępem technicznym !</a:t>
            </a:r>
          </a:p>
          <a:p>
            <a:pPr algn="just">
              <a:buNone/>
            </a:pP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i="1" dirty="0" smtClean="0"/>
              <a:t>Analiza europejskich raportów obserwacji zakryć asteroidalnych wykonanych w latach 2014-2016, przesłanych przez ponad 150 indywidualnych obserwatorów, ukazuje pewien aktualny standard techniczny, do którego powinien dążyć każdy zaawansowany obserwator zakryć:</a:t>
            </a:r>
            <a:endParaRPr lang="pl-PL" sz="7200" b="1" i="1" dirty="0" smtClean="0"/>
          </a:p>
          <a:p>
            <a:endParaRPr lang="pl-PL" sz="7200" b="1" dirty="0" smtClean="0"/>
          </a:p>
          <a:p>
            <a:r>
              <a:rPr lang="pl-PL" sz="7200" b="1" dirty="0" smtClean="0">
                <a:solidFill>
                  <a:srgbClr val="0070C0"/>
                </a:solidFill>
              </a:rPr>
              <a:t>TELESKOP</a:t>
            </a:r>
          </a:p>
          <a:p>
            <a:pPr>
              <a:buNone/>
            </a:pP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dirty="0" smtClean="0"/>
              <a:t>– teleskop Newtona o średnicy lustra 200-300 mm lub</a:t>
            </a:r>
            <a:br>
              <a:rPr lang="pl-PL" sz="7200" dirty="0" smtClean="0"/>
            </a:br>
            <a:r>
              <a:rPr lang="pl-PL" sz="7200" dirty="0" smtClean="0"/>
              <a:t>– teleskop Schmidta-Cassegraina (SCT) o śr. lustra 200-300 mm z reduktorem 0,33x - 0,63x</a:t>
            </a:r>
          </a:p>
          <a:p>
            <a:endParaRPr lang="pl-PL" sz="7200" dirty="0" smtClean="0"/>
          </a:p>
          <a:p>
            <a:r>
              <a:rPr lang="pl-PL" sz="7200" b="1" dirty="0" smtClean="0">
                <a:solidFill>
                  <a:srgbClr val="0070C0"/>
                </a:solidFill>
              </a:rPr>
              <a:t>MONTAŻ TELESKOPU</a:t>
            </a:r>
          </a:p>
          <a:p>
            <a:pPr>
              <a:buNone/>
            </a:pP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dirty="0" smtClean="0"/>
              <a:t>– paralaktyczny z prowadzeniem, najlepiej z funkcją GO TO, klasa nośności no najmniej EQ5 l</a:t>
            </a:r>
            <a:br>
              <a:rPr lang="pl-PL" sz="7200" dirty="0" smtClean="0"/>
            </a:br>
            <a:r>
              <a:rPr lang="pl-PL" sz="7200" dirty="0" smtClean="0"/>
              <a:t>– azymutalny lub widłowy z prowadzeniem, najlepiej z funkcją GO TO</a:t>
            </a:r>
          </a:p>
          <a:p>
            <a:pPr>
              <a:buNone/>
            </a:pPr>
            <a:endParaRPr lang="pl-PL" sz="7200" dirty="0" smtClean="0"/>
          </a:p>
          <a:p>
            <a:r>
              <a:rPr lang="pl-PL" sz="7200" b="1" dirty="0" smtClean="0">
                <a:solidFill>
                  <a:srgbClr val="0070C0"/>
                </a:solidFill>
              </a:rPr>
              <a:t>KAMERA WIDEO</a:t>
            </a:r>
          </a:p>
          <a:p>
            <a:pPr>
              <a:buNone/>
            </a:pP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dirty="0" smtClean="0"/>
              <a:t>– analogowa kamera integracyjna CCD TV o czasie integracji osiągającym kilka sekund (np  </a:t>
            </a:r>
          </a:p>
          <a:p>
            <a:pPr>
              <a:buNone/>
            </a:pPr>
            <a:r>
              <a:rPr lang="pl-PL" sz="7200" dirty="0" smtClean="0"/>
              <a:t>          Watec 120, Watec 910, …), min. ośw. 0,0001 – 0.0000025 lx, funkcja OSD l</a:t>
            </a:r>
            <a:br>
              <a:rPr lang="pl-PL" sz="7200" dirty="0" smtClean="0"/>
            </a:br>
            <a:r>
              <a:rPr lang="pl-PL" sz="7200" dirty="0" smtClean="0"/>
              <a:t>– cyfrowa astronomiczna kamera CCD z wyjściem USB,  zakres dynamiczny 12-14 bit                                              </a:t>
            </a:r>
          </a:p>
          <a:p>
            <a:pPr>
              <a:buNone/>
            </a:pPr>
            <a:r>
              <a:rPr lang="pl-PL" sz="7200" dirty="0" smtClean="0"/>
              <a:t>          (metoda drift-scan)</a:t>
            </a:r>
          </a:p>
          <a:p>
            <a:pPr>
              <a:buNone/>
            </a:pPr>
            <a:endParaRPr lang="pl-PL" sz="6200" dirty="0" smtClean="0"/>
          </a:p>
          <a:p>
            <a:endParaRPr lang="pl-PL" sz="62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Aktualny standard sprzętowy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0072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pl-PL" sz="7200" dirty="0" smtClean="0"/>
          </a:p>
          <a:p>
            <a:r>
              <a:rPr lang="pl-PL" sz="7200" b="1" dirty="0" smtClean="0">
                <a:solidFill>
                  <a:srgbClr val="0070C0"/>
                </a:solidFill>
              </a:rPr>
              <a:t>SŁUŻBA CZASU</a:t>
            </a:r>
          </a:p>
          <a:p>
            <a:pPr>
              <a:buNone/>
            </a:pP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dirty="0" smtClean="0"/>
              <a:t>– wideo inserter czasu oparty na czułym odbiorniku GPS (analogowe kamery CCD TV) </a:t>
            </a:r>
            <a:br>
              <a:rPr lang="pl-PL" sz="7200" dirty="0" smtClean="0"/>
            </a:br>
            <a:r>
              <a:rPr lang="pl-PL" sz="7200" dirty="0" smtClean="0"/>
              <a:t>– synchronizacja czasu systemowego zegara komputera przez najbliższy dla obserwatora     </a:t>
            </a:r>
          </a:p>
          <a:p>
            <a:pPr>
              <a:buNone/>
            </a:pPr>
            <a:r>
              <a:rPr lang="pl-PL" sz="7200" dirty="0" smtClean="0"/>
              <a:t>          serwer NTP poziomu co najmniej Stratum1 (cyfrowe kamery CCD)</a:t>
            </a:r>
          </a:p>
          <a:p>
            <a:pPr>
              <a:buNone/>
            </a:pPr>
            <a:endParaRPr lang="pl-PL" sz="7200" dirty="0" smtClean="0"/>
          </a:p>
          <a:p>
            <a:r>
              <a:rPr lang="pl-PL" sz="7200" b="1" dirty="0" smtClean="0">
                <a:solidFill>
                  <a:srgbClr val="0070C0"/>
                </a:solidFill>
              </a:rPr>
              <a:t>REJESTRACJA ZJAWISKA</a:t>
            </a:r>
          </a:p>
          <a:p>
            <a:pPr>
              <a:buNone/>
            </a:pP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dirty="0" smtClean="0"/>
              <a:t>– nagranie zjawiska jako nieskompresowanego pliku AVI, użycie video-grabbera USB  </a:t>
            </a:r>
          </a:p>
          <a:p>
            <a:pPr>
              <a:buNone/>
            </a:pPr>
            <a:r>
              <a:rPr lang="pl-PL" sz="7200" dirty="0" smtClean="0"/>
              <a:t>          (konwertera A/D), zapis nagrania na dysku HDD/SSD komputera przenośnego </a:t>
            </a:r>
            <a:br>
              <a:rPr lang="pl-PL" sz="7200" dirty="0" smtClean="0"/>
            </a:br>
            <a:r>
              <a:rPr lang="pl-PL" sz="7200" dirty="0" smtClean="0"/>
              <a:t>– użycie kodeków bezstratnej kompresji ( najlepszy jest podobno Lagarith) użycie video-</a:t>
            </a:r>
          </a:p>
          <a:p>
            <a:pPr>
              <a:buNone/>
            </a:pPr>
            <a:r>
              <a:rPr lang="pl-PL" sz="7200" dirty="0" smtClean="0"/>
              <a:t>          grabbera USB, zapis nagrania na dysku HDD/SSD komputera przenośnego </a:t>
            </a:r>
            <a:br>
              <a:rPr lang="pl-PL" sz="7200" dirty="0" smtClean="0"/>
            </a:br>
            <a:r>
              <a:rPr lang="pl-PL" sz="7200" dirty="0" smtClean="0"/>
              <a:t>– nagranie zjawiska na camcorder Mini-DV z wejściem VIDEO IN (taśma VHS powoli jest </a:t>
            </a:r>
          </a:p>
          <a:p>
            <a:pPr>
              <a:buNone/>
            </a:pPr>
            <a:r>
              <a:rPr lang="pl-PL" sz="7200" dirty="0" smtClean="0"/>
              <a:t>          wypierana przez powyżej przedstawione techniki zapisu na HDD)</a:t>
            </a:r>
          </a:p>
          <a:p>
            <a:pPr>
              <a:buNone/>
            </a:pPr>
            <a:endParaRPr lang="pl-PL" sz="7200" dirty="0" smtClean="0"/>
          </a:p>
          <a:p>
            <a:r>
              <a:rPr lang="pl-PL" sz="7200" b="1" dirty="0" smtClean="0">
                <a:solidFill>
                  <a:srgbClr val="0070C0"/>
                </a:solidFill>
              </a:rPr>
              <a:t>PROGRAM NAGRYWAJĄCY</a:t>
            </a:r>
            <a:r>
              <a:rPr lang="pl-PL" sz="7200" dirty="0" smtClean="0"/>
              <a:t> – Virtualdub</a:t>
            </a:r>
          </a:p>
          <a:p>
            <a:pPr>
              <a:buNone/>
            </a:pPr>
            <a:endParaRPr lang="pl-PL" sz="7200" dirty="0" smtClean="0"/>
          </a:p>
          <a:p>
            <a:r>
              <a:rPr lang="pl-PL" sz="7200" b="1" dirty="0" smtClean="0">
                <a:solidFill>
                  <a:srgbClr val="0070C0"/>
                </a:solidFill>
              </a:rPr>
              <a:t>PROGRAM ANALIZUJĄCY</a:t>
            </a:r>
            <a:r>
              <a:rPr lang="pl-PL" sz="7200" dirty="0" smtClean="0"/>
              <a:t> – Tangra lub LiMovie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Aktualny standard sprzętowy - statystyka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pl-PL" sz="4300" dirty="0" smtClean="0"/>
          </a:p>
          <a:p>
            <a:pPr algn="ctr">
              <a:buNone/>
            </a:pPr>
            <a:r>
              <a:rPr lang="pl-PL" sz="4300" dirty="0" smtClean="0">
                <a:solidFill>
                  <a:srgbClr val="0070C0"/>
                </a:solidFill>
              </a:rPr>
              <a:t>Na podstawie analizy europejskich raportów obserwacji zakryć asteroidalnych wykonanych w latach 2014-2016,       przesłanych przez ponad 150 indywidualnych obserwatorów:</a:t>
            </a:r>
          </a:p>
          <a:p>
            <a:endParaRPr lang="pl-PL" sz="4300" dirty="0" smtClean="0"/>
          </a:p>
          <a:p>
            <a:r>
              <a:rPr lang="pl-PL" sz="4300" b="1" dirty="0" smtClean="0"/>
              <a:t>Średnica teleskopu</a:t>
            </a:r>
            <a:r>
              <a:rPr lang="pl-PL" sz="4300" dirty="0" smtClean="0"/>
              <a:t>: 200 -300 mm = 54 %, 300-500 mm = 19 % , 100-190 mm = 17 %, 510-1040 mm = 10 %</a:t>
            </a:r>
          </a:p>
          <a:p>
            <a:endParaRPr lang="pl-PL" sz="4300" dirty="0" smtClean="0"/>
          </a:p>
          <a:p>
            <a:r>
              <a:rPr lang="pl-PL" sz="4300" b="1" dirty="0" smtClean="0"/>
              <a:t>Typ teleskopu</a:t>
            </a:r>
            <a:r>
              <a:rPr lang="pl-PL" sz="4300" dirty="0" smtClean="0"/>
              <a:t>: SCT = 36 %, Newton = 35 %, refraktor = 8 %, Maksutov i Cassegrain = 6 %, RC = 3 %</a:t>
            </a:r>
          </a:p>
          <a:p>
            <a:endParaRPr lang="pl-PL" sz="4300" dirty="0" smtClean="0"/>
          </a:p>
          <a:p>
            <a:r>
              <a:rPr lang="pl-PL" sz="4300" b="1" dirty="0" smtClean="0"/>
              <a:t>Użycie reduktorów ogniskowej</a:t>
            </a:r>
            <a:r>
              <a:rPr lang="pl-PL" sz="4300" dirty="0" smtClean="0"/>
              <a:t>: 68 % teleskopów SCT</a:t>
            </a:r>
          </a:p>
          <a:p>
            <a:endParaRPr lang="pl-PL" sz="4300" dirty="0" smtClean="0"/>
          </a:p>
          <a:p>
            <a:r>
              <a:rPr lang="pl-PL" sz="4300" b="1" dirty="0" smtClean="0"/>
              <a:t>Montaż teleskopu</a:t>
            </a:r>
            <a:r>
              <a:rPr lang="pl-PL" sz="4300" dirty="0" smtClean="0"/>
              <a:t>: paralaktyczny = 82 %, azymutalny = 13 %, inny (np statyw foto) = 5 %</a:t>
            </a:r>
          </a:p>
          <a:p>
            <a:endParaRPr lang="pl-PL" sz="4300" dirty="0" smtClean="0"/>
          </a:p>
          <a:p>
            <a:r>
              <a:rPr lang="pl-PL" sz="4300" b="1" dirty="0" smtClean="0"/>
              <a:t>Prowadzenie teleskopu</a:t>
            </a:r>
            <a:r>
              <a:rPr lang="pl-PL" sz="4300" dirty="0" smtClean="0"/>
              <a:t>: elektryczne = 90 %, ręczne = 10 %</a:t>
            </a:r>
          </a:p>
          <a:p>
            <a:endParaRPr lang="pl-PL" sz="4300" dirty="0" smtClean="0"/>
          </a:p>
          <a:p>
            <a:r>
              <a:rPr lang="pl-PL" sz="4300" b="1" dirty="0" smtClean="0"/>
              <a:t>Podstawa służby czasu</a:t>
            </a:r>
            <a:r>
              <a:rPr lang="pl-PL" sz="4300" dirty="0" smtClean="0"/>
              <a:t>: GPS = 59 %,  NTP = 18 %, DCF = 15 %, inne stacje radiowe lub metody = 8 %</a:t>
            </a:r>
          </a:p>
          <a:p>
            <a:endParaRPr lang="pl-PL" sz="4300" dirty="0" smtClean="0"/>
          </a:p>
          <a:p>
            <a:pPr>
              <a:buNone/>
            </a:pPr>
            <a:r>
              <a:rPr lang="pl-PL" sz="4300" dirty="0" smtClean="0"/>
              <a:t>         </a:t>
            </a:r>
            <a:r>
              <a:rPr lang="pl-PL" sz="4300" b="1" dirty="0" smtClean="0">
                <a:solidFill>
                  <a:srgbClr val="FF0000"/>
                </a:solidFill>
              </a:rPr>
              <a:t>Najczęściej używane modele sprzętu (kolejność wg. ilości urządzeń, popularności):</a:t>
            </a:r>
          </a:p>
          <a:p>
            <a:endParaRPr lang="pl-PL" sz="4300" dirty="0" smtClean="0"/>
          </a:p>
          <a:p>
            <a:r>
              <a:rPr lang="pl-PL" sz="4300" b="1" dirty="0" smtClean="0"/>
              <a:t>Metoda obserwacji</a:t>
            </a:r>
            <a:r>
              <a:rPr lang="pl-PL" sz="4300" dirty="0" smtClean="0"/>
              <a:t> : analogowe kamery wideo + inserter GPS -&gt; kamery cyfrowe USB + NTP -&gt; drift-scan CCD + NTP                           </a:t>
            </a:r>
          </a:p>
          <a:p>
            <a:pPr>
              <a:buNone/>
            </a:pPr>
            <a:r>
              <a:rPr lang="pl-PL" sz="4300" dirty="0" smtClean="0"/>
              <a:t>                                                -&gt; wideo Mini-DV + inserter GPS -&gt; wizualna</a:t>
            </a:r>
          </a:p>
          <a:p>
            <a:endParaRPr lang="pl-PL" sz="4300" dirty="0" smtClean="0"/>
          </a:p>
          <a:p>
            <a:r>
              <a:rPr lang="pl-PL" sz="4300" b="1" dirty="0" smtClean="0"/>
              <a:t>Inserter czasu</a:t>
            </a:r>
            <a:r>
              <a:rPr lang="pl-PL" sz="4300" dirty="0" smtClean="0"/>
              <a:t>: IOTA VTI -&gt; Blackbox VTI GPSBOXSPRITE -&gt; KIWI-OSD VTI -&gt; TIM-10 VTI -&gt; Svensoft SVTI2006                                     </a:t>
            </a:r>
          </a:p>
          <a:p>
            <a:pPr>
              <a:buNone/>
            </a:pPr>
            <a:r>
              <a:rPr lang="pl-PL" sz="4300" dirty="0" smtClean="0"/>
              <a:t>                                      -&gt; inserter Cuno</a:t>
            </a:r>
          </a:p>
          <a:p>
            <a:endParaRPr lang="pl-PL" sz="4300" dirty="0" smtClean="0"/>
          </a:p>
          <a:p>
            <a:r>
              <a:rPr lang="pl-PL" sz="4300" b="1" dirty="0" smtClean="0"/>
              <a:t>Kamery analogowe</a:t>
            </a:r>
            <a:r>
              <a:rPr lang="pl-PL" sz="4300" dirty="0" smtClean="0"/>
              <a:t>: Watec 120N+ -&gt; Watec 910HX/RC -&gt; Watec 910HX -&gt; Mintron MTV-12 -&gt; Watec 120 N                                             </a:t>
            </a:r>
          </a:p>
          <a:p>
            <a:pPr>
              <a:buNone/>
            </a:pPr>
            <a:r>
              <a:rPr lang="pl-PL" sz="4300" dirty="0" smtClean="0"/>
              <a:t>                                                -&gt; Watec 902H Ultimate</a:t>
            </a:r>
          </a:p>
          <a:p>
            <a:endParaRPr lang="pl-PL" sz="4300" dirty="0" smtClean="0"/>
          </a:p>
          <a:p>
            <a:r>
              <a:rPr lang="pl-PL" sz="4300" b="1" dirty="0" smtClean="0"/>
              <a:t>Kamery cyfrowe</a:t>
            </a:r>
            <a:r>
              <a:rPr lang="pl-PL" sz="4300" dirty="0" smtClean="0"/>
              <a:t>: QHY 5L-II-M -&gt; SBIG CCD -&gt; lustrzanki Canon z opcją nagrywania filmów -&gt; Audine -&gt; ZWO ASI</a:t>
            </a:r>
            <a:endParaRPr lang="pl-PL" sz="43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Aktualny standard sprzętowy – typowy zestaw</a:t>
            </a:r>
            <a:endParaRPr lang="pl-PL" sz="3600" b="1" dirty="0"/>
          </a:p>
        </p:txBody>
      </p:sp>
      <p:pic>
        <p:nvPicPr>
          <p:cNvPr id="5" name="Obraz 4" descr="occultation_setu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7886700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71435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Galileo – już niedługo....</a:t>
            </a:r>
            <a:endParaRPr lang="pl-PL" sz="3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14282" y="1357298"/>
            <a:ext cx="842968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Europejski system nawigacji satelitarnej GALILEO został uruchomiony 16 XII 2016 r. </a:t>
            </a:r>
          </a:p>
          <a:p>
            <a:endParaRPr lang="pl-PL" dirty="0" smtClean="0"/>
          </a:p>
          <a:p>
            <a:r>
              <a:rPr lang="pl-PL" dirty="0" smtClean="0"/>
              <a:t>Planowana data osiągnięcia pełnej wydajności operacyjnej to 2020 rok.</a:t>
            </a:r>
          </a:p>
          <a:p>
            <a:endParaRPr lang="pl-PL" dirty="0" smtClean="0"/>
          </a:p>
          <a:p>
            <a:r>
              <a:rPr lang="pl-PL" dirty="0" smtClean="0"/>
              <a:t>Obecnie na orbicie znajduje się 18 z 30 planowanych satelitów.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Niepewność pojedynczego pomiaru ma wynieść 1 m dla użytkowników publicznych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Dla użytkowników komercyjnych (serwis płatny) niepewność pomiaru wyniesie </a:t>
            </a:r>
            <a:r>
              <a:rPr lang="pl-PL" b="1" dirty="0" smtClean="0"/>
              <a:t>10 cm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Sygnał ma być silny i mniej wrażliwy na obecność wysokich zabudowań, ma działać wewnątrz budynków a nawet w tunelach.</a:t>
            </a:r>
          </a:p>
          <a:p>
            <a:endParaRPr lang="pl-PL" dirty="0" smtClean="0"/>
          </a:p>
          <a:p>
            <a:r>
              <a:rPr lang="pl-PL" dirty="0" smtClean="0"/>
              <a:t>Najnowsze telefony komórkowe oraz turystyczne odbiorniki GPS posiadają już wbudowaną funkcję odbioru danych z systemu GALILEO.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kywatcher-star-discovery-150p-1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3571900" cy="604723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Sprzęt obserwacyjny – nowość 2016</a:t>
            </a:r>
            <a:endParaRPr lang="pl-PL" sz="36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43306" y="1285860"/>
            <a:ext cx="550069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Sky-Watcher „Star Discovery”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średnica: 150 mm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ogniskowa: 750 mm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montaż azymutalny GOTO SynScan AZ (42 tys. obiekt.)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zasilanie: 12V DC lub 8 x bateria AA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możliwość podłaczenia do komputera przez RJ/RS232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okulary asferyczne 1,25” 10mm, 23 mm (62°)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zasięg gwiazdowy z kamerą integ. (realne do analizy)</a:t>
            </a:r>
          </a:p>
          <a:p>
            <a:r>
              <a:rPr lang="pl-PL" dirty="0" smtClean="0"/>
              <a:t>  - zakrycia księżycowe: xx,x mag</a:t>
            </a:r>
          </a:p>
          <a:p>
            <a:r>
              <a:rPr lang="pl-PL" dirty="0" smtClean="0"/>
              <a:t>  - zakrycia asteroidalne: xx,x mag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waga (tubus + statyw + ramię </a:t>
            </a:r>
            <a:r>
              <a:rPr lang="pl-PL" dirty="0" smtClean="0"/>
              <a:t>GOTO + torba):  </a:t>
            </a:r>
            <a:r>
              <a:rPr lang="pl-PL" b="1" dirty="0" smtClean="0"/>
              <a:t>11,0 kg !</a:t>
            </a: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pl-PL" sz="4000" b="1" dirty="0" smtClean="0"/>
              <a:t>„Pre-pointing” – jak to działa?</a:t>
            </a:r>
            <a:endParaRPr lang="en-US" sz="4000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1211263"/>
            <a:ext cx="901858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2465388" y="2370138"/>
            <a:ext cx="4130675" cy="307975"/>
          </a:xfrm>
          <a:custGeom>
            <a:avLst/>
            <a:gdLst>
              <a:gd name="connsiteX0" fmla="*/ 0 w 4131325"/>
              <a:gd name="connsiteY0" fmla="*/ 330506 h 330506"/>
              <a:gd name="connsiteX1" fmla="*/ 2071171 w 4131325"/>
              <a:gd name="connsiteY1" fmla="*/ 0 h 330506"/>
              <a:gd name="connsiteX2" fmla="*/ 4131325 w 4131325"/>
              <a:gd name="connsiteY2" fmla="*/ 330506 h 330506"/>
              <a:gd name="connsiteX3" fmla="*/ 4131325 w 4131325"/>
              <a:gd name="connsiteY3" fmla="*/ 330506 h 33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1325" h="330506">
                <a:moveTo>
                  <a:pt x="0" y="330506"/>
                </a:moveTo>
                <a:cubicBezTo>
                  <a:pt x="691308" y="165253"/>
                  <a:pt x="1382617" y="0"/>
                  <a:pt x="2071171" y="0"/>
                </a:cubicBezTo>
                <a:cubicBezTo>
                  <a:pt x="2759725" y="0"/>
                  <a:pt x="4131325" y="330506"/>
                  <a:pt x="4131325" y="330506"/>
                </a:cubicBezTo>
                <a:lnTo>
                  <a:pt x="4131325" y="330506"/>
                </a:lnTo>
              </a:path>
            </a:pathLst>
          </a:custGeom>
          <a:ln w="2540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500034" y="1214422"/>
            <a:ext cx="8093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Obrót Ziemi powoduje przesuwanie się pola widzenia kamery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 w kierunku wschodnim wzdłóż czerwonej krzywej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428596" y="4929198"/>
            <a:ext cx="84725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Calibri" pitchFamily="34" charset="0"/>
              </a:rPr>
              <a:t>Jeśli więc wcelujemy teleskop z wyłączonym napędem na dowolny punkt tej krzywej to przez pole widzenia kamery CCD podłączonej do teleskopu powinny przesunąć się wszystkie gwiazdy leżące tuż obok tej krzywej . Jakie i jak jasne to będą gwiazdy zależy będzie od wielkości pola widzenia kamery (FOV) oraz od średnicy teleskopu.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5240338" y="2198688"/>
            <a:ext cx="31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568825"/>
            <a:ext cx="16208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Graphic: 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Stellarium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rot="21387515">
            <a:off x="1929095" y="2286000"/>
            <a:ext cx="4343305" cy="9144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„Ruch teleskopu”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Obserwacje zakryć asteroidalnych  - metoda wielu stacji mobilnych (telescope pre-pointing)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85836"/>
            <a:ext cx="9144000" cy="5572164"/>
          </a:xfrm>
        </p:spPr>
        <p:txBody>
          <a:bodyPr>
            <a:normAutofit fontScale="25000" lnSpcReduction="20000"/>
          </a:bodyPr>
          <a:lstStyle/>
          <a:p>
            <a:r>
              <a:rPr lang="pl-PL" sz="7200" dirty="0" smtClean="0"/>
              <a:t>Programy takie jak </a:t>
            </a:r>
            <a:r>
              <a:rPr lang="pl-PL" sz="7200" b="1" dirty="0" smtClean="0"/>
              <a:t>Guide 9.1 </a:t>
            </a:r>
            <a:r>
              <a:rPr lang="pl-PL" sz="7200" dirty="0" smtClean="0"/>
              <a:t>lub </a:t>
            </a:r>
            <a:r>
              <a:rPr lang="pl-PL" sz="7200" b="1" dirty="0" smtClean="0"/>
              <a:t>C2A</a:t>
            </a:r>
            <a:r>
              <a:rPr lang="pl-PL" sz="7200" dirty="0" smtClean="0"/>
              <a:t> posiadają prostą opcję (Add a Trail), która pomaga ustawić teleskop przy pomocy gwiazdy „pre-point” na taką pozycję na niebie, w której to wybrany przez nas obiekt (czyli zakrywana gwiazda) znajdzie się w środku pola widzenia teleskopu dopiero w dokładnie określonym przez nas czasie (efemerydalny moment zakrycia). Dla każdej efemerydy zakrycia asteroidalnego program </a:t>
            </a:r>
            <a:r>
              <a:rPr lang="pl-PL" sz="7200" b="1" dirty="0" smtClean="0"/>
              <a:t>Occult</a:t>
            </a:r>
            <a:r>
              <a:rPr lang="pl-PL" sz="7200" dirty="0" smtClean="0"/>
              <a:t> generuje odpowiednie  jasne gwiazdy - kandydatki „pre-point”.</a:t>
            </a:r>
          </a:p>
          <a:p>
            <a:pPr>
              <a:buNone/>
            </a:pPr>
            <a:endParaRPr lang="pl-PL" sz="7200" dirty="0" smtClean="0"/>
          </a:p>
          <a:p>
            <a:r>
              <a:rPr lang="pl-PL" sz="7200" b="1" dirty="0" smtClean="0">
                <a:solidFill>
                  <a:srgbClr val="FF0000"/>
                </a:solidFill>
              </a:rPr>
              <a:t>Ustwienia teleskopu dokonuje się kilka godzin wcześniej lub nawet w noc poprzedzającą zjawisko! </a:t>
            </a:r>
            <a:r>
              <a:rPr lang="pl-PL" sz="7200" dirty="0" smtClean="0"/>
              <a:t>„Teleskopy” to przeważnie niewielkie lunetki o średnicach obiektywów 50 - 80 mm, umieszczone na małych statywach fotograficznych. Niewielka średnica obiektywu ogranicza jednak zasieg gwiazdowy, obserwowane są gwiazdy o jasnościach granicznych 10-11 mag. Ostatnie wersje z refraktorami o średnicy 120 mm dają już zasięg 12,5 mag.</a:t>
            </a:r>
          </a:p>
          <a:p>
            <a:pPr>
              <a:buNone/>
            </a:pPr>
            <a:endParaRPr lang="pl-PL" sz="7200" dirty="0" smtClean="0"/>
          </a:p>
          <a:p>
            <a:r>
              <a:rPr lang="pl-PL" sz="7200" dirty="0" smtClean="0"/>
              <a:t>Można tak ustawić wiele mobilnych, niewielkich stacji obserwacyjnych –</a:t>
            </a:r>
            <a:r>
              <a:rPr lang="pl-PL" sz="7200" b="1" dirty="0" smtClean="0">
                <a:solidFill>
                  <a:srgbClr val="FF0000"/>
                </a:solidFill>
              </a:rPr>
              <a:t> jedna osoba może wykonać obserwację zakrycia asteroidalnego  na wielu odległych od siebie stanowiskach</a:t>
            </a:r>
            <a:r>
              <a:rPr lang="pl-PL" sz="7200" dirty="0" smtClean="0"/>
              <a:t>. Przy pozytywnym wyniku zakrycia efektem jest określenie rozmiaru, kształtu i położenia asteroidy </a:t>
            </a:r>
            <a:r>
              <a:rPr lang="pl-PL" sz="7200" b="1" u="sng" dirty="0" smtClean="0"/>
              <a:t>przez jedną osobę!</a:t>
            </a:r>
          </a:p>
          <a:p>
            <a:endParaRPr lang="pl-PL" sz="7200" dirty="0" smtClean="0"/>
          </a:p>
          <a:p>
            <a:r>
              <a:rPr lang="pl-PL" sz="7200" dirty="0" smtClean="0"/>
              <a:t>Poraz pierwszy D. Dunham zastosował pre-pointing we wrześniu 2001 r., od września 2008 r. technikę tę dynamicznie rozwinał </a:t>
            </a:r>
            <a:r>
              <a:rPr lang="pl-PL" sz="7200" b="1" dirty="0" smtClean="0"/>
              <a:t>Scott Degenhardt  </a:t>
            </a:r>
            <a:r>
              <a:rPr lang="pl-PL" sz="7200" dirty="0" smtClean="0"/>
              <a:t>- autor projektów Mighty Mini (refraktor Orion 80 mm) oraz  Mighty Maxi (refraktor Orion 120 mm) – opis wykonania i wyniki obserwacji na stronie: </a:t>
            </a:r>
            <a:r>
              <a:rPr lang="pl-PL" sz="7200" dirty="0" smtClean="0">
                <a:hlinkClick r:id="rId2" action="ppaction://hlinkpres?slideindex=1&amp;slidetitle="/>
              </a:rPr>
              <a:t>http://scottysmightymini.com/</a:t>
            </a:r>
            <a:endParaRPr lang="pl-PL" sz="7200" dirty="0" smtClean="0"/>
          </a:p>
          <a:p>
            <a:pPr>
              <a:buNone/>
            </a:pPr>
            <a:endParaRPr lang="pl-PL" sz="5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blank\AppData\Local\Temp\SNAGHTML1002d80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763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734050" cy="2924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5800" y="37338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05400" y="3148013"/>
            <a:ext cx="795338" cy="5857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" y="3124200"/>
            <a:ext cx="4343400" cy="609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857224" y="2000240"/>
            <a:ext cx="2368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latin typeface="Calibri" pitchFamily="34" charset="0"/>
              </a:rPr>
              <a:t>Zakrycie o godz. </a:t>
            </a:r>
            <a:r>
              <a:rPr lang="en-US" sz="1400" dirty="0" smtClean="0">
                <a:latin typeface="Calibri" pitchFamily="34" charset="0"/>
              </a:rPr>
              <a:t>08:30:16 </a:t>
            </a:r>
            <a:r>
              <a:rPr lang="en-US" sz="1400" dirty="0">
                <a:latin typeface="Calibri" pitchFamily="34" charset="0"/>
              </a:rPr>
              <a:t>UTC</a:t>
            </a: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785786" y="785794"/>
            <a:ext cx="20361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latin typeface="Calibri" pitchFamily="34" charset="0"/>
              </a:rPr>
              <a:t>Pole widzenia kamery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4000496" y="1905000"/>
            <a:ext cx="1857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latin typeface="Calibri" pitchFamily="34" charset="0"/>
              </a:rPr>
              <a:t>Wybrana gwiazda    pre-point znajdzie się w tym położeniu  w  określonym czasie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1752600" y="6019800"/>
            <a:ext cx="340433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Level 3, </a:t>
            </a:r>
            <a:r>
              <a:rPr lang="pl-PL" dirty="0" smtClean="0">
                <a:latin typeface="Calibri" pitchFamily="34" charset="0"/>
              </a:rPr>
              <a:t>zasięg gwiazdowy 6,5 mag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6572264" y="142852"/>
            <a:ext cx="201850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 dirty="0" smtClean="0">
                <a:latin typeface="Calibri" pitchFamily="34" charset="0"/>
              </a:rPr>
              <a:t>Guide 9.1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blank\AppData\Local\Temp\SNAGHTML100582c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862013"/>
            <a:ext cx="88915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14480" y="6072206"/>
            <a:ext cx="340433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Level 4, </a:t>
            </a:r>
            <a:r>
              <a:rPr lang="pl-PL" dirty="0" smtClean="0">
                <a:latin typeface="Calibri" pitchFamily="34" charset="0"/>
              </a:rPr>
              <a:t>zasięg gwiazdowy 8,5 mag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10400" y="3581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642910" y="214290"/>
            <a:ext cx="8186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 dirty="0" smtClean="0">
                <a:latin typeface="Calibri" pitchFamily="34" charset="0"/>
              </a:rPr>
              <a:t>Wybór odpowiedniej gwiazdy „</a:t>
            </a:r>
            <a:r>
              <a:rPr lang="en-US" sz="3600" b="1" dirty="0" smtClean="0">
                <a:latin typeface="Calibri" pitchFamily="34" charset="0"/>
              </a:rPr>
              <a:t>pre-point</a:t>
            </a:r>
            <a:r>
              <a:rPr lang="pl-PL" sz="3600" b="1" dirty="0" smtClean="0">
                <a:latin typeface="Calibri" pitchFamily="34" charset="0"/>
              </a:rPr>
              <a:t>”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5143504" y="4286256"/>
            <a:ext cx="3695728" cy="132343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rgbClr val="FF0000"/>
                </a:solidFill>
                <a:latin typeface="Calibri" pitchFamily="34" charset="0"/>
              </a:rPr>
              <a:t>Jasna gwiazda o wartości deklinacji jak najbliższej wartości deklinacji zakrywanej gwiazdy jest najlepszą kandydatką „pre-point”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981110" cy="351154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9" name="Rectangle 5"/>
          <p:cNvSpPr/>
          <p:nvPr/>
        </p:nvSpPr>
        <p:spPr>
          <a:xfrm>
            <a:off x="285720" y="3786190"/>
            <a:ext cx="3571900" cy="2143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4"/>
          <p:cNvSpPr/>
          <p:nvPr/>
        </p:nvSpPr>
        <p:spPr>
          <a:xfrm rot="10800000">
            <a:off x="3929058" y="3786190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repoin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94" y="1071546"/>
            <a:ext cx="9093306" cy="5286412"/>
          </a:xfrm>
        </p:spPr>
      </p:pic>
      <p:sp>
        <p:nvSpPr>
          <p:cNvPr id="6" name="pole tekstowe 5"/>
          <p:cNvSpPr txBox="1"/>
          <p:nvPr/>
        </p:nvSpPr>
        <p:spPr>
          <a:xfrm>
            <a:off x="214282" y="285728"/>
            <a:ext cx="8474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Projekt „Mighty Mini” („mały ale potężny”)</a:t>
            </a:r>
            <a:endParaRPr lang="pl-PL" sz="36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14282" y="285728"/>
            <a:ext cx="8870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Paver Mount – użycie płytki brukowej </a:t>
            </a:r>
          </a:p>
          <a:p>
            <a:r>
              <a:rPr lang="pl-PL" sz="3600" b="1" dirty="0" smtClean="0"/>
              <a:t>                                         jako podstawy statywu</a:t>
            </a:r>
            <a:endParaRPr lang="pl-PL" sz="3600" b="1" dirty="0"/>
          </a:p>
        </p:txBody>
      </p:sp>
      <p:pic>
        <p:nvPicPr>
          <p:cNvPr id="8" name="Obraz 7" descr="preopintin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638" y="2652132"/>
            <a:ext cx="5966362" cy="4205868"/>
          </a:xfrm>
          <a:prstGeom prst="rect">
            <a:avLst/>
          </a:prstGeom>
        </p:spPr>
      </p:pic>
      <p:pic>
        <p:nvPicPr>
          <p:cNvPr id="7" name="Symbol zastępczy zawartości 6" descr="prepointing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71546"/>
            <a:ext cx="4429124" cy="4156037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epointing_scot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6295599" cy="4071942"/>
          </a:xfrm>
          <a:prstGeom prst="rect">
            <a:avLst/>
          </a:prstGeom>
        </p:spPr>
      </p:pic>
      <p:pic>
        <p:nvPicPr>
          <p:cNvPr id="9" name="Symbol zastępczy zawartości 8" descr="prepointing_dunha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050" y="0"/>
            <a:ext cx="6357950" cy="4158794"/>
          </a:xfrm>
        </p:spPr>
      </p:pic>
      <p:sp>
        <p:nvSpPr>
          <p:cNvPr id="11" name="pole tekstowe 10"/>
          <p:cNvSpPr txBox="1"/>
          <p:nvPr/>
        </p:nvSpPr>
        <p:spPr>
          <a:xfrm>
            <a:off x="142844" y="642918"/>
            <a:ext cx="4937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D. Dunham podczas </a:t>
            </a:r>
          </a:p>
          <a:p>
            <a:r>
              <a:rPr lang="pl-PL" b="1" dirty="0" smtClean="0"/>
              <a:t>obserwacji  zakrycia</a:t>
            </a:r>
          </a:p>
          <a:p>
            <a:r>
              <a:rPr lang="pl-PL" b="1" dirty="0" smtClean="0"/>
              <a:t>Antiopte, 2011 -&gt;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6500826" y="4643446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&lt;- S. Dagenhardt                         z zestawem 6 „Minies”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Wynik obserwacji przy zastosowaniu techniki „pre-pointing”</a:t>
            </a:r>
            <a:endParaRPr lang="pl-PL" sz="3600" b="1" dirty="0"/>
          </a:p>
        </p:txBody>
      </p:sp>
      <p:pic>
        <p:nvPicPr>
          <p:cNvPr id="4" name="Symbol zastępczy zawartości 3" descr="antio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12820"/>
            <a:ext cx="7929617" cy="5550732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64" y="0"/>
            <a:ext cx="8715436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Miniaturyzacja ... – zestaw 1 (Joan Dunham)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1142984"/>
            <a:ext cx="5486400" cy="55534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428660" y="1000108"/>
            <a:ext cx="40719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pl-PL" dirty="0" smtClean="0"/>
              <a:t> Videograbber </a:t>
            </a:r>
            <a:r>
              <a:rPr lang="en-US" dirty="0" smtClean="0"/>
              <a:t>StarTech SVID2USB2</a:t>
            </a:r>
            <a:endParaRPr lang="pl-PL" dirty="0" smtClean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Kangaroo Mobile Desktop </a:t>
            </a:r>
            <a:endParaRPr lang="pl-PL" dirty="0" smtClean="0"/>
          </a:p>
          <a:p>
            <a:pPr lvl="1"/>
            <a:r>
              <a:rPr lang="pl-PL" dirty="0" smtClean="0"/>
              <a:t>  </a:t>
            </a:r>
            <a:r>
              <a:rPr lang="en-US" dirty="0" smtClean="0"/>
              <a:t>Computer Intel Atom X5 (1.44GHz) </a:t>
            </a:r>
            <a:endParaRPr lang="pl-PL" dirty="0" smtClean="0"/>
          </a:p>
          <a:p>
            <a:pPr lvl="1"/>
            <a:r>
              <a:rPr lang="pl-PL" dirty="0" smtClean="0"/>
              <a:t>  </a:t>
            </a:r>
            <a:r>
              <a:rPr lang="en-US" dirty="0" smtClean="0"/>
              <a:t>2GB DDR3</a:t>
            </a:r>
            <a:r>
              <a:rPr lang="pl-PL" dirty="0" smtClean="0"/>
              <a:t>,</a:t>
            </a:r>
            <a:r>
              <a:rPr lang="en-US" dirty="0" smtClean="0"/>
              <a:t> 32 GB eMMC Win 10</a:t>
            </a:r>
            <a:endParaRPr lang="pl-PL" dirty="0" smtClean="0"/>
          </a:p>
          <a:p>
            <a:pPr lvl="1"/>
            <a:endParaRPr lang="pl-PL" dirty="0" smtClean="0"/>
          </a:p>
          <a:p>
            <a:pPr lvl="1"/>
            <a:r>
              <a:rPr lang="pl-PL" i="1" dirty="0" smtClean="0"/>
              <a:t> </a:t>
            </a:r>
            <a:r>
              <a:rPr lang="en-US" i="1" dirty="0" smtClean="0"/>
              <a:t>Kangaroo </a:t>
            </a:r>
            <a:r>
              <a:rPr lang="pl-PL" i="1" dirty="0" smtClean="0"/>
              <a:t>potrzebuje monitora  </a:t>
            </a:r>
          </a:p>
          <a:p>
            <a:pPr lvl="1"/>
            <a:r>
              <a:rPr lang="pl-PL" i="1" dirty="0" smtClean="0"/>
              <a:t> HDMI, klawiatury i myszy. Posiada </a:t>
            </a:r>
          </a:p>
          <a:p>
            <a:pPr lvl="1"/>
            <a:r>
              <a:rPr lang="pl-PL" i="1" dirty="0" smtClean="0"/>
              <a:t> standarwowe porty USB 2, USB 3 </a:t>
            </a:r>
          </a:p>
          <a:p>
            <a:pPr lvl="1"/>
            <a:r>
              <a:rPr lang="pl-PL" i="1" dirty="0" smtClean="0"/>
              <a:t> oraz własne zasilanie bateryjne.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ASUS Zen Power 10050 mAh </a:t>
            </a:r>
            <a:endParaRPr lang="pl-PL" dirty="0" smtClean="0"/>
          </a:p>
          <a:p>
            <a:pPr lvl="1"/>
            <a:r>
              <a:rPr lang="pl-PL" dirty="0" smtClean="0"/>
              <a:t>  </a:t>
            </a:r>
            <a:r>
              <a:rPr lang="en-US" dirty="0" smtClean="0"/>
              <a:t>Portable Battery Pack</a:t>
            </a:r>
            <a:endParaRPr lang="pl-PL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Logitech MK220 2.4G Wireless </a:t>
            </a:r>
            <a:r>
              <a:rPr lang="pl-PL" dirty="0" smtClean="0"/>
              <a:t>  </a:t>
            </a:r>
          </a:p>
          <a:p>
            <a:pPr lvl="1"/>
            <a:r>
              <a:rPr lang="pl-PL" dirty="0" smtClean="0"/>
              <a:t>  klawiatura + mysz</a:t>
            </a:r>
            <a:r>
              <a:rPr lang="en-US" dirty="0" smtClean="0"/>
              <a:t> </a:t>
            </a:r>
            <a:endParaRPr lang="pl-PL" dirty="0" smtClean="0"/>
          </a:p>
          <a:p>
            <a:pPr lvl="1"/>
            <a:endParaRPr lang="pl-PL" dirty="0" smtClean="0"/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Bestview 7” Digital Field LCD </a:t>
            </a:r>
            <a:endParaRPr lang="pl-PL" dirty="0" smtClean="0"/>
          </a:p>
          <a:p>
            <a:pPr lvl="1"/>
            <a:r>
              <a:rPr lang="pl-PL" dirty="0" smtClean="0"/>
              <a:t>   </a:t>
            </a:r>
            <a:r>
              <a:rPr lang="en-US" dirty="0" smtClean="0"/>
              <a:t>800x480</a:t>
            </a:r>
            <a:r>
              <a:rPr lang="pl-PL" dirty="0" smtClean="0"/>
              <a:t> </a:t>
            </a:r>
            <a:r>
              <a:rPr lang="en-US" dirty="0" smtClean="0"/>
              <a:t>Monitor</a:t>
            </a:r>
            <a:r>
              <a:rPr lang="pl-PL" dirty="0" smtClean="0"/>
              <a:t>,</a:t>
            </a:r>
            <a:r>
              <a:rPr lang="en-US" dirty="0" smtClean="0"/>
              <a:t> HDMI Input</a:t>
            </a:r>
            <a:endParaRPr lang="pl-PL" dirty="0" smtClean="0"/>
          </a:p>
          <a:p>
            <a:pPr lvl="1"/>
            <a:endParaRPr lang="pl-PL" dirty="0" smtClean="0"/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kabel HDMI-HDMI</a:t>
            </a:r>
          </a:p>
          <a:p>
            <a:pPr lvl="1">
              <a:buFont typeface="Arial" pitchFamily="34" charset="0"/>
              <a:buChar char="•"/>
            </a:pPr>
            <a:endParaRPr lang="pl-PL" dirty="0" smtClean="0"/>
          </a:p>
          <a:p>
            <a:pPr lvl="1"/>
            <a:endParaRPr lang="en-US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603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71435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GPS + GLONASS – zwiększenie dokładności pomiaru</a:t>
            </a:r>
            <a:endParaRPr lang="pl-PL" sz="3600" b="1" dirty="0"/>
          </a:p>
        </p:txBody>
      </p:sp>
      <p:pic>
        <p:nvPicPr>
          <p:cNvPr id="4" name="Obraz 3" descr="gps_glon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69360"/>
            <a:ext cx="6786610" cy="592150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000892" y="1643050"/>
            <a:ext cx="2143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np odbiorniki: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Garmin eTrex 20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Garmin eTrex 30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Garmin Gpsmap 64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1357298"/>
            <a:ext cx="5486400" cy="51511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564" y="0"/>
            <a:ext cx="8715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Miniaturyzacja ... – zestaw 2 (Joan Dunham)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-428660" y="1502688"/>
            <a:ext cx="40719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pl-PL" dirty="0" smtClean="0"/>
              <a:t> Videograbber </a:t>
            </a:r>
            <a:r>
              <a:rPr lang="en-US" dirty="0" smtClean="0"/>
              <a:t>StarTech SVID2USB2</a:t>
            </a:r>
            <a:endParaRPr lang="pl-PL" dirty="0" smtClean="0"/>
          </a:p>
          <a:p>
            <a:pPr lvl="1">
              <a:buFont typeface="Arial" pitchFamily="34" charset="0"/>
              <a:buChar char="•"/>
            </a:pPr>
            <a:endParaRPr lang="pl-PL" dirty="0" smtClean="0"/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iView Cyber PC Computer Stick 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  </a:t>
            </a:r>
            <a:r>
              <a:rPr lang="en-US" dirty="0" smtClean="0"/>
              <a:t>Intel Atom Z3735F (1.33 GHz) </a:t>
            </a:r>
            <a:r>
              <a:rPr lang="pl-PL" dirty="0" smtClean="0"/>
              <a:t>      </a:t>
            </a:r>
          </a:p>
          <a:p>
            <a:pPr lvl="1"/>
            <a:r>
              <a:rPr lang="pl-PL" dirty="0" smtClean="0"/>
              <a:t>  </a:t>
            </a:r>
            <a:r>
              <a:rPr lang="en-US" dirty="0" smtClean="0"/>
              <a:t>2GB DDR3 32 GB HDD Windows 10</a:t>
            </a:r>
            <a:endParaRPr lang="pl-PL" dirty="0" smtClean="0"/>
          </a:p>
          <a:p>
            <a:pPr lvl="1"/>
            <a:endParaRPr lang="pl-PL" dirty="0" smtClean="0"/>
          </a:p>
          <a:p>
            <a:pPr lvl="1"/>
            <a:r>
              <a:rPr lang="en-US" i="1" dirty="0" smtClean="0"/>
              <a:t> </a:t>
            </a:r>
            <a:r>
              <a:rPr lang="pl-PL" i="1" dirty="0" smtClean="0"/>
              <a:t> </a:t>
            </a:r>
            <a:r>
              <a:rPr lang="en-US" i="1" dirty="0" smtClean="0"/>
              <a:t>iView </a:t>
            </a:r>
            <a:r>
              <a:rPr lang="pl-PL" i="1" dirty="0" smtClean="0"/>
              <a:t>potrzebuje zewętrznego  </a:t>
            </a:r>
          </a:p>
          <a:p>
            <a:pPr lvl="1"/>
            <a:r>
              <a:rPr lang="pl-PL" i="1" dirty="0" smtClean="0"/>
              <a:t>  zasilania z baterii oraz monitora </a:t>
            </a:r>
          </a:p>
          <a:p>
            <a:pPr lvl="1"/>
            <a:r>
              <a:rPr lang="pl-PL" i="1" dirty="0" smtClean="0"/>
              <a:t>  HDMI. Posiada za to klawiaturę </a:t>
            </a:r>
          </a:p>
          <a:p>
            <a:pPr lvl="1"/>
            <a:r>
              <a:rPr lang="pl-PL" i="1" dirty="0" smtClean="0"/>
              <a:t>  bezprtzewodową i 2 porty µUSB</a:t>
            </a:r>
            <a:endParaRPr lang="pl-PL" dirty="0" smtClean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ASUS Zen Power 10050 mAh </a:t>
            </a:r>
            <a:endParaRPr lang="pl-PL" dirty="0" smtClean="0"/>
          </a:p>
          <a:p>
            <a:pPr lvl="1"/>
            <a:r>
              <a:rPr lang="pl-PL" dirty="0" smtClean="0"/>
              <a:t>  </a:t>
            </a:r>
            <a:r>
              <a:rPr lang="en-US" dirty="0" smtClean="0"/>
              <a:t>Portable Battery Pack</a:t>
            </a:r>
            <a:endParaRPr lang="pl-PL" dirty="0" smtClean="0"/>
          </a:p>
          <a:p>
            <a:pPr lvl="1"/>
            <a:endParaRPr lang="pl-PL" dirty="0" smtClean="0"/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Bestview 7” Digital Field LCD </a:t>
            </a:r>
            <a:endParaRPr lang="pl-PL" dirty="0" smtClean="0"/>
          </a:p>
          <a:p>
            <a:pPr lvl="1"/>
            <a:r>
              <a:rPr lang="pl-PL" dirty="0" smtClean="0"/>
              <a:t>   </a:t>
            </a:r>
            <a:r>
              <a:rPr lang="en-US" dirty="0" smtClean="0"/>
              <a:t>800x480</a:t>
            </a:r>
            <a:r>
              <a:rPr lang="pl-PL" dirty="0" smtClean="0"/>
              <a:t> </a:t>
            </a:r>
            <a:r>
              <a:rPr lang="en-US" dirty="0" smtClean="0"/>
              <a:t>Monitor</a:t>
            </a:r>
            <a:r>
              <a:rPr lang="pl-PL" dirty="0" smtClean="0"/>
              <a:t>,</a:t>
            </a:r>
            <a:r>
              <a:rPr lang="en-US" dirty="0" smtClean="0"/>
              <a:t> HDMI Input</a:t>
            </a:r>
            <a:endParaRPr lang="pl-PL" dirty="0" smtClean="0"/>
          </a:p>
          <a:p>
            <a:pPr lvl="1"/>
            <a:endParaRPr lang="pl-PL" dirty="0" smtClean="0"/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kabel USB – mikro USB</a:t>
            </a:r>
          </a:p>
          <a:p>
            <a:pPr lvl="1">
              <a:buFont typeface="Arial" pitchFamily="34" charset="0"/>
              <a:buChar char="•"/>
            </a:pPr>
            <a:endParaRPr lang="pl-PL" dirty="0" smtClean="0"/>
          </a:p>
          <a:p>
            <a:pPr lvl="1"/>
            <a:endParaRPr lang="en-US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947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28564" y="0"/>
            <a:ext cx="8715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Miniaturyzacja zasilania (W. Burzyński)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42976" y="214311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pl-PL" dirty="0" smtClean="0"/>
          </a:p>
          <a:p>
            <a:pPr lvl="1"/>
            <a:endParaRPr lang="en-US" dirty="0" smtClean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14282" y="928670"/>
            <a:ext cx="86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użycie przetwornicy DC-DC (STEP-UP), podnoszącej napięcie z 5V do 12V (koszt kilka zł)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podłączenie do portu USB 3.0 laptopa – ograniczenie do maksymalnie 900 mA -&gt; </a:t>
            </a:r>
            <a:r>
              <a:rPr lang="pl-PL" b="1" dirty="0" smtClean="0">
                <a:solidFill>
                  <a:srgbClr val="FF0000"/>
                </a:solidFill>
              </a:rPr>
              <a:t>4,5 W</a:t>
            </a:r>
            <a:r>
              <a:rPr lang="pl-PL" dirty="0" smtClean="0"/>
              <a:t>                    </a:t>
            </a:r>
          </a:p>
          <a:p>
            <a:r>
              <a:rPr lang="pl-PL" b="1" dirty="0" smtClean="0"/>
              <a:t>  (kamera NOVUS NVC GDN5811C-2 pobiera 3,5 W)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uniezależnienie od </a:t>
            </a:r>
          </a:p>
          <a:p>
            <a:r>
              <a:rPr lang="pl-PL" dirty="0" smtClean="0"/>
              <a:t>  akumularów, nawet tych</a:t>
            </a:r>
          </a:p>
          <a:p>
            <a:r>
              <a:rPr lang="pl-PL" dirty="0" smtClean="0"/>
              <a:t>  małych - żelowych </a:t>
            </a:r>
          </a:p>
          <a:p>
            <a:endParaRPr lang="pl-PL" dirty="0" smtClean="0"/>
          </a:p>
          <a:p>
            <a:r>
              <a:rPr lang="pl-PL" b="1" i="1" u="sng" dirty="0" smtClean="0"/>
              <a:t>Zestaw: </a:t>
            </a:r>
          </a:p>
          <a:p>
            <a:endParaRPr lang="pl-PL" b="1" i="1" u="sng" dirty="0" smtClean="0"/>
          </a:p>
          <a:p>
            <a:r>
              <a:rPr lang="pl-PL" dirty="0" smtClean="0"/>
              <a:t> - laptop - bateria własna, </a:t>
            </a:r>
          </a:p>
          <a:p>
            <a:r>
              <a:rPr lang="pl-PL" dirty="0" smtClean="0"/>
              <a:t> - teleskop - baterie AA x 8 </a:t>
            </a:r>
          </a:p>
          <a:p>
            <a:r>
              <a:rPr lang="pl-PL" dirty="0" smtClean="0"/>
              <a:t> </a:t>
            </a:r>
          </a:p>
          <a:p>
            <a:r>
              <a:rPr lang="pl-PL" dirty="0" smtClean="0"/>
              <a:t>   </a:t>
            </a:r>
            <a:r>
              <a:rPr lang="pl-PL" b="1" u="sng" dirty="0" smtClean="0"/>
              <a:t>Test:</a:t>
            </a:r>
          </a:p>
          <a:p>
            <a:endParaRPr lang="pl-PL" b="1" u="sng" dirty="0" smtClean="0"/>
          </a:p>
          <a:p>
            <a:r>
              <a:rPr lang="pl-PL" dirty="0" smtClean="0"/>
              <a:t> </a:t>
            </a:r>
            <a:r>
              <a:rPr lang="pl-PL" dirty="0" smtClean="0"/>
              <a:t>  </a:t>
            </a:r>
            <a:r>
              <a:rPr lang="pl-PL" dirty="0" smtClean="0"/>
              <a:t>Przy </a:t>
            </a:r>
            <a:r>
              <a:rPr lang="pl-PL" dirty="0" smtClean="0"/>
              <a:t>temp. ok 5°C</a:t>
            </a:r>
          </a:p>
          <a:p>
            <a:r>
              <a:rPr lang="pl-PL" dirty="0" smtClean="0"/>
              <a:t>   gwarantuje ciągłe działanie</a:t>
            </a:r>
          </a:p>
          <a:p>
            <a:r>
              <a:rPr lang="pl-PL" dirty="0" smtClean="0"/>
              <a:t>   w czasie 2-3 h</a:t>
            </a:r>
          </a:p>
          <a:p>
            <a:r>
              <a:rPr lang="pl-PL" dirty="0" smtClean="0"/>
              <a:t>   (w zależności od wieku </a:t>
            </a:r>
          </a:p>
          <a:p>
            <a:r>
              <a:rPr lang="pl-PL" dirty="0" smtClean="0"/>
              <a:t>   baterii laptopa).</a:t>
            </a:r>
          </a:p>
        </p:txBody>
      </p:sp>
      <p:pic>
        <p:nvPicPr>
          <p:cNvPr id="5" name="Obraz 4" descr="przetwor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143116"/>
            <a:ext cx="5902529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7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nserter IOTA tył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714488"/>
            <a:ext cx="7124479" cy="397208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Służba czasu – inserter IOTA VTI v.3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68931"/>
          </a:xfrm>
        </p:spPr>
        <p:txBody>
          <a:bodyPr/>
          <a:lstStyle/>
          <a:p>
            <a:r>
              <a:rPr lang="pl-PL" sz="2000" dirty="0" smtClean="0"/>
              <a:t>Wiarygodną i najbardziej precyzyjną podstawą służby czasu jest aktualnie inserter VTI (Video Time Inserter) oparty o odbiornik GPS. 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Najpowszechniej używanym w Europie, a także i na świecie, jest inserter IOTA</a:t>
            </a:r>
            <a:r>
              <a:rPr lang="pl-PL" sz="2000" dirty="0" smtClean="0"/>
              <a:t>, czyli </a:t>
            </a:r>
            <a:r>
              <a:rPr lang="pl-PL" sz="2000" b="1" dirty="0" smtClean="0"/>
              <a:t>VTI v.3</a:t>
            </a:r>
            <a:r>
              <a:rPr lang="pl-PL" sz="2000" dirty="0" smtClean="0"/>
              <a:t>. Dostepny od </a:t>
            </a:r>
            <a:r>
              <a:rPr lang="pl-PL" sz="2000" b="1" dirty="0" smtClean="0"/>
              <a:t>marca 2015 </a:t>
            </a:r>
            <a:r>
              <a:rPr lang="pl-PL" sz="2000" dirty="0" smtClean="0"/>
              <a:t>na </a:t>
            </a:r>
            <a:r>
              <a:rPr lang="pl-PL" sz="2000" b="1" dirty="0" smtClean="0">
                <a:hlinkClick r:id="rId4"/>
              </a:rPr>
              <a:t>http://videotimers.com/home.html</a:t>
            </a:r>
            <a:r>
              <a:rPr lang="pl-PL" sz="2000" b="1" dirty="0" smtClean="0"/>
              <a:t> </a:t>
            </a:r>
          </a:p>
          <a:p>
            <a:r>
              <a:rPr lang="pl-PL" sz="2000" dirty="0" smtClean="0"/>
              <a:t>cena w zależności od wersji 249 - 292 $ 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pic>
        <p:nvPicPr>
          <p:cNvPr id="4" name="Obraz 3" descr="inserter IOT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1942"/>
            <a:ext cx="7011943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Służba czasu – inserter IOTA VTI v.3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268931"/>
          </a:xfrm>
        </p:spPr>
        <p:txBody>
          <a:bodyPr/>
          <a:lstStyle/>
          <a:p>
            <a:pPr>
              <a:buNone/>
            </a:pPr>
            <a:r>
              <a:rPr lang="pl-PL" sz="2000" dirty="0" smtClean="0"/>
              <a:t> 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pic>
        <p:nvPicPr>
          <p:cNvPr id="7" name="Obraz 6" descr="inserter_iot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86000"/>
            <a:ext cx="6943725" cy="4572000"/>
          </a:xfrm>
          <a:prstGeom prst="rect">
            <a:avLst/>
          </a:prstGeom>
        </p:spPr>
      </p:pic>
      <p:pic>
        <p:nvPicPr>
          <p:cNvPr id="6" name="Obraz 5" descr="inserter_iot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164" y="642918"/>
            <a:ext cx="5688836" cy="37882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14282" y="71435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7840 - czas środka klatki</a:t>
            </a:r>
          </a:p>
          <a:p>
            <a:r>
              <a:rPr lang="pl-PL" dirty="0" smtClean="0"/>
              <a:t>8007 - czas końca klatki</a:t>
            </a:r>
          </a:p>
          <a:p>
            <a:r>
              <a:rPr lang="pl-PL" dirty="0" smtClean="0"/>
              <a:t>309226 - liczba półobrazów od chwili ostatniego włączenia </a:t>
            </a:r>
            <a:endParaRPr lang="pl-PL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658196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Służba czasu – insertery GPS polskiej konstrukcji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000" dirty="0" smtClean="0"/>
              <a:t> 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SMART OSD INSERTER</a:t>
            </a:r>
          </a:p>
          <a:p>
            <a:pPr>
              <a:buNone/>
            </a:pPr>
            <a:r>
              <a:rPr lang="pl-PL" sz="2000" dirty="0" smtClean="0"/>
              <a:t>      </a:t>
            </a:r>
            <a:r>
              <a:rPr lang="pl-PL" sz="2000" b="1" dirty="0" smtClean="0"/>
              <a:t>Tomasz Wężyk – prace od 2012, sprzedaż od lutego 2015</a:t>
            </a:r>
            <a:r>
              <a:rPr lang="pl-PL" sz="2000" dirty="0" smtClean="0"/>
              <a:t>, </a:t>
            </a:r>
            <a:r>
              <a:rPr lang="pl-PL" sz="2000" dirty="0" smtClean="0">
                <a:hlinkClick r:id="rId2"/>
              </a:rPr>
              <a:t>http://www.tomasztech.pl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 Obecnie najbardziej zaawansowana technicznie polska konstrukcja insertera GPS. Bardzo odporna aluminiowa obudowa na czynniki mechaniczne i chroniąca przed przypadkowym rozłączeniem okablowania, może pracować bez przerwy wiele godzin przy temperaturze niższej niż -20°C (sprawdziłem osobiście). Zasilanie 5V DC (USB) lub zasilacz 12 V DC. </a:t>
            </a:r>
            <a:r>
              <a:rPr lang="pl-PL" sz="2000" b="1" dirty="0" smtClean="0">
                <a:solidFill>
                  <a:srgbClr val="FF0000"/>
                </a:solidFill>
              </a:rPr>
              <a:t>Koszt ok. 850 zł</a:t>
            </a:r>
            <a:r>
              <a:rPr lang="pl-PL" sz="2000" dirty="0" smtClean="0"/>
              <a:t>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i="1" dirty="0" smtClean="0"/>
              <a:t>       Tomasz aktualnie pracuje nad prototypem insertera o zupełnie nowej konstrukcji. Urządzenie ma być wyposażone w szybki dysk twardy SSD oraz ekran LCD 7” – to rozwiązanie oparte o system operacyjny Linux wyeliminuje laptop oraz videograbber. </a:t>
            </a:r>
          </a:p>
          <a:p>
            <a:pPr>
              <a:buNone/>
            </a:pPr>
            <a:endParaRPr lang="pl-PL" sz="2000" i="1" dirty="0" smtClean="0"/>
          </a:p>
          <a:p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smopiVTI</a:t>
            </a:r>
          </a:p>
          <a:p>
            <a:pPr>
              <a:buNone/>
            </a:pPr>
            <a:r>
              <a:rPr lang="pl-PL" sz="2000" dirty="0" smtClean="0"/>
              <a:t>      </a:t>
            </a:r>
            <a:r>
              <a:rPr lang="pl-PL" sz="2000" b="1" dirty="0" smtClean="0"/>
              <a:t>Piotr Smolarz - czerwiec 2015</a:t>
            </a:r>
            <a:r>
              <a:rPr lang="pl-PL" sz="2000" dirty="0" smtClean="0"/>
              <a:t>, </a:t>
            </a:r>
            <a:r>
              <a:rPr lang="pl-PL" sz="2000" dirty="0" smtClean="0">
                <a:hlinkClick r:id="rId3"/>
              </a:rPr>
              <a:t>http://smopi.news.nstrefa.pl/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Jest to projekt oparty o wykorzystanie platformę Arduino, oprogramowanie wsadowe urządzenia oraz opis wykonania ze zdjeciami dostępny jest za darmo. Zasilanie 5V DC (USB) lub zasilacz 12 V.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 </a:t>
            </a:r>
            <a:r>
              <a:rPr lang="pl-PL" sz="2000" b="1" dirty="0" smtClean="0">
                <a:solidFill>
                  <a:srgbClr val="FF0000"/>
                </a:solidFill>
              </a:rPr>
              <a:t>Koszt części to ok. 300 zł</a:t>
            </a:r>
            <a:r>
              <a:rPr lang="pl-PL" sz="2000" dirty="0" smtClean="0"/>
              <a:t>, a urządzenie można złożyć samodzielnie w kilka godzin – wytarczy minimalne pojęcie o elektronice i informatyce, gdyż wszystko można odtworzyć krok po kroku posiłkując się blogiem Piotra oraz filmami instruktarzowymi z YouTube o  projekcie Arduino.</a:t>
            </a:r>
          </a:p>
          <a:p>
            <a:pPr>
              <a:buNone/>
            </a:pPr>
            <a:r>
              <a:rPr lang="pl-PL" sz="2000" dirty="0" smtClean="0"/>
              <a:t>       </a:t>
            </a:r>
            <a:r>
              <a:rPr lang="pl-PL" sz="2000" b="1" dirty="0" smtClean="0">
                <a:solidFill>
                  <a:srgbClr val="0070C0"/>
                </a:solidFill>
              </a:rPr>
              <a:t>Sprawdzony z inserterami </a:t>
            </a:r>
            <a:r>
              <a:rPr lang="pl-PL" sz="1800" b="1" dirty="0" smtClean="0">
                <a:solidFill>
                  <a:srgbClr val="0070C0"/>
                </a:solidFill>
              </a:rPr>
              <a:t>IOTA-VTI , GPSBOXSPRITE2 i KIWI-OSD – nie odbiega więcej niż 0,01 sek.</a:t>
            </a:r>
            <a:endParaRPr lang="pl-PL" sz="2000" b="1" dirty="0" smtClean="0">
              <a:solidFill>
                <a:srgbClr val="0070C0"/>
              </a:solidFill>
            </a:endParaRP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658196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Służba czasu – inserter SMART OSD INSERTER</a:t>
            </a:r>
            <a:endParaRPr lang="pl-PL" sz="3600" b="1" dirty="0"/>
          </a:p>
        </p:txBody>
      </p:sp>
      <p:pic>
        <p:nvPicPr>
          <p:cNvPr id="10" name="Obraz 9" descr="interter_wezy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7" y="1881718"/>
            <a:ext cx="6929454" cy="4976282"/>
          </a:xfrm>
          <a:prstGeom prst="rect">
            <a:avLst/>
          </a:prstGeom>
        </p:spPr>
      </p:pic>
      <p:pic>
        <p:nvPicPr>
          <p:cNvPr id="9" name="Obraz 8" descr="inserter_wezy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6441131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658196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Służba czasu – inserter SMART OSD INSERTER</a:t>
            </a:r>
            <a:endParaRPr lang="pl-PL" sz="3600" b="1" dirty="0"/>
          </a:p>
        </p:txBody>
      </p:sp>
      <p:pic>
        <p:nvPicPr>
          <p:cNvPr id="6" name="Obraz 5" descr="kalli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854656"/>
            <a:ext cx="5929322" cy="4003344"/>
          </a:xfrm>
          <a:prstGeom prst="rect">
            <a:avLst/>
          </a:prstGeom>
        </p:spPr>
      </p:pic>
      <p:pic>
        <p:nvPicPr>
          <p:cNvPr id="5" name="Obraz 4" descr="inser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2918"/>
            <a:ext cx="5537586" cy="392908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658196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Służba czasu – inserter smopiVTI</a:t>
            </a:r>
            <a:endParaRPr lang="pl-PL" sz="3600" b="1" dirty="0"/>
          </a:p>
        </p:txBody>
      </p:sp>
      <p:pic>
        <p:nvPicPr>
          <p:cNvPr id="5" name="Obraz 4" descr="smop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929066"/>
            <a:ext cx="4111567" cy="2744471"/>
          </a:xfrm>
          <a:prstGeom prst="rect">
            <a:avLst/>
          </a:prstGeom>
        </p:spPr>
      </p:pic>
      <p:pic>
        <p:nvPicPr>
          <p:cNvPr id="6" name="Obraz 5" descr="smop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929066"/>
            <a:ext cx="4143372" cy="2765700"/>
          </a:xfrm>
          <a:prstGeom prst="rect">
            <a:avLst/>
          </a:prstGeom>
        </p:spPr>
      </p:pic>
      <p:pic>
        <p:nvPicPr>
          <p:cNvPr id="7" name="Obraz 6" descr="smopi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714356"/>
            <a:ext cx="4216577" cy="3373261"/>
          </a:xfrm>
          <a:prstGeom prst="rect">
            <a:avLst/>
          </a:prstGeom>
        </p:spPr>
      </p:pic>
      <p:pic>
        <p:nvPicPr>
          <p:cNvPr id="8" name="Obraz 7" descr="smopi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714356"/>
            <a:ext cx="4107685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Służba czasu – serwery NTP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643602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 smtClean="0"/>
              <a:t>Coraz częściej obserwatorzy (szczególnie początkujący) zaczynają używać do rejestracji zakryć popularnych kamer USB oraz służby czasu opartej laptop z czasem zsynchronizowanymz  serwerem NTP (Network Time Protocol).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NTP jak narazie nie może być uznane za precyzyjną służbę czasu</a:t>
            </a:r>
            <a:r>
              <a:rPr lang="pl-PL" sz="2000" dirty="0" smtClean="0"/>
              <a:t>, dlatego że dokładnosć synchronizacji czasu komptera używanego do rejestracji zakrycia zależy od dostepnej prędkosci internetu, odległości do najbliższego serwera czasu oraz klasy tego serwera (tzw. „stratum”)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Jeśli już obserwujemy zakrycie tą metodą to należy dokonać synchronizacji komputera z serwerem czasu na kilka minut przed zjawiskiem. Uzyskana niepewność synchronizacji to przeważnie ok. 0,01-0,5 sek i silnie zależy od w/w czynników. </a:t>
            </a:r>
          </a:p>
          <a:p>
            <a:endParaRPr lang="pl-PL" sz="2000" dirty="0" smtClean="0"/>
          </a:p>
          <a:p>
            <a:r>
              <a:rPr lang="pl-PL" sz="2000" dirty="0" smtClean="0"/>
              <a:t>W Polsce zaleca się używanie serwerów czasu urzędowego, które umiejscowione są w Głównym Urzędzie Miar w Warszawie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200" b="1" dirty="0" smtClean="0"/>
              <a:t>      tempus1.gum.gov.pl  </a:t>
            </a:r>
            <a:r>
              <a:rPr lang="pl-PL" sz="2200" dirty="0" smtClean="0"/>
              <a:t>– IP: 194.146.251.100</a:t>
            </a:r>
          </a:p>
          <a:p>
            <a:pPr>
              <a:buNone/>
            </a:pPr>
            <a:r>
              <a:rPr lang="pl-PL" sz="2200" b="1" dirty="0" smtClean="0"/>
              <a:t>      tempus2.gum.gov.pl  </a:t>
            </a:r>
            <a:r>
              <a:rPr lang="pl-PL" sz="2200" dirty="0" smtClean="0"/>
              <a:t>– IP: 194.146.251.101 </a:t>
            </a:r>
          </a:p>
          <a:p>
            <a:endParaRPr lang="pl-PL" dirty="0" smtClean="0"/>
          </a:p>
          <a:p>
            <a:pPr>
              <a:buNone/>
            </a:pP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Służba czasu – serwery NTP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43570" y="857232"/>
            <a:ext cx="3286148" cy="5268931"/>
          </a:xfrm>
        </p:spPr>
        <p:txBody>
          <a:bodyPr/>
          <a:lstStyle/>
          <a:p>
            <a:pPr>
              <a:buNone/>
            </a:pPr>
            <a:endParaRPr lang="pl-PL" b="1" dirty="0" smtClean="0"/>
          </a:p>
          <a:p>
            <a:endParaRPr lang="pl-PL" dirty="0"/>
          </a:p>
        </p:txBody>
      </p:sp>
      <p:pic>
        <p:nvPicPr>
          <p:cNvPr id="4" name="Obraz 3" descr="iota_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5648032" cy="2214578"/>
          </a:xfrm>
          <a:prstGeom prst="rect">
            <a:avLst/>
          </a:prstGeom>
        </p:spPr>
      </p:pic>
      <p:pic>
        <p:nvPicPr>
          <p:cNvPr id="5" name="Obraz 4" descr="time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00372"/>
            <a:ext cx="6627096" cy="234843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929322" y="1428736"/>
            <a:ext cx="3214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Czas wyświetlany na głównej stronie IOTA opóźnia się o 0,09s względem insertera IOTA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54292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Witryna time.is oferuje również sekundowe sygnały dźwiękowe, tzw. „piki” – sekundy 58, 59 są o wyższej wysokosci dźwięku, sekunda 00 o najwyższej wysokści dżwięku.</a:t>
            </a: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Tutaj zegar komputera synchronizowany  był na chwilę przed wykonaniem tego screenshota. </a:t>
            </a:r>
            <a:r>
              <a:rPr lang="pl-PL" b="1" dirty="0" smtClean="0">
                <a:solidFill>
                  <a:srgbClr val="FF0000"/>
                </a:solidFill>
              </a:rPr>
              <a:t>Może to być backup podstawowej służby czasu, czyli insertera VTI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401080" cy="85723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Google Maps – aktualne ortofotomapy</a:t>
            </a:r>
            <a:endParaRPr lang="pl-PL" sz="3600" b="1" dirty="0"/>
          </a:p>
        </p:txBody>
      </p:sp>
      <p:pic>
        <p:nvPicPr>
          <p:cNvPr id="4" name="Obraz 3" descr="googl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8758920" cy="514353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28662" y="6215082"/>
            <a:ext cx="4901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Szacowana niepewność pozycji: 2-8 m</a:t>
            </a:r>
            <a:endParaRPr lang="pl-PL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Służba czasu – aplikacja Time The Sat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43570" y="857232"/>
            <a:ext cx="3286148" cy="5268931"/>
          </a:xfrm>
        </p:spPr>
        <p:txBody>
          <a:bodyPr/>
          <a:lstStyle/>
          <a:p>
            <a:pPr>
              <a:buNone/>
            </a:pPr>
            <a:endParaRPr lang="pl-PL" b="1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28991" y="785794"/>
            <a:ext cx="5715009" cy="549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Darmowa aplikacja na telefony z systemem Android</a:t>
            </a:r>
          </a:p>
          <a:p>
            <a:r>
              <a:rPr lang="pl-P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Synchronizuje czas telefonu z serwerem NTP (potrzebne  </a:t>
            </a:r>
          </a:p>
          <a:p>
            <a:r>
              <a:rPr lang="pl-PL" dirty="0" smtClean="0"/>
              <a:t>   połączenie z internetem), po naciśnięciu palcem klawisza  </a:t>
            </a:r>
          </a:p>
          <a:p>
            <a:r>
              <a:rPr lang="pl-PL" dirty="0" smtClean="0"/>
              <a:t>  „dotykowego” POWRÓT zanotowany zostaje czas.</a:t>
            </a:r>
          </a:p>
          <a:p>
            <a:endParaRPr lang="pl-PL" dirty="0" smtClean="0"/>
          </a:p>
          <a:p>
            <a:r>
              <a:rPr lang="pl-PL" dirty="0" smtClean="0"/>
              <a:t>    Możliwa precyzja synchronizacji rzędu 0,05 s.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Klawisz dotykowy zamiast mechanicznego przycisku może </a:t>
            </a:r>
          </a:p>
          <a:p>
            <a:r>
              <a:rPr lang="pl-PL" dirty="0" smtClean="0"/>
              <a:t>   sprawiać trudnosci w obsłudze?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Opcja sygnałów dżwiękowych – wypowiadana w języku </a:t>
            </a:r>
          </a:p>
          <a:p>
            <a:r>
              <a:rPr lang="pl-PL" dirty="0" smtClean="0"/>
              <a:t>   angielskim godzina, minuta, pełne dziesiątki sekund, </a:t>
            </a:r>
          </a:p>
          <a:p>
            <a:r>
              <a:rPr lang="pl-PL" dirty="0" smtClean="0"/>
              <a:t>   pozostałe sekundy jako „piki”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Dzwięk sekundowych „pików” oraz komentarze  </a:t>
            </a:r>
          </a:p>
          <a:p>
            <a:r>
              <a:rPr lang="pl-PL" dirty="0" smtClean="0"/>
              <a:t>  obserwatora doskonale nagrywją się przez dyktafon w </a:t>
            </a:r>
          </a:p>
          <a:p>
            <a:r>
              <a:rPr lang="pl-PL" dirty="0" smtClean="0"/>
              <a:t>  smartfonie – </a:t>
            </a:r>
            <a:r>
              <a:rPr lang="pl-PL" b="1" dirty="0" smtClean="0">
                <a:solidFill>
                  <a:srgbClr val="FF0000"/>
                </a:solidFill>
              </a:rPr>
              <a:t>może to być backup podstawowej służby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  czasu, czyli insertera VTI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8" name="Obraz 7" descr="timethes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2981741" cy="506800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357290" y="6286520"/>
            <a:ext cx="653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hlinkClick r:id="rId3" action="ppaction://hlinkpres?slideindex=1&amp;slidetitle="/>
              </a:rPr>
              <a:t>https://play.google.com/store/apps/details?id=com.satflare.timesat</a:t>
            </a:r>
            <a:endParaRPr lang="pl-PL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Służba czasu bez insertera – Occult Flash Tag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43570" y="857232"/>
            <a:ext cx="3286148" cy="5268931"/>
          </a:xfrm>
        </p:spPr>
        <p:txBody>
          <a:bodyPr/>
          <a:lstStyle/>
          <a:p>
            <a:pPr>
              <a:buNone/>
            </a:pPr>
            <a:endParaRPr lang="pl-PL" b="1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71868" y="785794"/>
            <a:ext cx="55721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Darmowa aplikacja na telefony z systemem Android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Zastosowanie – kamery analogowe lub cyfrowe bez  </a:t>
            </a:r>
          </a:p>
          <a:p>
            <a:r>
              <a:rPr lang="pl-PL" dirty="0" smtClean="0"/>
              <a:t>   insertera czasu</a:t>
            </a:r>
          </a:p>
          <a:p>
            <a:r>
              <a:rPr lang="pl-P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 zsynchronizowniu telefonu z serwerem NTP, błyski </a:t>
            </a:r>
          </a:p>
          <a:p>
            <a:r>
              <a:rPr lang="pl-PL" dirty="0" smtClean="0"/>
              <a:t>   flesza będą inicjowane z niepewnością kilku milisekund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Na chwilę przed ustawionym czasem należy skierować </a:t>
            </a:r>
          </a:p>
          <a:p>
            <a:r>
              <a:rPr lang="pl-PL" dirty="0" smtClean="0"/>
              <a:t>   telefon w stronę tubusa teleskopu w taki sposób, aby </a:t>
            </a:r>
          </a:p>
          <a:p>
            <a:r>
              <a:rPr lang="pl-PL" dirty="0" smtClean="0"/>
              <a:t>   matryca kamery zarejestrowała błysk flesza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Wyzwala błysk flesza aparatu fotograficznego telefonu w </a:t>
            </a:r>
          </a:p>
          <a:p>
            <a:r>
              <a:rPr lang="pl-PL" dirty="0" smtClean="0"/>
              <a:t>   celu oznaczenia 2 punktów odniesienia – przed </a:t>
            </a:r>
          </a:p>
          <a:p>
            <a:r>
              <a:rPr lang="pl-PL" dirty="0" smtClean="0"/>
              <a:t>   zjawiskiem i po zajściu zjawiska,  tym samym mamy  </a:t>
            </a:r>
          </a:p>
          <a:p>
            <a:r>
              <a:rPr lang="pl-PL" dirty="0" smtClean="0"/>
              <a:t>   określony czas UTC obu punktów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Błysk jest widoczny na nagraniu wideo – mamy </a:t>
            </a:r>
          </a:p>
          <a:p>
            <a:r>
              <a:rPr lang="pl-PL" dirty="0" smtClean="0"/>
              <a:t>   zaznaczony dokładny punkt odniesienia na nagraniu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357290" y="6286520"/>
            <a:ext cx="665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hlinkClick r:id="rId2" action="ppaction://hlinkpres?slideindex=1&amp;slidetitle="/>
              </a:rPr>
              <a:t>https://apkpure.com/occult-flash-tag/br.eti.erickcouto.occultflashtag</a:t>
            </a:r>
            <a:endParaRPr lang="pl-PL" dirty="0"/>
          </a:p>
        </p:txBody>
      </p:sp>
      <p:pic>
        <p:nvPicPr>
          <p:cNvPr id="7" name="Obraz 6" descr="flasht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85794"/>
            <a:ext cx="3300428" cy="550071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Kamery analogowe – europejski standard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1974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Watec 120N+ </a:t>
            </a:r>
            <a:r>
              <a:rPr lang="pl-PL" sz="2400" dirty="0" smtClean="0"/>
              <a:t>- koniec produkcji w 2012 r.</a:t>
            </a:r>
          </a:p>
          <a:p>
            <a:pPr algn="just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Watec 910HX/RC </a:t>
            </a:r>
            <a:r>
              <a:rPr lang="pl-PL" sz="2400" dirty="0" smtClean="0"/>
              <a:t>oraz</a:t>
            </a:r>
            <a:r>
              <a:rPr lang="pl-PL" sz="2400" b="1" dirty="0" smtClean="0">
                <a:solidFill>
                  <a:srgbClr val="FF0000"/>
                </a:solidFill>
              </a:rPr>
              <a:t> Watec 910 BD </a:t>
            </a:r>
            <a:r>
              <a:rPr lang="pl-PL" sz="2400" dirty="0" smtClean="0"/>
              <a:t>- weszły na rynek w 2013 r.</a:t>
            </a:r>
          </a:p>
          <a:p>
            <a:pPr algn="just">
              <a:buNone/>
            </a:pPr>
            <a:endParaRPr lang="pl-PL" sz="1400" dirty="0" smtClean="0"/>
          </a:p>
          <a:p>
            <a:pPr algn="just">
              <a:buNone/>
            </a:pPr>
            <a:endParaRPr lang="pl-PL" sz="1400" dirty="0" smtClean="0"/>
          </a:p>
          <a:p>
            <a:pPr algn="just">
              <a:buNone/>
            </a:pPr>
            <a:endParaRPr lang="pl-PL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l-PL" sz="2000" b="1" dirty="0" smtClean="0"/>
          </a:p>
          <a:p>
            <a:pPr algn="just">
              <a:buNone/>
            </a:pPr>
            <a:r>
              <a:rPr lang="pl-PL" sz="2000" b="1" dirty="0" smtClean="0"/>
              <a:t>Watec 120N+ </a:t>
            </a:r>
            <a:r>
              <a:rPr lang="pl-PL" sz="2000" b="1" dirty="0" smtClean="0">
                <a:solidFill>
                  <a:srgbClr val="0070C0"/>
                </a:solidFill>
              </a:rPr>
              <a:t>(0,00002 lx)</a:t>
            </a:r>
          </a:p>
        </p:txBody>
      </p:sp>
      <p:pic>
        <p:nvPicPr>
          <p:cNvPr id="7" name="Obraz 6" descr="wat-910hx-r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30" y="2071678"/>
            <a:ext cx="4071966" cy="4071966"/>
          </a:xfrm>
          <a:prstGeom prst="rect">
            <a:avLst/>
          </a:prstGeom>
        </p:spPr>
      </p:pic>
      <p:pic>
        <p:nvPicPr>
          <p:cNvPr id="8" name="Obraz 7" descr="wat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822065" cy="321471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857753" y="6000768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Watec 910HX/RC – cena ok. </a:t>
            </a:r>
            <a:r>
              <a:rPr lang="pl-PL" b="1" dirty="0" smtClean="0">
                <a:solidFill>
                  <a:srgbClr val="FF0000"/>
                </a:solidFill>
              </a:rPr>
              <a:t>2900 zł ! </a:t>
            </a:r>
            <a:r>
              <a:rPr lang="pl-PL" b="1" dirty="0" smtClean="0"/>
              <a:t>Astroshop.pl – czasami obniżka do </a:t>
            </a:r>
            <a:r>
              <a:rPr lang="pl-PL" b="1" dirty="0" smtClean="0">
                <a:solidFill>
                  <a:srgbClr val="FF0000"/>
                </a:solidFill>
              </a:rPr>
              <a:t>1973 zł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429256" y="2000240"/>
            <a:ext cx="30937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Watec 910 HX </a:t>
            </a:r>
            <a:r>
              <a:rPr lang="pl-PL" sz="2000" b="1" dirty="0" smtClean="0">
                <a:solidFill>
                  <a:srgbClr val="0070C0"/>
                </a:solidFill>
              </a:rPr>
              <a:t>(0,000005 lx)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0"/>
            <a:ext cx="8515352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Kamery analogowe –  najbardziej czuła...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49117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Watec 910 BD </a:t>
            </a:r>
            <a:r>
              <a:rPr lang="pl-PL" sz="2000" dirty="0" smtClean="0"/>
              <a:t>- to model kamery Watec 910HX bez obudowy, cena ok. </a:t>
            </a:r>
            <a:r>
              <a:rPr lang="pl-PL" sz="2000" b="1" dirty="0" smtClean="0">
                <a:solidFill>
                  <a:srgbClr val="FF0000"/>
                </a:solidFill>
              </a:rPr>
              <a:t>2700 zł </a:t>
            </a:r>
            <a:r>
              <a:rPr lang="pl-PL" sz="2000" dirty="0" smtClean="0"/>
              <a:t>!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000" dirty="0" smtClean="0">
                <a:hlinkClick r:id="rId2"/>
              </a:rPr>
              <a:t>http://watec-shop.com/en/products/monochrome-cameras/wat-910bd-color-board-camera-unit-910hx-59.html</a:t>
            </a:r>
            <a:endParaRPr lang="pl-PL" sz="2000" dirty="0" smtClean="0"/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1400" dirty="0" smtClean="0"/>
              <a:t>Rozdzielczość pozioma: 570 TVL , matryca: 1/2" CMOS </a:t>
            </a:r>
          </a:p>
          <a:p>
            <a:pPr algn="just">
              <a:buNone/>
            </a:pPr>
            <a:r>
              <a:rPr lang="pl-PL" sz="1400" dirty="0" smtClean="0"/>
              <a:t>Minimalne nateżenie oświetlenia: </a:t>
            </a:r>
            <a:r>
              <a:rPr lang="pl-PL" sz="2000" b="1" dirty="0" smtClean="0">
                <a:solidFill>
                  <a:srgbClr val="0070C0"/>
                </a:solidFill>
              </a:rPr>
              <a:t>0,0000025 lx</a:t>
            </a:r>
          </a:p>
          <a:p>
            <a:pPr algn="just">
              <a:buNone/>
            </a:pPr>
            <a:r>
              <a:rPr lang="pl-PL" sz="1400" dirty="0" smtClean="0"/>
              <a:t>Krotność migawki: 256x (5,12 sek.)</a:t>
            </a:r>
          </a:p>
          <a:p>
            <a:pPr algn="just">
              <a:buNone/>
            </a:pPr>
            <a:r>
              <a:rPr lang="pl-PL" sz="1400" dirty="0" smtClean="0"/>
              <a:t>Zasilanie: 12V DC</a:t>
            </a:r>
          </a:p>
          <a:p>
            <a:pPr algn="just">
              <a:buNone/>
            </a:pPr>
            <a:endParaRPr lang="pl-PL" sz="1400" dirty="0" smtClean="0"/>
          </a:p>
          <a:p>
            <a:pPr algn="just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2 x czulsza niż WAT-910 HX</a:t>
            </a:r>
          </a:p>
          <a:p>
            <a:pPr algn="just">
              <a:buNone/>
            </a:pPr>
            <a:endParaRPr lang="pl-PL" sz="1400" dirty="0" smtClean="0"/>
          </a:p>
          <a:p>
            <a:pPr algn="just">
              <a:buNone/>
            </a:pPr>
            <a:endParaRPr lang="pl-PL" sz="2000" dirty="0"/>
          </a:p>
        </p:txBody>
      </p:sp>
      <p:pic>
        <p:nvPicPr>
          <p:cNvPr id="6" name="Obraz 5" descr="wat-910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7" y="2357437"/>
            <a:ext cx="4500563" cy="450056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Kamery analogowe – WAT-910BD + TACOS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714356"/>
            <a:ext cx="8401080" cy="51260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TACOS  – BD System  </a:t>
            </a:r>
            <a:r>
              <a:rPr lang="pl-PL" sz="2000" dirty="0" smtClean="0"/>
              <a:t>(</a:t>
            </a:r>
            <a:r>
              <a:rPr lang="pl-PL" sz="2000" b="1" dirty="0" smtClean="0"/>
              <a:t>T</a:t>
            </a:r>
            <a:r>
              <a:rPr lang="pl-PL" sz="2000" dirty="0" smtClean="0"/>
              <a:t>he </a:t>
            </a:r>
            <a:r>
              <a:rPr lang="pl-PL" sz="2000" b="1" dirty="0" smtClean="0"/>
              <a:t>A</a:t>
            </a:r>
            <a:r>
              <a:rPr lang="pl-PL" sz="2000" dirty="0" smtClean="0"/>
              <a:t>ustralian </a:t>
            </a:r>
            <a:r>
              <a:rPr lang="pl-PL" sz="2000" b="1" dirty="0" smtClean="0"/>
              <a:t>C</a:t>
            </a:r>
            <a:r>
              <a:rPr lang="pl-PL" sz="2000" dirty="0" smtClean="0"/>
              <a:t>ontributors for </a:t>
            </a:r>
            <a:r>
              <a:rPr lang="pl-PL" sz="2000" b="1" dirty="0" smtClean="0"/>
              <a:t>O</a:t>
            </a:r>
            <a:r>
              <a:rPr lang="pl-PL" sz="2000" dirty="0" smtClean="0"/>
              <a:t>ccultation </a:t>
            </a:r>
            <a:r>
              <a:rPr lang="pl-PL" sz="2000" b="1" dirty="0" smtClean="0"/>
              <a:t>S</a:t>
            </a:r>
            <a:r>
              <a:rPr lang="pl-PL" sz="2000" dirty="0" smtClean="0"/>
              <a:t>cience)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000" dirty="0" smtClean="0"/>
              <a:t>     Obserwatorzy z Australii dla kamery Watec 910 BD skonstruowali w 2014 r. obudowę, elektronikę sterującą oraz program obsługujący nastawy urządzenia. </a:t>
            </a:r>
            <a:r>
              <a:rPr lang="pl-PL" sz="2000" dirty="0" smtClean="0">
                <a:solidFill>
                  <a:srgbClr val="0070C0"/>
                </a:solidFill>
              </a:rPr>
              <a:t>Cena 280 AUS + wysyłka (ok. 1000 zł)</a:t>
            </a:r>
            <a:endParaRPr lang="pl-PL" sz="2000" dirty="0">
              <a:solidFill>
                <a:srgbClr val="0070C0"/>
              </a:solidFill>
            </a:endParaRPr>
          </a:p>
        </p:txBody>
      </p:sp>
      <p:pic>
        <p:nvPicPr>
          <p:cNvPr id="5" name="Obraz 4" descr="TACOS_Housing-Assemb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14620"/>
            <a:ext cx="8643934" cy="393299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QHY174COO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1" y="2428868"/>
            <a:ext cx="5708236" cy="439900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Kamera cyfrowa z GPS – nowość 2016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401080" cy="60007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sz="1900" dirty="0" smtClean="0"/>
              <a:t>        W maju 2016 pojawiła się informacja  o tym, że firma  QHY wypuściła model kamery </a:t>
            </a:r>
            <a:r>
              <a:rPr lang="pl-PL" sz="2400" b="1" dirty="0" smtClean="0">
                <a:solidFill>
                  <a:srgbClr val="FF0000"/>
                </a:solidFill>
              </a:rPr>
              <a:t>QHY174M-GPS</a:t>
            </a:r>
            <a:r>
              <a:rPr lang="pl-PL" sz="1900" dirty="0" smtClean="0"/>
              <a:t> z wbudowanym odbiornikiem GPS. Jest to pierwsza na świecie kamera z możliwością naniesienia czasu z GPS na nagrywany obraz. </a:t>
            </a:r>
          </a:p>
          <a:p>
            <a:pPr algn="just">
              <a:buNone/>
            </a:pPr>
            <a:endParaRPr lang="pl-PL" sz="1900" dirty="0" smtClean="0"/>
          </a:p>
          <a:p>
            <a:pPr algn="just">
              <a:buNone/>
            </a:pPr>
            <a:r>
              <a:rPr lang="pl-PL" sz="1900" dirty="0" smtClean="0"/>
              <a:t>         Informacje o kamerze znajdują się na stronie: </a:t>
            </a:r>
            <a:r>
              <a:rPr lang="pl-PL" sz="1900" dirty="0" smtClean="0">
                <a:hlinkClick r:id="rId3" action="ppaction://hlinkpres?slideindex=1&amp;slidetitle="/>
              </a:rPr>
              <a:t>http://qhyccd.com/QHY174-224-178.html</a:t>
            </a:r>
            <a:endParaRPr lang="pl-PL" sz="1900" dirty="0" smtClean="0"/>
          </a:p>
          <a:p>
            <a:pPr algn="just">
              <a:buNone/>
            </a:pPr>
            <a:endParaRPr lang="pl-PL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pl-PL" sz="1900" dirty="0" smtClean="0"/>
              <a:t>1920 x 1200 pix (2,3 Mpix)</a:t>
            </a:r>
          </a:p>
          <a:p>
            <a:pPr algn="just"/>
            <a:r>
              <a:rPr lang="pl-PL" sz="1900" dirty="0" smtClean="0"/>
              <a:t>16 bit</a:t>
            </a:r>
          </a:p>
          <a:p>
            <a:pPr algn="just"/>
            <a:r>
              <a:rPr lang="pl-PL" sz="1900" dirty="0" smtClean="0"/>
              <a:t>USB 3.0</a:t>
            </a:r>
          </a:p>
          <a:p>
            <a:pPr algn="just"/>
            <a:r>
              <a:rPr lang="pl-PL" sz="1900" dirty="0" smtClean="0"/>
              <a:t>chłodzenie do - 45° C ponizej temp.otoczenia</a:t>
            </a:r>
          </a:p>
          <a:p>
            <a:pPr algn="just"/>
            <a:r>
              <a:rPr lang="pl-PL" sz="1900" dirty="0" smtClean="0"/>
              <a:t>precyzja służby czasu 1 µs (LED-pulse)</a:t>
            </a:r>
          </a:p>
          <a:p>
            <a:pPr algn="just"/>
            <a:r>
              <a:rPr lang="pl-PL" sz="1900" dirty="0" smtClean="0"/>
              <a:t>czułość na poziomie czułości</a:t>
            </a:r>
          </a:p>
          <a:p>
            <a:pPr algn="just">
              <a:buNone/>
            </a:pPr>
            <a:r>
              <a:rPr lang="pl-PL" sz="1900" dirty="0" smtClean="0"/>
              <a:t>        kamery WAT-910 HX</a:t>
            </a:r>
          </a:p>
          <a:p>
            <a:pPr algn="just"/>
            <a:endParaRPr lang="pl-PL" sz="1900" dirty="0" smtClean="0"/>
          </a:p>
          <a:p>
            <a:pPr algn="just"/>
            <a:r>
              <a:rPr lang="pl-PL" sz="1900" dirty="0" smtClean="0"/>
              <a:t>cena : 939 $ </a:t>
            </a:r>
          </a:p>
          <a:p>
            <a:pPr algn="just"/>
            <a:r>
              <a:rPr lang="pl-PL" sz="1900" dirty="0" smtClean="0"/>
              <a:t>cena wersji chłodzonej 1239 $</a:t>
            </a:r>
          </a:p>
          <a:p>
            <a:pPr algn="just">
              <a:buNone/>
            </a:pPr>
            <a:endParaRPr lang="pl-PL" sz="1600" dirty="0" smtClean="0"/>
          </a:p>
          <a:p>
            <a:pPr algn="just">
              <a:buNone/>
            </a:pPr>
            <a:endParaRPr lang="pl-PL" sz="1600" dirty="0" smtClean="0"/>
          </a:p>
          <a:p>
            <a:pPr algn="just">
              <a:buNone/>
            </a:pPr>
            <a:endParaRPr lang="pl-PL" sz="1600" dirty="0" smtClean="0"/>
          </a:p>
          <a:p>
            <a:pPr algn="just">
              <a:buNone/>
            </a:pPr>
            <a:endParaRPr lang="pl-PL" sz="1600" dirty="0" smtClean="0"/>
          </a:p>
          <a:p>
            <a:pPr algn="just">
              <a:buNone/>
            </a:pPr>
            <a:endParaRPr lang="pl-PL" sz="1600" dirty="0" smtClean="0"/>
          </a:p>
          <a:p>
            <a:pPr algn="just"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Ciągle w fazie testów i rozwoju</a:t>
            </a:r>
          </a:p>
          <a:p>
            <a:pPr algn="just"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oprogramowania . Bardzo mało informacji o wynikach...</a:t>
            </a:r>
          </a:p>
          <a:p>
            <a:pPr algn="just"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Kamery analogowe – nowość 2017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429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RunCam Night Eagle Astro Edition </a:t>
            </a:r>
            <a:r>
              <a:rPr lang="pl-PL" sz="2000" dirty="0" smtClean="0"/>
              <a:t>– cena z / bez obiektywu: 80 / 65 $ </a:t>
            </a:r>
          </a:p>
          <a:p>
            <a:pPr algn="just">
              <a:buNone/>
            </a:pPr>
            <a:r>
              <a:rPr lang="pl-PL" sz="2000" dirty="0" smtClean="0">
                <a:hlinkClick r:id="rId2"/>
              </a:rPr>
              <a:t>http://shop.runcam.com/runcam-night-eagle-astro/</a:t>
            </a:r>
            <a:endParaRPr lang="pl-PL" sz="2000" dirty="0" smtClean="0"/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000" dirty="0" smtClean="0"/>
              <a:t>Testy wykoane przez członków IOTA:</a:t>
            </a:r>
          </a:p>
          <a:p>
            <a:pPr algn="just">
              <a:buNone/>
            </a:pPr>
            <a:r>
              <a:rPr lang="pl-PL" sz="2000" dirty="0" smtClean="0">
                <a:hlinkClick r:id="rId3" action="ppaction://hlinkpres?slideindex=1&amp;slidetitle="/>
              </a:rPr>
              <a:t>http://occultations.org/documents/RunCam-Night-Eagle-Astro-test-report.pdf</a:t>
            </a:r>
            <a:endParaRPr lang="pl-PL" sz="2000" dirty="0" smtClean="0"/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1600" dirty="0" smtClean="0"/>
              <a:t>Rozdzielczość pozioma: 800TVL , </a:t>
            </a:r>
          </a:p>
          <a:p>
            <a:pPr algn="just">
              <a:buNone/>
            </a:pPr>
            <a:r>
              <a:rPr lang="pl-PL" sz="1600" dirty="0" smtClean="0"/>
              <a:t>matryca: 1/1.8" CMOS , </a:t>
            </a:r>
          </a:p>
          <a:p>
            <a:pPr algn="just">
              <a:buNone/>
            </a:pPr>
            <a:r>
              <a:rPr lang="pl-PL" sz="1600" dirty="0" smtClean="0"/>
              <a:t>zasilanie: </a:t>
            </a:r>
            <a:r>
              <a:rPr lang="pl-PL" sz="1600" b="1" dirty="0" smtClean="0">
                <a:solidFill>
                  <a:srgbClr val="FF0000"/>
                </a:solidFill>
              </a:rPr>
              <a:t>5</a:t>
            </a:r>
            <a:r>
              <a:rPr lang="pl-PL" sz="1600" dirty="0" smtClean="0"/>
              <a:t>-17 V DC,</a:t>
            </a:r>
          </a:p>
          <a:p>
            <a:pPr algn="just">
              <a:buNone/>
            </a:pPr>
            <a:r>
              <a:rPr lang="pl-PL" sz="1600" dirty="0" smtClean="0"/>
              <a:t>min. nat.oświetlenia: 0,000005 Lux,  </a:t>
            </a:r>
          </a:p>
          <a:p>
            <a:pPr algn="just">
              <a:buNone/>
            </a:pPr>
            <a:r>
              <a:rPr lang="pl-PL" sz="1600" dirty="0" smtClean="0"/>
              <a:t>poziomy wzmocnienia: 1-9, </a:t>
            </a:r>
          </a:p>
          <a:p>
            <a:pPr algn="just">
              <a:buNone/>
            </a:pPr>
            <a:r>
              <a:rPr lang="pl-PL" sz="1600" dirty="0" smtClean="0"/>
              <a:t>krotność migawki: 1-3x</a:t>
            </a:r>
          </a:p>
          <a:p>
            <a:pPr algn="just">
              <a:buNone/>
            </a:pPr>
            <a:endParaRPr lang="pl-PL" sz="1400" dirty="0" smtClean="0"/>
          </a:p>
          <a:p>
            <a:pPr algn="just">
              <a:buNone/>
            </a:pPr>
            <a:endParaRPr lang="pl-PL" sz="28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Polecana przez IOTA, wielu obserwatorów kupuje</a:t>
            </a:r>
          </a:p>
          <a:p>
            <a:pPr algn="just">
              <a:buNone/>
            </a:pPr>
            <a:endParaRPr lang="pl-PL" sz="2000" dirty="0"/>
          </a:p>
        </p:txBody>
      </p:sp>
      <p:pic>
        <p:nvPicPr>
          <p:cNvPr id="4" name="Obraz 3" descr="nighteag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214687"/>
            <a:ext cx="5643570" cy="286829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pl-PL" sz="3600" b="1" u="sng" dirty="0" smtClean="0"/>
              <a:t>A</a:t>
            </a:r>
            <a:r>
              <a:rPr lang="pl-PL" sz="3600" b="1" dirty="0" smtClean="0"/>
              <a:t>stronomical </a:t>
            </a:r>
            <a:r>
              <a:rPr lang="pl-PL" sz="3600" b="1" u="sng" dirty="0" smtClean="0"/>
              <a:t>D</a:t>
            </a:r>
            <a:r>
              <a:rPr lang="pl-PL" sz="3600" b="1" dirty="0" smtClean="0"/>
              <a:t>igital </a:t>
            </a:r>
            <a:r>
              <a:rPr lang="pl-PL" sz="3600" b="1" u="sng" dirty="0" smtClean="0"/>
              <a:t>V</a:t>
            </a:r>
            <a:r>
              <a:rPr lang="pl-PL" sz="3600" b="1" dirty="0" smtClean="0"/>
              <a:t>ideo </a:t>
            </a:r>
            <a:r>
              <a:rPr lang="pl-PL" sz="3600" b="1" u="sng" dirty="0" smtClean="0"/>
              <a:t>S</a:t>
            </a:r>
            <a:r>
              <a:rPr lang="pl-PL" sz="3600" b="1" dirty="0" smtClean="0"/>
              <a:t>ystem - ADVS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928778"/>
            <a:ext cx="8786874" cy="4929222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system używa wyłącznie sygnału cyfrowego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konwersja A/D: 12/14 bit (w zależności od kamery CCD)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- kamera Point Grey Flea3 (12 bit), 1/4”, 648x488 pix, FireWire 800 – cena 565 $</a:t>
            </a:r>
          </a:p>
          <a:p>
            <a:pPr>
              <a:buNone/>
            </a:pPr>
            <a:r>
              <a:rPr lang="pl-PL" dirty="0" smtClean="0"/>
              <a:t>     - kamera Point Grey Flea3 (12 bit), 1/2”, 648x488 pix, FireWire 800 – cena 845 $</a:t>
            </a:r>
          </a:p>
          <a:p>
            <a:pPr>
              <a:buNone/>
            </a:pPr>
            <a:r>
              <a:rPr lang="pl-PL" dirty="0" smtClean="0"/>
              <a:t>     - kamera Point Grey Grasshopper Express (14 bit), 1932x1452 pix – cena 1995 $</a:t>
            </a:r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dirty="0" smtClean="0"/>
              <a:t>dokładość służby czasu (inserter GPS)  = +/- 0,001 s.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brak opóźnienia pomiędzy ekspozycjami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ostrzeżenie przed nasyceniem obrazu gwiazdy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format nagrywania: plik *.ADV, nagranie przez program ADVR pracujący pod systemem operacyjnym Linux/Ubuntu 12.04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analiza nagrania: Tangra3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5720" y="928670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System opracowywany przez obserwatorów z Australii od 2012 r</a:t>
            </a:r>
            <a:r>
              <a:rPr lang="pl-PL" dirty="0" smtClean="0">
                <a:solidFill>
                  <a:srgbClr val="FF0000"/>
                </a:solidFill>
              </a:rPr>
              <a:t>. </a:t>
            </a:r>
            <a:r>
              <a:rPr lang="pl-PL" b="1" dirty="0" smtClean="0">
                <a:solidFill>
                  <a:srgbClr val="FF0000"/>
                </a:solidFill>
              </a:rPr>
              <a:t>- 3 działające prototypy</a:t>
            </a:r>
          </a:p>
          <a:p>
            <a:r>
              <a:rPr lang="pl-PL" dirty="0" smtClean="0">
                <a:hlinkClick r:id="rId2" action="ppaction://hlinkpres?slideindex=1&amp;slidetitle="/>
              </a:rPr>
              <a:t>http://www.kuriwaobservatory.com/ADVS.html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928670"/>
          </a:xfrm>
        </p:spPr>
        <p:txBody>
          <a:bodyPr>
            <a:normAutofit/>
          </a:bodyPr>
          <a:lstStyle/>
          <a:p>
            <a:r>
              <a:rPr lang="pl-PL" sz="3600" b="1" u="sng" dirty="0" smtClean="0"/>
              <a:t>A</a:t>
            </a:r>
            <a:r>
              <a:rPr lang="pl-PL" sz="3600" b="1" dirty="0" smtClean="0"/>
              <a:t>stronomical </a:t>
            </a:r>
            <a:r>
              <a:rPr lang="pl-PL" sz="3600" b="1" u="sng" dirty="0" smtClean="0"/>
              <a:t>D</a:t>
            </a:r>
            <a:r>
              <a:rPr lang="pl-PL" sz="3600" b="1" dirty="0" smtClean="0"/>
              <a:t>igital </a:t>
            </a:r>
            <a:r>
              <a:rPr lang="pl-PL" sz="3600" b="1" u="sng" dirty="0" smtClean="0"/>
              <a:t>V</a:t>
            </a:r>
            <a:r>
              <a:rPr lang="pl-PL" sz="3600" b="1" dirty="0" smtClean="0"/>
              <a:t>ideo </a:t>
            </a:r>
            <a:r>
              <a:rPr lang="pl-PL" sz="3600" b="1" u="sng" dirty="0" smtClean="0"/>
              <a:t>S</a:t>
            </a:r>
            <a:r>
              <a:rPr lang="pl-PL" sz="3600" b="1" dirty="0" smtClean="0"/>
              <a:t>ystem - ADVS</a:t>
            </a:r>
            <a:endParaRPr lang="pl-PL" sz="3600" b="1" dirty="0"/>
          </a:p>
        </p:txBody>
      </p:sp>
      <p:pic>
        <p:nvPicPr>
          <p:cNvPr id="8" name="Obraz 7" descr="ADVS-HTCC_HandWi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000456"/>
            <a:ext cx="3291805" cy="2857544"/>
          </a:xfrm>
          <a:prstGeom prst="rect">
            <a:avLst/>
          </a:prstGeom>
        </p:spPr>
      </p:pic>
      <p:pic>
        <p:nvPicPr>
          <p:cNvPr id="7" name="Obraz 6" descr="ADVS_Camera_PtGre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642918"/>
            <a:ext cx="8464949" cy="319551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85720" y="3786190"/>
            <a:ext cx="4697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Kamery obsługujące ADVS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Należy pamiętać, że cyfrowe kamery CCD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są mniej czułe niż aktualnie preferowane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do obserwacji zakryć kamery Watec 910HX/BD.</a:t>
            </a: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b="1" dirty="0" smtClean="0">
                <a:solidFill>
                  <a:srgbClr val="FF0000"/>
                </a:solidFill>
              </a:rPr>
              <a:t>Wadą systemu jest także wysoka cena i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konieczność posługiwania się systemem Linux przez amatorów.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0034" y="6488668"/>
            <a:ext cx="478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HTCC</a:t>
            </a:r>
            <a:r>
              <a:rPr lang="pl-PL" dirty="0" smtClean="0"/>
              <a:t> - Hardware </a:t>
            </a:r>
            <a:r>
              <a:rPr lang="pl-PL" u="sng" dirty="0" smtClean="0"/>
              <a:t>T</a:t>
            </a:r>
            <a:r>
              <a:rPr lang="pl-PL" dirty="0" smtClean="0"/>
              <a:t>imer and </a:t>
            </a:r>
            <a:r>
              <a:rPr lang="pl-PL" u="sng" dirty="0" smtClean="0"/>
              <a:t>C</a:t>
            </a:r>
            <a:r>
              <a:rPr lang="pl-PL" dirty="0" smtClean="0"/>
              <a:t>amera </a:t>
            </a:r>
            <a:r>
              <a:rPr lang="pl-PL" u="sng" dirty="0" smtClean="0"/>
              <a:t>C</a:t>
            </a:r>
            <a:r>
              <a:rPr lang="pl-PL" dirty="0" smtClean="0"/>
              <a:t>ontroller -&gt;</a:t>
            </a:r>
            <a:endParaRPr lang="pl-PL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642918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ADVS – widok nagrania</a:t>
            </a:r>
            <a:endParaRPr lang="pl-PL" sz="3600" b="1" dirty="0"/>
          </a:p>
        </p:txBody>
      </p:sp>
      <p:pic>
        <p:nvPicPr>
          <p:cNvPr id="5" name="Obraz 4" descr="ADVS-ADVR_ScreenDetai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8014774" cy="62150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85723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Geoportal 2   </a:t>
            </a:r>
            <a:r>
              <a:rPr lang="pl-PL" sz="3600" b="1" dirty="0" smtClean="0">
                <a:hlinkClick r:id="rId2" action="ppaction://hlinkpres?slideindex=1&amp;slidetitle="/>
              </a:rPr>
              <a:t>http://www.geoportal.gov.pl/</a:t>
            </a:r>
            <a:endParaRPr lang="pl-PL" sz="3600" b="1" dirty="0"/>
          </a:p>
        </p:txBody>
      </p:sp>
      <p:pic>
        <p:nvPicPr>
          <p:cNvPr id="7" name="Obraz 6" descr="mapa_25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8765075" cy="492794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42844" y="5929330"/>
            <a:ext cx="856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Mapy: rastrowe, topograficzne, katastralne, ortofotomapy (lotnicze)</a:t>
            </a:r>
            <a:endParaRPr lang="pl-PL" sz="2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ime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437439"/>
            <a:ext cx="6500826" cy="442056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658196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TIMEBOX – techniki cyfrowej ciąg dalszy...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 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TIMEBOX</a:t>
            </a:r>
          </a:p>
          <a:p>
            <a:pPr>
              <a:buNone/>
            </a:pPr>
            <a:r>
              <a:rPr lang="pl-PL" sz="2000" dirty="0" smtClean="0"/>
              <a:t>      </a:t>
            </a:r>
            <a:r>
              <a:rPr lang="pl-PL" sz="1800" b="1" dirty="0" smtClean="0"/>
              <a:t>Cesar VALENCIA GALLARDO</a:t>
            </a:r>
            <a:r>
              <a:rPr lang="pl-PL" sz="2000" b="1" dirty="0" smtClean="0"/>
              <a:t>  - grudzień 2014</a:t>
            </a:r>
            <a:r>
              <a:rPr lang="pl-PL" sz="2000" dirty="0" smtClean="0"/>
              <a:t>, </a:t>
            </a:r>
            <a:r>
              <a:rPr lang="pl-PL" sz="2000" dirty="0" smtClean="0">
                <a:hlinkClick r:id="rId3" action="ppaction://hlinkpres?slideindex=1&amp;slidetitle="/>
              </a:rPr>
              <a:t>http://www.timeboxutc.com/</a:t>
            </a:r>
            <a:endParaRPr lang="pl-PL" sz="2000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sz="1800" dirty="0" smtClean="0"/>
              <a:t>Wykorzystując odbiornik GPS, urządzenie to zapewnia precyzyjną służbę czasu dla układu „komputer-kamera cyfrowa” na 3 sposoby: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1600" dirty="0" smtClean="0"/>
              <a:t>1. LED</a:t>
            </a:r>
            <a:r>
              <a:rPr lang="pl-PL" sz="1600" dirty="0" smtClean="0"/>
              <a:t> – pulse </a:t>
            </a:r>
            <a:r>
              <a:rPr lang="en-US" sz="1600" dirty="0" smtClean="0"/>
              <a:t>(&lt; 4 µ</a:t>
            </a:r>
            <a:r>
              <a:rPr lang="pl-PL" sz="1600" dirty="0" smtClean="0"/>
              <a:t>s</a:t>
            </a:r>
            <a:r>
              <a:rPr lang="en-US" sz="1600" dirty="0" smtClean="0"/>
              <a:t> UTC)</a:t>
            </a:r>
          </a:p>
          <a:p>
            <a:r>
              <a:rPr lang="en-US" sz="1600" dirty="0" smtClean="0"/>
              <a:t>2. </a:t>
            </a:r>
            <a:r>
              <a:rPr lang="pl-PL" sz="1600" dirty="0" smtClean="0"/>
              <a:t>s</a:t>
            </a:r>
            <a:r>
              <a:rPr lang="en-US" sz="1600" dirty="0" smtClean="0"/>
              <a:t>ynchroniza</a:t>
            </a:r>
            <a:r>
              <a:rPr lang="pl-PL" sz="1600" dirty="0" smtClean="0"/>
              <a:t>cja komputera</a:t>
            </a:r>
            <a:r>
              <a:rPr lang="en-US" sz="1600" dirty="0" smtClean="0"/>
              <a:t> (± 2 </a:t>
            </a:r>
            <a:r>
              <a:rPr lang="pl-PL" sz="1600" dirty="0" smtClean="0"/>
              <a:t>ms</a:t>
            </a:r>
            <a:r>
              <a:rPr lang="en-US" sz="1600" dirty="0" smtClean="0"/>
              <a:t> UTC)</a:t>
            </a:r>
          </a:p>
          <a:p>
            <a:r>
              <a:rPr lang="en-US" sz="1600" dirty="0" smtClean="0"/>
              <a:t>3. </a:t>
            </a:r>
            <a:r>
              <a:rPr lang="pl-PL" sz="1600" dirty="0" smtClean="0"/>
              <a:t>wyzwalanie kamery</a:t>
            </a:r>
            <a:r>
              <a:rPr lang="en-US" sz="1600" dirty="0" smtClean="0"/>
              <a:t> (&lt; </a:t>
            </a:r>
            <a:r>
              <a:rPr lang="pl-PL" sz="1600" dirty="0" smtClean="0"/>
              <a:t>10</a:t>
            </a:r>
            <a:r>
              <a:rPr lang="en-US" sz="1600" dirty="0" smtClean="0"/>
              <a:t> µ</a:t>
            </a:r>
            <a:r>
              <a:rPr lang="pl-PL" sz="1600" dirty="0" smtClean="0"/>
              <a:t>s</a:t>
            </a:r>
            <a:r>
              <a:rPr lang="en-US" sz="1600" dirty="0" smtClean="0"/>
              <a:t> UTC). UTC)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sz="2000" dirty="0" smtClean="0"/>
              <a:t>          Cena 450 EUR</a:t>
            </a:r>
            <a:endParaRPr lang="pl-PL" sz="20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658196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TIMEBOX – techniki cyfrowej ciąg dalszy...</a:t>
            </a:r>
            <a:endParaRPr lang="pl-PL" sz="3600" b="1" dirty="0"/>
          </a:p>
        </p:txBody>
      </p:sp>
      <p:pic>
        <p:nvPicPr>
          <p:cNvPr id="6" name="Obraz 5" descr="timebox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4572000" cy="3429024"/>
          </a:xfrm>
          <a:prstGeom prst="rect">
            <a:avLst/>
          </a:prstGeom>
        </p:spPr>
      </p:pic>
      <p:pic>
        <p:nvPicPr>
          <p:cNvPr id="7" name="Obraz 6" descr="timebox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403691"/>
            <a:ext cx="4572000" cy="345430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857752" y="107154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&lt;- </a:t>
            </a:r>
            <a:r>
              <a:rPr lang="en-US" b="1" dirty="0" smtClean="0"/>
              <a:t>LED</a:t>
            </a:r>
            <a:r>
              <a:rPr lang="pl-PL" b="1" dirty="0" smtClean="0"/>
              <a:t> – pulse </a:t>
            </a:r>
            <a:r>
              <a:rPr lang="en-US" b="1" dirty="0" smtClean="0"/>
              <a:t>(&lt; 4 µ</a:t>
            </a:r>
            <a:r>
              <a:rPr lang="pl-PL" b="1" dirty="0" smtClean="0"/>
              <a:t>s</a:t>
            </a:r>
            <a:r>
              <a:rPr lang="en-US" b="1" dirty="0" smtClean="0"/>
              <a:t> UTC</a:t>
            </a:r>
            <a:r>
              <a:rPr lang="pl-PL" b="1" dirty="0" smtClean="0"/>
              <a:t>)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85720" y="5929330"/>
            <a:ext cx="416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</a:t>
            </a:r>
            <a:r>
              <a:rPr lang="en-US" b="1" dirty="0" smtClean="0"/>
              <a:t>ynchroniza</a:t>
            </a:r>
            <a:r>
              <a:rPr lang="pl-PL" b="1" dirty="0" smtClean="0"/>
              <a:t>cja komputera</a:t>
            </a:r>
            <a:r>
              <a:rPr lang="en-US" b="1" dirty="0" smtClean="0"/>
              <a:t> (± 2 </a:t>
            </a:r>
            <a:r>
              <a:rPr lang="pl-PL" b="1" dirty="0" smtClean="0"/>
              <a:t>ms</a:t>
            </a:r>
            <a:r>
              <a:rPr lang="en-US" b="1" dirty="0" smtClean="0"/>
              <a:t> UTC)</a:t>
            </a:r>
            <a:r>
              <a:rPr lang="pl-PL" b="1" dirty="0" smtClean="0"/>
              <a:t> -&gt;</a:t>
            </a:r>
            <a:endParaRPr lang="pl-PL" b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Co więc warto obserwować ? – WSZYSTKO !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357982"/>
          </a:xfrm>
        </p:spPr>
        <p:txBody>
          <a:bodyPr>
            <a:noAutofit/>
          </a:bodyPr>
          <a:lstStyle/>
          <a:p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      Czy  przy aktualnej precyzji katalogów astrometrycznych gwiazd oraz dokładnie wyznaczonym profilu brzegu Księżyca warto jeszcze obserwować zjawiska zakryciowe? Odpowiedż brzmi: </a:t>
            </a:r>
            <a:r>
              <a:rPr lang="pl-PL" sz="1600" b="1" dirty="0" smtClean="0"/>
              <a:t>TAK!</a:t>
            </a:r>
          </a:p>
          <a:p>
            <a:pPr>
              <a:buNone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600" b="1" dirty="0" smtClean="0">
                <a:solidFill>
                  <a:srgbClr val="FF0000"/>
                </a:solidFill>
              </a:rPr>
              <a:t>        1. Każda obserwacja i przygotowanie do niej to trening umiejętności i sprawdznie działania sprzętu</a:t>
            </a:r>
          </a:p>
          <a:p>
            <a:pPr>
              <a:buNone/>
            </a:pPr>
            <a:r>
              <a:rPr lang="pl-PL" sz="1600" b="1" dirty="0" smtClean="0">
                <a:solidFill>
                  <a:srgbClr val="FF0000"/>
                </a:solidFill>
              </a:rPr>
              <a:t>        2. Jeszcze dużo można poprawić i odkryć za pomocą amatorskich obserwacji zjawisk zakryciowych</a:t>
            </a:r>
          </a:p>
          <a:p>
            <a:pPr>
              <a:buNone/>
            </a:pPr>
            <a:endParaRPr lang="pl-PL" sz="1600" dirty="0" smtClean="0"/>
          </a:p>
          <a:p>
            <a:r>
              <a:rPr lang="pl-PL" sz="1600" dirty="0" smtClean="0"/>
              <a:t>wciąż poprawiać profil brzegu Księżyca (zakrycia brzegowe) – nawet profil LOLA zawiera błędy!</a:t>
            </a:r>
          </a:p>
          <a:p>
            <a:endParaRPr lang="pl-PL" sz="1600" dirty="0" smtClean="0"/>
          </a:p>
          <a:p>
            <a:r>
              <a:rPr lang="pl-PL" sz="1600" dirty="0" smtClean="0"/>
              <a:t>odkrywać gwiazdy podwójne o bardzo małej separacji (do 0,001” – zakrycia asteroidalne i księżycowe)</a:t>
            </a:r>
          </a:p>
          <a:p>
            <a:endParaRPr lang="pl-PL" sz="1600" dirty="0" smtClean="0"/>
          </a:p>
          <a:p>
            <a:r>
              <a:rPr lang="pl-PL" sz="1600" dirty="0" smtClean="0"/>
              <a:t>dokonywać pomiarów średnic gwiazd (średnica Aldebarana to ok. 40-50 m  na powierzchni Ziemi)</a:t>
            </a:r>
          </a:p>
          <a:p>
            <a:endParaRPr lang="pl-PL" sz="1600" dirty="0" smtClean="0"/>
          </a:p>
          <a:p>
            <a:r>
              <a:rPr lang="pl-PL" sz="1600" dirty="0" smtClean="0"/>
              <a:t>określać rozmiary, kształty  oraz parametry orbit asteroid pasa głównego (zakrycia asteroidalne)</a:t>
            </a:r>
          </a:p>
          <a:p>
            <a:endParaRPr lang="pl-PL" sz="1600" dirty="0" smtClean="0"/>
          </a:p>
          <a:p>
            <a:r>
              <a:rPr lang="pl-PL" sz="1600" dirty="0" smtClean="0"/>
              <a:t>odkrywać satelity asteroid (możliwe w odległości do 10 średnic pasa zakrycia od linii centralnej zjawiska)</a:t>
            </a:r>
          </a:p>
          <a:p>
            <a:endParaRPr lang="pl-PL" sz="1600" dirty="0" smtClean="0"/>
          </a:p>
          <a:p>
            <a:r>
              <a:rPr lang="pl-PL" sz="1600" dirty="0" smtClean="0"/>
              <a:t>odkrywać atmosfery i pierścienie wokół ciał układu słonecznego (głównie zakrycia obiektów TNO) </a:t>
            </a:r>
          </a:p>
          <a:p>
            <a:endParaRPr lang="pl-PL" sz="1600" dirty="0" smtClean="0"/>
          </a:p>
          <a:p>
            <a:r>
              <a:rPr lang="pl-PL" sz="1600" dirty="0" smtClean="0"/>
              <a:t>poprawiać znane rozmiary księżyców planet Układu Słonecznego </a:t>
            </a:r>
          </a:p>
          <a:p>
            <a:endParaRPr lang="pl-PL" sz="1600" dirty="0" smtClean="0"/>
          </a:p>
          <a:p>
            <a:r>
              <a:rPr lang="pl-PL" sz="1600" dirty="0" smtClean="0"/>
              <a:t>badać zmienności średnicy Słońca – obserwacja pereł Baily’ego podczas całkowitych zaćmień Słońca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rgbClr val="FF0000"/>
                </a:solidFill>
              </a:rPr>
              <a:t>         </a:t>
            </a:r>
            <a:endParaRPr lang="pl-PL" sz="16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Raportowanie obserwacji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600" b="1" dirty="0" smtClean="0">
                <a:solidFill>
                  <a:srgbClr val="FF0000"/>
                </a:solidFill>
              </a:rPr>
              <a:t>Obserwacja zjawiska zakryciowego, wykonana starannie i z odpowiednią dokładnością, nie będzie miała większego sensu, o ile nie zostanie  OPRACOWANA a jej wyniki WYSŁANE i OPUBLIKOWANE !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rgbClr val="FF0000"/>
                </a:solidFill>
              </a:rPr>
              <a:t>         </a:t>
            </a:r>
            <a:endParaRPr lang="pl-PL" sz="1600" b="1" dirty="0" smtClean="0"/>
          </a:p>
          <a:p>
            <a:r>
              <a:rPr lang="pl-PL" sz="1600" b="1" u="sng" dirty="0" smtClean="0"/>
              <a:t>ZAKRYCIA ASTEROIDALNE:</a:t>
            </a:r>
          </a:p>
          <a:p>
            <a:endParaRPr lang="pl-PL" sz="1600" b="1" dirty="0" smtClean="0"/>
          </a:p>
          <a:p>
            <a:pPr>
              <a:buNone/>
            </a:pPr>
            <a:r>
              <a:rPr lang="pl-PL" sz="1600" b="1" dirty="0" smtClean="0"/>
              <a:t>        Bez względu na wynik</a:t>
            </a:r>
            <a:r>
              <a:rPr lang="pl-PL" sz="1600" dirty="0" smtClean="0"/>
              <a:t> („negatywny”, „pozytywny” czy też „niepewny”) wypełniony formularz wysyłamy do koordynatora europejskiego (Eric Frappa) – </a:t>
            </a:r>
            <a:r>
              <a:rPr lang="pl-PL" sz="1600" b="1" dirty="0" smtClean="0">
                <a:hlinkClick r:id="rId2"/>
              </a:rPr>
              <a:t>frappa@euraster.net</a:t>
            </a:r>
            <a:r>
              <a:rPr lang="pl-PL" sz="1600" dirty="0" smtClean="0"/>
              <a:t> lub na listę mailingową PLANOCCULT, poświęconą tematyce zakryć asteroidalych – </a:t>
            </a:r>
            <a:r>
              <a:rPr lang="pl-PL" sz="1600" b="1" dirty="0" smtClean="0">
                <a:hlinkClick r:id="rId3"/>
              </a:rPr>
              <a:t>planoccult@ls.vvs.be</a:t>
            </a:r>
            <a:endParaRPr lang="pl-PL" sz="1600" b="1" dirty="0" smtClean="0"/>
          </a:p>
          <a:p>
            <a:pPr>
              <a:buNone/>
            </a:pPr>
            <a:r>
              <a:rPr lang="pl-PL" sz="1600" b="1" dirty="0" smtClean="0">
                <a:solidFill>
                  <a:srgbClr val="FF0000"/>
                </a:solidFill>
              </a:rPr>
              <a:t>        OCCULT: </a:t>
            </a:r>
            <a:r>
              <a:rPr lang="pl-PL" sz="1600" i="1" dirty="0" smtClean="0">
                <a:solidFill>
                  <a:srgbClr val="FF0000"/>
                </a:solidFill>
              </a:rPr>
              <a:t>Lunar Observations -&gt; Add/Edit/Plot Observed Asteroidal Occultations</a:t>
            </a:r>
            <a:endParaRPr lang="pl-PL" sz="1600" dirty="0" smtClean="0"/>
          </a:p>
          <a:p>
            <a:endParaRPr lang="pl-PL" sz="1600" dirty="0" smtClean="0"/>
          </a:p>
          <a:p>
            <a:r>
              <a:rPr lang="pl-PL" sz="1600" b="1" u="sng" dirty="0" smtClean="0"/>
              <a:t>BRZEGOWE ZAKRYCIA GWIAZD PRZEZ KSIĘŻYC:</a:t>
            </a:r>
          </a:p>
          <a:p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        Wyniki wysyłamy do koordynatora krajowyego (tylko w przypadku obserwacji grupowej, której wyniki zbiera taki koordynator krajowy) oraz  koniecznie do koordynatora światowego (Mitsuru Soma) </a:t>
            </a:r>
            <a:r>
              <a:rPr lang="pl-PL" sz="1600" b="1" dirty="0" smtClean="0">
                <a:hlinkClick r:id="rId4"/>
              </a:rPr>
              <a:t>Mitsuru.Soma@nao.ac.jp</a:t>
            </a:r>
            <a:r>
              <a:rPr lang="pl-PL" sz="1600" b="1" dirty="0" smtClean="0"/>
              <a:t> </a:t>
            </a:r>
          </a:p>
          <a:p>
            <a:pPr>
              <a:buNone/>
            </a:pPr>
            <a:r>
              <a:rPr lang="pl-PL" sz="1600" b="1" dirty="0" smtClean="0">
                <a:solidFill>
                  <a:srgbClr val="FF0000"/>
                </a:solidFill>
              </a:rPr>
              <a:t>        OCCULT: </a:t>
            </a:r>
            <a:r>
              <a:rPr lang="pl-PL" sz="1600" i="1" dirty="0" smtClean="0">
                <a:solidFill>
                  <a:srgbClr val="FF0000"/>
                </a:solidFill>
              </a:rPr>
              <a:t>Lunar Observations -&gt; Add/Edit/Plot Observed Lunar Occultations</a:t>
            </a:r>
            <a:endParaRPr lang="pl-PL" sz="1600" b="1" dirty="0" smtClean="0"/>
          </a:p>
          <a:p>
            <a:endParaRPr lang="pl-PL" sz="1600" dirty="0" smtClean="0"/>
          </a:p>
          <a:p>
            <a:r>
              <a:rPr lang="pl-PL" sz="1600" b="1" u="sng" dirty="0" smtClean="0"/>
              <a:t>CENTRALNE ZAKRYCIA GWIAZD PRZEZ KSIĘŻYC:</a:t>
            </a:r>
          </a:p>
          <a:p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        Wyniki centralnych zakryć gwiazd (jedno i wieloskładnikowych) przez Księżyc należy przesyłać na koniec każdego miesiąca  do koordynatora europejskiego (Jan Manek) – </a:t>
            </a:r>
            <a:r>
              <a:rPr lang="pl-PL" sz="1600" b="1" dirty="0" smtClean="0">
                <a:hlinkClick r:id="rId5"/>
              </a:rPr>
              <a:t>lunoccult@iota-es.de</a:t>
            </a:r>
            <a:r>
              <a:rPr lang="pl-PL" sz="1600" dirty="0" smtClean="0"/>
              <a:t>.</a:t>
            </a:r>
            <a:r>
              <a:rPr lang="pl-PL" sz="1600" b="1" dirty="0" smtClean="0"/>
              <a:t>  </a:t>
            </a:r>
            <a:r>
              <a:rPr lang="pl-PL" sz="1600" dirty="0" smtClean="0"/>
              <a:t>Koordynator europejski po wstępnym opracowaniu wyników wysyła je do ogólnoświatowej bazy danych (D. Herald) </a:t>
            </a:r>
            <a:r>
              <a:rPr lang="pl-PL" sz="1600" b="1" dirty="0" smtClean="0">
                <a:solidFill>
                  <a:srgbClr val="FF0000"/>
                </a:solidFill>
              </a:rPr>
              <a:t>OCCULT: </a:t>
            </a:r>
            <a:r>
              <a:rPr lang="pl-PL" sz="1600" i="1" dirty="0" smtClean="0">
                <a:solidFill>
                  <a:srgbClr val="FF0000"/>
                </a:solidFill>
              </a:rPr>
              <a:t>Lunar Observations -&gt; Add/Edit/Plot Observed Lunar Occultations</a:t>
            </a:r>
            <a:endParaRPr lang="pl-PL" sz="16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Raportowanie obserwacji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72164"/>
          </a:xfrm>
        </p:spPr>
        <p:txBody>
          <a:bodyPr>
            <a:noAutofit/>
          </a:bodyPr>
          <a:lstStyle/>
          <a:p>
            <a:r>
              <a:rPr lang="pl-PL" sz="1600" b="1" dirty="0" smtClean="0"/>
              <a:t> </a:t>
            </a:r>
            <a:r>
              <a:rPr lang="pl-PL" sz="1600" b="1" u="sng" dirty="0" smtClean="0"/>
              <a:t>ZAKRYCIA GWIAZD PODWÓJNYCH PRZEZ KSIĘŻYC:</a:t>
            </a:r>
          </a:p>
          <a:p>
            <a:endParaRPr lang="pl-PL" sz="1600" b="1" u="sng" dirty="0" smtClean="0"/>
          </a:p>
          <a:p>
            <a:pPr>
              <a:buNone/>
            </a:pPr>
            <a:r>
              <a:rPr lang="pl-PL" sz="1600" b="1" dirty="0" smtClean="0"/>
              <a:t>        </a:t>
            </a:r>
            <a:r>
              <a:rPr lang="pl-PL" sz="1600" dirty="0" smtClean="0"/>
              <a:t>Wyniki zakryć gwiazd podwójnych przez Księżyc należy przesyłać na koniec każdego miesiąca. </a:t>
            </a:r>
          </a:p>
          <a:p>
            <a:pPr>
              <a:buNone/>
            </a:pPr>
            <a:r>
              <a:rPr lang="pl-PL" sz="1600" dirty="0" smtClean="0"/>
              <a:t>        Raport z zakrycia gwiazdy podwójnej z otrzymaną krzywą jasności wysyłamy do koordynatora światowego (Brian Loader) – </a:t>
            </a:r>
            <a:r>
              <a:rPr lang="pl-PL" sz="1600" b="1" dirty="0" smtClean="0">
                <a:hlinkClick r:id="rId2"/>
              </a:rPr>
              <a:t>palbrl@clear.net.nz</a:t>
            </a:r>
            <a:endParaRPr lang="pl-PL" sz="1600" dirty="0" smtClean="0"/>
          </a:p>
          <a:p>
            <a:pPr>
              <a:buNone/>
            </a:pPr>
            <a:r>
              <a:rPr lang="pl-PL" sz="1600" b="1" dirty="0" smtClean="0"/>
              <a:t>        </a:t>
            </a:r>
            <a:r>
              <a:rPr lang="pl-PL" sz="1600" b="1" dirty="0" smtClean="0">
                <a:solidFill>
                  <a:srgbClr val="FF0000"/>
                </a:solidFill>
              </a:rPr>
              <a:t>OCCULT: </a:t>
            </a:r>
            <a:r>
              <a:rPr lang="pl-PL" sz="1600" i="1" dirty="0" smtClean="0">
                <a:solidFill>
                  <a:srgbClr val="FF0000"/>
                </a:solidFill>
              </a:rPr>
              <a:t>Lunar Observations -&gt; Add/Edit/Plot Observed Lunar Occultations -&gt; Double star report</a:t>
            </a:r>
          </a:p>
          <a:p>
            <a:pPr>
              <a:buNone/>
            </a:pPr>
            <a:endParaRPr lang="pl-PL" sz="1600" dirty="0" smtClean="0"/>
          </a:p>
          <a:p>
            <a:r>
              <a:rPr lang="pl-PL" sz="1600" b="1" u="sng" dirty="0" smtClean="0"/>
              <a:t>KRZYWE ZMIAN JASNOŚCI ZJAWISKA ZAKRYCIOWEGO:</a:t>
            </a:r>
          </a:p>
          <a:p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        Są to krzywe (ang. „</a:t>
            </a:r>
            <a:r>
              <a:rPr lang="pl-PL" sz="1600" i="1" dirty="0" smtClean="0"/>
              <a:t>light curves”</a:t>
            </a:r>
            <a:r>
              <a:rPr lang="pl-PL" sz="1600" dirty="0" smtClean="0"/>
              <a:t>) otrzymane podczas obróbki wyników zakryć gwiazd przez Księżyc lub zakryć asteroidlanych. Obserwując zakrycia metodą nagrań video należy, prócz otrzymanych momentów zjawisk w czasie UTC, przesłać wygenerowane krzywe zmian jasności. Otrzymane krzywe należy przesyłać okresowo, najlepiej na koniec każdego miesiąca do koordynatora światowego  (David Herald) – </a:t>
            </a:r>
            <a:r>
              <a:rPr lang="pl-PL" sz="1600" b="1" dirty="0" smtClean="0">
                <a:hlinkClick r:id="rId3"/>
              </a:rPr>
              <a:t>drherald@bigpond.net.au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>
                <a:solidFill>
                  <a:srgbClr val="FF0000"/>
                </a:solidFill>
              </a:rPr>
              <a:t>OCCULT: </a:t>
            </a:r>
            <a:r>
              <a:rPr lang="pl-PL" sz="1600" dirty="0" smtClean="0">
                <a:solidFill>
                  <a:srgbClr val="FF0000"/>
                </a:solidFill>
              </a:rPr>
              <a:t>Main Menu -&gt; Light Curves -&gt; Raport </a:t>
            </a:r>
            <a:r>
              <a:rPr lang="pl-PL" sz="1600" i="1" dirty="0" smtClean="0">
                <a:solidFill>
                  <a:srgbClr val="FF0000"/>
                </a:solidFill>
              </a:rPr>
              <a:t>-&gt; Report a Light Curve i następnie wybrać typ zjawiska                 ( „lunar” lub „asteroidal”)</a:t>
            </a:r>
          </a:p>
          <a:p>
            <a:pPr>
              <a:buNone/>
            </a:pPr>
            <a:endParaRPr lang="pl-PL" sz="1600" i="1" dirty="0" smtClean="0">
              <a:solidFill>
                <a:srgbClr val="FF0000"/>
              </a:solidFill>
            </a:endParaRPr>
          </a:p>
          <a:p>
            <a:r>
              <a:rPr lang="pl-PL" sz="1600" b="1" u="sng" dirty="0" smtClean="0"/>
              <a:t>TRANZYTY PLANET POZASŁONECZNYCH: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       Obserwację z wynikiem pozytywnym należy przesłać do bazy danych ETD (Exoplanet Transit Database), korzystając z formularza dostępnego na stronie: </a:t>
            </a:r>
            <a:r>
              <a:rPr lang="pl-PL" sz="1600" b="1" dirty="0" smtClean="0">
                <a:hlinkClick r:id="rId4"/>
              </a:rPr>
              <a:t>http://var2.astro.cz/ETD/protocol.php</a:t>
            </a:r>
            <a:r>
              <a:rPr lang="pl-PL" sz="1600" dirty="0" smtClean="0"/>
              <a:t>. </a:t>
            </a:r>
          </a:p>
          <a:p>
            <a:pPr>
              <a:buNone/>
            </a:pPr>
            <a:endParaRPr lang="pl-PL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Główne źródła wiedzy – należy być „na czasie”!</a:t>
            </a:r>
            <a:endParaRPr lang="pl-PL" sz="40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Autofit/>
          </a:bodyPr>
          <a:lstStyle/>
          <a:p>
            <a:r>
              <a:rPr lang="pl-PL" sz="1600" b="1" dirty="0" smtClean="0">
                <a:hlinkClick r:id="rId2"/>
              </a:rPr>
              <a:t>www.sopiz.ptma.pl </a:t>
            </a:r>
            <a:r>
              <a:rPr lang="pl-PL" sz="1600" dirty="0" smtClean="0"/>
              <a:t>-  strona  www SOPiZ  </a:t>
            </a:r>
            <a:r>
              <a:rPr lang="pl-PL" sz="1600" b="1" dirty="0" smtClean="0">
                <a:solidFill>
                  <a:srgbClr val="FF0000"/>
                </a:solidFill>
              </a:rPr>
              <a:t>(w budowie, proszę o przysyłanie materiałów do publikacji)</a:t>
            </a:r>
            <a:endParaRPr lang="pl-PL" sz="1600" b="1" dirty="0" smtClean="0">
              <a:solidFill>
                <a:srgbClr val="FF0000"/>
              </a:solidFill>
              <a:hlinkClick r:id="rId2"/>
            </a:endParaRPr>
          </a:p>
          <a:p>
            <a:endParaRPr lang="pl-PL" sz="1600" b="1" dirty="0" smtClean="0">
              <a:hlinkClick r:id="rId2"/>
            </a:endParaRPr>
          </a:p>
          <a:p>
            <a:r>
              <a:rPr lang="pl-PL" sz="1600" b="1" dirty="0" smtClean="0">
                <a:hlinkClick r:id="rId2"/>
              </a:rPr>
              <a:t>International Occultation Timing Association (IOTA)</a:t>
            </a:r>
            <a:r>
              <a:rPr lang="pl-PL" sz="1600" dirty="0" smtClean="0"/>
              <a:t> - światowa organizacja koordynowania obserwacji zjawisk zakryciowych oraz  </a:t>
            </a:r>
            <a:r>
              <a:rPr lang="pl-PL" sz="1600" b="1" dirty="0" smtClean="0">
                <a:hlinkClick r:id="rId3"/>
              </a:rPr>
              <a:t>IOTA/ES</a:t>
            </a:r>
            <a:r>
              <a:rPr lang="pl-PL" sz="1600" dirty="0" smtClean="0"/>
              <a:t> -  Europejska Sekcja IOTA</a:t>
            </a:r>
          </a:p>
          <a:p>
            <a:endParaRPr lang="pl-PL" sz="1600" dirty="0" smtClean="0"/>
          </a:p>
          <a:p>
            <a:r>
              <a:rPr lang="pl-PL" sz="1600" b="1" dirty="0" smtClean="0">
                <a:hlinkClick r:id="rId4"/>
              </a:rPr>
              <a:t>planoccult@ls.vvs.be</a:t>
            </a:r>
            <a:r>
              <a:rPr lang="pl-PL" sz="1600" b="1" dirty="0" smtClean="0"/>
              <a:t> - </a:t>
            </a:r>
            <a:r>
              <a:rPr lang="pl-PL" sz="1600" dirty="0" smtClean="0"/>
              <a:t> lista mailingowa PLANOCCULT, poświęcona tematyce zakryć asteroidalych , spływają na nią głównie raporty z obserwacji asteroidalnych wykonanych na terenie Europy</a:t>
            </a:r>
          </a:p>
          <a:p>
            <a:endParaRPr lang="pl-PL" sz="1600" dirty="0" smtClean="0"/>
          </a:p>
          <a:p>
            <a:r>
              <a:rPr lang="pl-PL" sz="1600" b="1" u="sng" dirty="0" smtClean="0">
                <a:hlinkClick r:id="rId5"/>
              </a:rPr>
              <a:t>Open discussion for occultations</a:t>
            </a:r>
            <a:r>
              <a:rPr lang="pl-PL" sz="1600" dirty="0" smtClean="0"/>
              <a:t> - główna grupa dyskusyjna IOTA, wszystkie tematy zakryciowe</a:t>
            </a:r>
          </a:p>
          <a:p>
            <a:pPr>
              <a:buNone/>
            </a:pPr>
            <a:endParaRPr lang="pl-PL" sz="1600" dirty="0" smtClean="0"/>
          </a:p>
          <a:p>
            <a:r>
              <a:rPr lang="pl-PL" sz="1600" b="1" u="sng" dirty="0" smtClean="0">
                <a:hlinkClick r:id="rId6"/>
              </a:rPr>
              <a:t>Journal of Occultation Astronomy (JOA)</a:t>
            </a:r>
            <a:r>
              <a:rPr lang="pl-PL" sz="1600" dirty="0" smtClean="0"/>
              <a:t> - periodyk IOTA (PDF) o obserwacjach zakryciowych w j. ang.</a:t>
            </a:r>
          </a:p>
          <a:p>
            <a:endParaRPr lang="pl-PL" sz="1600" dirty="0" smtClean="0"/>
          </a:p>
          <a:p>
            <a:r>
              <a:rPr lang="pl-PL" sz="1600" b="1" u="sng" dirty="0" smtClean="0">
                <a:hlinkClick r:id="rId7"/>
              </a:rPr>
              <a:t>Occultation Videos IOTA</a:t>
            </a:r>
            <a:r>
              <a:rPr lang="pl-PL" sz="1600" dirty="0" smtClean="0"/>
              <a:t> - nagrania z zakryć gwiazd i planet przez Księżyc, zakrycia brzegowe, zakrycia asteroidalne, zaćmienia oraz </a:t>
            </a:r>
            <a:r>
              <a:rPr lang="pl-PL" sz="1600" b="1" dirty="0" smtClean="0"/>
              <a:t>tutoriale wideo (jak generować raporty obserwacyjne w Occulcie!)</a:t>
            </a:r>
            <a:r>
              <a:rPr lang="pl-PL" sz="1600" dirty="0" smtClean="0"/>
              <a:t> </a:t>
            </a:r>
          </a:p>
          <a:p>
            <a:endParaRPr lang="pl-PL" sz="1600" dirty="0" smtClean="0"/>
          </a:p>
          <a:p>
            <a:r>
              <a:rPr lang="pl-PL" sz="1600" b="1" dirty="0" smtClean="0">
                <a:hlinkClick r:id="rId8"/>
              </a:rPr>
              <a:t>Observing Occultations Using Video: A Beginnner's Guide (Ver 1.2)</a:t>
            </a:r>
            <a:r>
              <a:rPr lang="pl-PL" sz="1600" b="1" dirty="0" smtClean="0"/>
              <a:t> </a:t>
            </a:r>
            <a:r>
              <a:rPr lang="pl-PL" sz="1600" dirty="0" smtClean="0"/>
              <a:t>- doskonały poradnik wydany w Nowej Zelandii (PDF), poświęcony technice wideo w obserwacji zjawisk zakryciowych, ostatnia wersja - 2015. </a:t>
            </a:r>
            <a:r>
              <a:rPr lang="pl-PL" sz="1600" b="1" dirty="0" smtClean="0">
                <a:solidFill>
                  <a:srgbClr val="FF0000"/>
                </a:solidFill>
              </a:rPr>
              <a:t>Powinien być przetłumaczony na język polski i dostosowany treścią do warunków krajowych</a:t>
            </a:r>
            <a:r>
              <a:rPr lang="pl-PL" sz="1600" dirty="0" smtClean="0"/>
              <a:t>.</a:t>
            </a:r>
          </a:p>
          <a:p>
            <a:endParaRPr lang="pl-PL" sz="1600" dirty="0" smtClean="0"/>
          </a:p>
          <a:p>
            <a:r>
              <a:rPr lang="pl-PL" sz="1600" b="1" dirty="0" smtClean="0">
                <a:hlinkClick r:id="rId9"/>
              </a:rPr>
              <a:t>http://www.poyntsource.com/IOTAmanual/Preview.htm</a:t>
            </a:r>
            <a:r>
              <a:rPr lang="pl-PL" sz="1600" b="1" dirty="0" smtClean="0"/>
              <a:t> </a:t>
            </a:r>
            <a:r>
              <a:rPr lang="pl-PL" sz="1600" dirty="0" smtClean="0"/>
              <a:t>- „biblia” zakryciowca, podstawowy poradnik  obserwatora (PDF ), wydany przez IOTA w 2007 r.  </a:t>
            </a:r>
            <a:r>
              <a:rPr lang="pl-PL" sz="1600" b="1" dirty="0" smtClean="0">
                <a:solidFill>
                  <a:srgbClr val="FF0000"/>
                </a:solidFill>
              </a:rPr>
              <a:t>Zaniechaliśmy tłumaczenia na j. polski, część treści jest już nieaktualna</a:t>
            </a:r>
            <a:r>
              <a:rPr lang="pl-PL" sz="1400" b="1" dirty="0" smtClean="0">
                <a:solidFill>
                  <a:srgbClr val="FF0000"/>
                </a:solidFill>
              </a:rPr>
              <a:t>.  </a:t>
            </a:r>
            <a:r>
              <a:rPr lang="pl-PL" sz="1600" b="1" dirty="0" smtClean="0">
                <a:solidFill>
                  <a:srgbClr val="FF0000"/>
                </a:solidFill>
              </a:rPr>
              <a:t>Dla przypomnienia: „Poradnik Obserwatora Pozycji i Zakryć – rok wydania 1997 !</a:t>
            </a:r>
          </a:p>
          <a:p>
            <a:endParaRPr lang="pl-PL" sz="16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5784" y="1214422"/>
            <a:ext cx="9429784" cy="1143000"/>
          </a:xfrm>
        </p:spPr>
        <p:txBody>
          <a:bodyPr>
            <a:noAutofit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Dziękuję za uwagę.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Zachęcam do wznowienia                                   obserwacji  zakryciowych!</a:t>
            </a:r>
            <a:endParaRPr lang="pl-PL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401080" cy="857232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MapoTero         </a:t>
            </a:r>
            <a:r>
              <a:rPr lang="pl-PL" sz="3600" b="1" dirty="0" smtClean="0">
                <a:hlinkClick r:id="rId2" action="ppaction://hlinkpres?slideindex=1&amp;slidetitle="/>
              </a:rPr>
              <a:t>https://mapotero.codeplex.com/</a:t>
            </a:r>
            <a:endParaRPr lang="pl-PL" sz="3600" b="1" dirty="0"/>
          </a:p>
        </p:txBody>
      </p:sp>
      <p:pic>
        <p:nvPicPr>
          <p:cNvPr id="5" name="Obraz 4" descr="prosta instrukcj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817024"/>
            <a:ext cx="7955195" cy="60409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Global Mapper + GPS + mapy z Geoportalu</a:t>
            </a:r>
            <a:endParaRPr lang="pl-PL" sz="3600" b="1" dirty="0"/>
          </a:p>
        </p:txBody>
      </p:sp>
      <p:pic>
        <p:nvPicPr>
          <p:cNvPr id="5" name="Obraz 4" descr="globalmapper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8154539" cy="55538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4063</Words>
  <PresentationFormat>Pokaz na ekranie (4:3)</PresentationFormat>
  <Paragraphs>694</Paragraphs>
  <Slides>76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76</vt:i4>
      </vt:variant>
    </vt:vector>
  </HeadingPairs>
  <TitlesOfParts>
    <vt:vector size="77" baseType="lpstr">
      <vt:lpstr>Motyw pakietu Office</vt:lpstr>
      <vt:lpstr>Obserwacje zjawisk zakryciowych  Aktualne standardy, nowości i trendy</vt:lpstr>
      <vt:lpstr>Określanie współrzędnych obserwatora</vt:lpstr>
      <vt:lpstr>Określanie współrzędnych obserwatora</vt:lpstr>
      <vt:lpstr>Galileo – już niedługo....</vt:lpstr>
      <vt:lpstr>GPS + GLONASS – zwiększenie dokładności pomiaru</vt:lpstr>
      <vt:lpstr>Google Maps – aktualne ortofotomapy</vt:lpstr>
      <vt:lpstr>Geoportal 2   http://www.geoportal.gov.pl/</vt:lpstr>
      <vt:lpstr>MapoTero         https://mapotero.codeplex.com/</vt:lpstr>
      <vt:lpstr>Global Mapper + GPS + mapy z Geoportalu</vt:lpstr>
      <vt:lpstr>GPS w komórce...</vt:lpstr>
      <vt:lpstr>GPS w komórce....</vt:lpstr>
      <vt:lpstr>Profile brzegu tarczy Księżyca</vt:lpstr>
      <vt:lpstr>Profile brzegu tarczy Księżyca – LOLA vs. Watts</vt:lpstr>
      <vt:lpstr>Profile brzegu tarczy Księżyca – LOLA vs. Kaguya</vt:lpstr>
      <vt:lpstr>Profile brzegu tarczy Księżyca – LOLA vs. Kaguya</vt:lpstr>
      <vt:lpstr>Katalogi astrometryczne  - era przed publikacją katalogu Gaia </vt:lpstr>
      <vt:lpstr>Katalogi astrometryczne - katalog Gaia </vt:lpstr>
      <vt:lpstr>Katalogi astrometryczne   wydane po publikacji katalogu Gaia </vt:lpstr>
      <vt:lpstr>Katalogi astrometryczne   wydane po publikacji katalogu Gaia </vt:lpstr>
      <vt:lpstr>Katalogi astrometryczne   wydane po publikacji katalogu Gaia </vt:lpstr>
      <vt:lpstr>Porównanie katalogów – opcja w Occult </vt:lpstr>
      <vt:lpstr>Źródła efemeryd zakryć brzegowych </vt:lpstr>
      <vt:lpstr>Grazprep </vt:lpstr>
      <vt:lpstr>Grazprep </vt:lpstr>
      <vt:lpstr>Źródła efemeryd zakryć asteroidalnych </vt:lpstr>
      <vt:lpstr>Occult Watcher – planner obserwacji  </vt:lpstr>
      <vt:lpstr>Wizualizacja efemeryd S. Prestona  </vt:lpstr>
      <vt:lpstr>Efemerydy Goffina – od 2018 r. zwiększona precyzja wyświetlania przebiegu pasa zakrycia na kuli ziemskiej </vt:lpstr>
      <vt:lpstr>Efemerydy Kretlow’a – interaktywny formularz</vt:lpstr>
      <vt:lpstr>Efemerydy Kretlow’a – interaktywna mapa</vt:lpstr>
      <vt:lpstr>Occult – usprawnienia, nowości... </vt:lpstr>
      <vt:lpstr>Occult – efemerydy zakryć gwiazd </vt:lpstr>
      <vt:lpstr>Occult – usprawnienia efemeryd brzegówek </vt:lpstr>
      <vt:lpstr>Occult – usprawnienia efemeryd brzegówek </vt:lpstr>
      <vt:lpstr>Occult – usprawnienia efemeryd brzegówek </vt:lpstr>
      <vt:lpstr>Aktualny standard sprzętowy</vt:lpstr>
      <vt:lpstr>Aktualny standard sprzętowy</vt:lpstr>
      <vt:lpstr>Aktualny standard sprzętowy - statystyka</vt:lpstr>
      <vt:lpstr>Aktualny standard sprzętowy – typowy zestaw</vt:lpstr>
      <vt:lpstr>Sprzęt obserwacyjny – nowość 2016</vt:lpstr>
      <vt:lpstr>„Pre-pointing” – jak to działa?</vt:lpstr>
      <vt:lpstr>Obserwacje zakryć asteroidalnych  - metoda wielu stacji mobilnych (telescope pre-pointing)</vt:lpstr>
      <vt:lpstr>Slajd 43</vt:lpstr>
      <vt:lpstr>Slajd 44</vt:lpstr>
      <vt:lpstr>Slajd 45</vt:lpstr>
      <vt:lpstr>Slajd 46</vt:lpstr>
      <vt:lpstr>Slajd 47</vt:lpstr>
      <vt:lpstr>Wynik obserwacji przy zastosowaniu techniki „pre-pointing”</vt:lpstr>
      <vt:lpstr>Miniaturyzacja ... – zestaw 1 (Joan Dunham) </vt:lpstr>
      <vt:lpstr>Slajd 50</vt:lpstr>
      <vt:lpstr>Slajd 51</vt:lpstr>
      <vt:lpstr>Służba czasu – inserter IOTA VTI v.3</vt:lpstr>
      <vt:lpstr>Służba czasu – inserter IOTA VTI v.3</vt:lpstr>
      <vt:lpstr>Służba czasu – insertery GPS polskiej konstrukcji</vt:lpstr>
      <vt:lpstr>Służba czasu – inserter SMART OSD INSERTER</vt:lpstr>
      <vt:lpstr>Służba czasu – inserter SMART OSD INSERTER</vt:lpstr>
      <vt:lpstr>Służba czasu – inserter smopiVTI</vt:lpstr>
      <vt:lpstr>Służba czasu – serwery NTP</vt:lpstr>
      <vt:lpstr>Służba czasu – serwery NTP</vt:lpstr>
      <vt:lpstr>Służba czasu – aplikacja Time The Sat</vt:lpstr>
      <vt:lpstr>Służba czasu bez insertera – Occult Flash Tag</vt:lpstr>
      <vt:lpstr>Kamery analogowe – europejski standard</vt:lpstr>
      <vt:lpstr>Kamery analogowe –  najbardziej czuła...</vt:lpstr>
      <vt:lpstr>Kamery analogowe – WAT-910BD + TACOS</vt:lpstr>
      <vt:lpstr>Kamera cyfrowa z GPS – nowość 2016</vt:lpstr>
      <vt:lpstr>Kamery analogowe – nowość 2017</vt:lpstr>
      <vt:lpstr>Astronomical Digital Video System - ADVS</vt:lpstr>
      <vt:lpstr>Astronomical Digital Video System - ADVS</vt:lpstr>
      <vt:lpstr>ADVS – widok nagrania</vt:lpstr>
      <vt:lpstr>TIMEBOX – techniki cyfrowej ciąg dalszy...</vt:lpstr>
      <vt:lpstr>TIMEBOX – techniki cyfrowej ciąg dalszy...</vt:lpstr>
      <vt:lpstr>Co więc warto obserwować ? – WSZYSTKO !</vt:lpstr>
      <vt:lpstr>Raportowanie obserwacji</vt:lpstr>
      <vt:lpstr>Raportowanie obserwacji</vt:lpstr>
      <vt:lpstr>Główne źródła wiedzy – należy być „na czasie”!</vt:lpstr>
      <vt:lpstr>   Dziękuję za uwagę.   Zachęcam do wznowienia                                   obserwacji  zakryciowych!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Obserwacje zjawisk zakryciowych.  Aktualne standardy, nowości i trendy</dc:title>
  <dc:creator>PTMA_BIAŁYSTOK</dc:creator>
  <cp:lastModifiedBy>PTMA_BIAŁYSTOK</cp:lastModifiedBy>
  <cp:revision>386</cp:revision>
  <dcterms:created xsi:type="dcterms:W3CDTF">2017-02-26T12:30:43Z</dcterms:created>
  <dcterms:modified xsi:type="dcterms:W3CDTF">2017-05-19T14:39:19Z</dcterms:modified>
</cp:coreProperties>
</file>