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78" r:id="rId6"/>
    <p:sldId id="264" r:id="rId7"/>
    <p:sldId id="272" r:id="rId8"/>
    <p:sldId id="277" r:id="rId9"/>
    <p:sldId id="266" r:id="rId10"/>
    <p:sldId id="267" r:id="rId11"/>
    <p:sldId id="270" r:id="rId12"/>
    <p:sldId id="276" r:id="rId13"/>
    <p:sldId id="280" r:id="rId14"/>
    <p:sldId id="271" r:id="rId15"/>
    <p:sldId id="273" r:id="rId16"/>
    <p:sldId id="275" r:id="rId17"/>
    <p:sldId id="269" r:id="rId18"/>
    <p:sldId id="279" r:id="rId19"/>
    <p:sldId id="281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7FC16-EBB0-4AE2-BD3E-9F018D8980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2ABA1-9112-4234-9F89-C3C30E45FA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9001156" cy="1643074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Wyprawa PTMA na </a:t>
            </a:r>
            <a:br>
              <a:rPr lang="pl-PL" sz="4000" b="1" dirty="0" smtClean="0"/>
            </a:br>
            <a:r>
              <a:rPr lang="pl-PL" sz="4000" b="1" dirty="0" smtClean="0"/>
              <a:t>całkowite zaćmienie Słońca – USA 2017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36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5715016"/>
            <a:ext cx="6400800" cy="78104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Seminarium SOPiZ</a:t>
            </a:r>
            <a:r>
              <a:rPr lang="pl-PL" smtClean="0"/>
              <a:t>, 20 </a:t>
            </a:r>
            <a:r>
              <a:rPr lang="pl-PL" dirty="0" smtClean="0"/>
              <a:t>maja 2017r, Łodź</a:t>
            </a:r>
          </a:p>
          <a:p>
            <a:r>
              <a:rPr lang="pl-PL" dirty="0" smtClean="0"/>
              <a:t>Wojciech Burzyński</a:t>
            </a:r>
            <a:endParaRPr lang="pl-PL" dirty="0"/>
          </a:p>
        </p:txBody>
      </p:sp>
      <p:pic>
        <p:nvPicPr>
          <p:cNvPr id="5" name="Obraz 4" descr="log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22046"/>
            <a:ext cx="6643734" cy="399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/>
              <a:t> Pomiar średnicy Słońca – obserwacje pereł Baily’ego</a:t>
            </a:r>
            <a:endParaRPr lang="pl-PL" sz="36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Do tej pory obserwacje takie przeprowadzano w okolicach obu granic widoczności zaćmienia całkowitego – na krawędzi cienia Ksieżyca, rzuconego na powierzchnię Ziemi.</a:t>
            </a:r>
          </a:p>
          <a:p>
            <a:endParaRPr lang="pl-PL" dirty="0" smtClean="0"/>
          </a:p>
          <a:p>
            <a:r>
              <a:rPr lang="pl-PL" dirty="0" smtClean="0"/>
              <a:t>Mając do dyspozycji dokładny profil brzegu Księżyca (LRO/LOLA) sensowna staje się także obserwacja pereł Baily’ego w samym centrum pasa zaćmienia. </a:t>
            </a:r>
          </a:p>
          <a:p>
            <a:pPr>
              <a:buNone/>
            </a:pPr>
            <a:r>
              <a:rPr lang="pl-PL" dirty="0" smtClean="0"/>
              <a:t>       </a:t>
            </a:r>
          </a:p>
          <a:p>
            <a:pPr>
              <a:buNone/>
            </a:pPr>
            <a:r>
              <a:rPr lang="pl-PL" dirty="0" smtClean="0"/>
              <a:t>      Należy jednak zaznaczyć, że czas obserwacji pojawiania się i znikania pereł Baily’ego w centrum pasa będzie nieporównywalnie krótszy od tego zanotowanego na jego krawędziach. Stąd też zachodzi potrzeba wykonania nagrania kamerą na dużej wartosci FPS, a co za tym idzie precyzyjna służba czasu jest w tym przypadku sprawą kluczową.</a:t>
            </a:r>
          </a:p>
          <a:p>
            <a:endParaRPr lang="pl-PL" dirty="0" smtClean="0"/>
          </a:p>
          <a:p>
            <a:r>
              <a:rPr lang="pl-PL" dirty="0" smtClean="0"/>
              <a:t>W tym roku IOTA/ ES podejmie się próby takiej obserwacji – dwaj obserwatorzy zostaną ulokowani na północnej i południowej krawędzi pasa widoczności fazy całkowitej natomiast trzeci w samym centrum tego pasa.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  Obserwatorzy użyją dwóch rodzajów filtrów  wąskopasmowych. Pierwsze użycie takich filtrów nastąpiło podczas zaćmienia obrączkowego 20.05.2012.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iltr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500174"/>
            <a:ext cx="3357586" cy="3357586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7526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sz="4000" b="1" dirty="0" smtClean="0">
                <a:solidFill>
                  <a:schemeClr val="tx1"/>
                </a:solidFill>
              </a:rPr>
              <a:t>Standard sprzętowy wg. IOTA wymagany do poprawnej obserwacji pereł Baily’go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800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pl-PL" altLang="en-US" sz="2700" i="1" dirty="0" smtClean="0">
                <a:solidFill>
                  <a:srgbClr val="0070C0"/>
                </a:solidFill>
              </a:rPr>
              <a:t>Parametry sprzętu </a:t>
            </a:r>
            <a:r>
              <a:rPr lang="pl-PL" altLang="en-US" sz="2700" i="1" dirty="0" smtClean="0">
                <a:solidFill>
                  <a:srgbClr val="0070C0"/>
                </a:solidFill>
              </a:rPr>
              <a:t>ustalone przez IOTA </a:t>
            </a:r>
            <a:r>
              <a:rPr lang="pl-PL" altLang="en-US" sz="2700" i="1" dirty="0" smtClean="0">
                <a:solidFill>
                  <a:srgbClr val="0070C0"/>
                </a:solidFill>
              </a:rPr>
              <a:t>od czasu </a:t>
            </a:r>
            <a:r>
              <a:rPr lang="pl-PL" altLang="en-US" sz="2700" i="1" dirty="0" smtClean="0">
                <a:solidFill>
                  <a:srgbClr val="0070C0"/>
                </a:solidFill>
              </a:rPr>
              <a:t>                                      całkowitego zaćmienia </a:t>
            </a:r>
            <a:r>
              <a:rPr lang="pl-PL" altLang="en-US" sz="2700" i="1" dirty="0" smtClean="0">
                <a:solidFill>
                  <a:srgbClr val="0070C0"/>
                </a:solidFill>
              </a:rPr>
              <a:t>Słońca z dnia 20.05.2012</a:t>
            </a:r>
            <a:endParaRPr lang="en-US" altLang="en-US" sz="2700" i="1" dirty="0" smtClean="0">
              <a:solidFill>
                <a:srgbClr val="0070C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500306"/>
            <a:ext cx="8501122" cy="418626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pl-PL" altLang="en-US" dirty="0" smtClean="0"/>
              <a:t>Średnica teleskopu</a:t>
            </a:r>
            <a:r>
              <a:rPr lang="en-US" altLang="en-US" dirty="0" smtClean="0"/>
              <a:t>: 75mm – 100mm</a:t>
            </a:r>
            <a:endParaRPr lang="pl-PL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pl-PL" altLang="en-US" dirty="0" smtClean="0"/>
              <a:t>Pole widzenia (FOV):</a:t>
            </a:r>
            <a:r>
              <a:rPr lang="en-US" altLang="en-US" dirty="0" smtClean="0"/>
              <a:t> 15</a:t>
            </a:r>
            <a:r>
              <a:rPr lang="en-US" altLang="en-US" b="1" i="1" dirty="0" smtClean="0"/>
              <a:t>'</a:t>
            </a:r>
            <a:r>
              <a:rPr lang="en-US" altLang="en-US" dirty="0" smtClean="0"/>
              <a:t> - 20</a:t>
            </a:r>
            <a:r>
              <a:rPr lang="en-US" altLang="en-US" b="1" i="1" dirty="0" smtClean="0"/>
              <a:t>'</a:t>
            </a:r>
            <a:r>
              <a:rPr lang="en-US" altLang="en-US" dirty="0" smtClean="0"/>
              <a:t> </a:t>
            </a:r>
            <a:endParaRPr lang="pl-PL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pl-PL" altLang="en-US" dirty="0" smtClean="0"/>
              <a:t>Filtr słoneczny: folia </a:t>
            </a:r>
            <a:r>
              <a:rPr lang="en-US" altLang="en-US" dirty="0" smtClean="0"/>
              <a:t>Baader</a:t>
            </a:r>
            <a:endParaRPr lang="pl-PL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pl-PL" altLang="en-US" dirty="0" smtClean="0"/>
              <a:t>Filtry wąskopasmowe: Kodak </a:t>
            </a:r>
            <a:r>
              <a:rPr lang="en-US" altLang="en-US" dirty="0" smtClean="0"/>
              <a:t>Wratten #23</a:t>
            </a:r>
            <a:r>
              <a:rPr lang="pl-PL" altLang="en-US" dirty="0" smtClean="0"/>
              <a:t> (607 nm)</a:t>
            </a:r>
            <a:r>
              <a:rPr lang="en-US" altLang="en-US" dirty="0" smtClean="0"/>
              <a:t>, #56</a:t>
            </a:r>
            <a:r>
              <a:rPr lang="pl-PL" altLang="en-US" dirty="0" smtClean="0"/>
              <a:t> (535 nm)</a:t>
            </a:r>
          </a:p>
          <a:p>
            <a:pPr eaLnBrk="1" hangingPunct="1"/>
            <a:endParaRPr lang="en-US" altLang="en-US" dirty="0" smtClean="0"/>
          </a:p>
          <a:p>
            <a:r>
              <a:rPr lang="pl-PL" altLang="en-US" dirty="0" smtClean="0"/>
              <a:t>Próba obserwacji w analogicznych długościach fal co obserwacje heliofizycznej sondy </a:t>
            </a:r>
            <a:r>
              <a:rPr lang="en-US" altLang="en-US" dirty="0" smtClean="0"/>
              <a:t>Picard</a:t>
            </a:r>
            <a:r>
              <a:rPr lang="pl-PL" altLang="en-US" dirty="0" smtClean="0"/>
              <a:t> (607 nm, 535 nm</a:t>
            </a:r>
            <a:r>
              <a:rPr lang="pl-PL" altLang="en-US" dirty="0" smtClean="0"/>
              <a:t>) – jako źródło odniesienia</a:t>
            </a:r>
            <a:endParaRPr lang="pl-PL" altLang="en-US" dirty="0" smtClean="0"/>
          </a:p>
          <a:p>
            <a:endParaRPr lang="en-US" altLang="en-US" dirty="0" smtClean="0"/>
          </a:p>
          <a:p>
            <a:pPr eaLnBrk="1" hangingPunct="1"/>
            <a:r>
              <a:rPr lang="pl-PL" altLang="en-US" dirty="0" smtClean="0"/>
              <a:t>Kamery wideo</a:t>
            </a:r>
            <a:r>
              <a:rPr lang="en-US" altLang="en-US" dirty="0" smtClean="0"/>
              <a:t>: PC164C(EX-2)</a:t>
            </a:r>
            <a:r>
              <a:rPr lang="pl-PL" altLang="en-US" dirty="0" smtClean="0"/>
              <a:t> lub </a:t>
            </a:r>
            <a:r>
              <a:rPr lang="en-US" altLang="en-US" dirty="0" smtClean="0"/>
              <a:t>Watec 902H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olrad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929466" cy="635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7358082" y="428604"/>
            <a:ext cx="15716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en-US" sz="2000" b="1" dirty="0" smtClean="0">
                <a:latin typeface="Humanst521 BT"/>
                <a:cs typeface="Times New Roman" pitchFamily="18" charset="0"/>
              </a:rPr>
              <a:t>Określenie promienia Słońca na podstawie obserwacji zaćmień</a:t>
            </a:r>
          </a:p>
          <a:p>
            <a:pPr algn="ctr"/>
            <a:endParaRPr lang="pl-PL" altLang="en-US" dirty="0" smtClean="0">
              <a:latin typeface="Humanst521 BT"/>
              <a:cs typeface="Times New Roman" pitchFamily="18" charset="0"/>
            </a:endParaRPr>
          </a:p>
          <a:p>
            <a:pPr algn="ctr"/>
            <a:endParaRPr lang="pl-PL" altLang="en-US" dirty="0" smtClean="0">
              <a:latin typeface="Humanst521 BT"/>
              <a:cs typeface="Times New Roman" pitchFamily="18" charset="0"/>
            </a:endParaRPr>
          </a:p>
          <a:p>
            <a:pPr algn="ctr"/>
            <a:endParaRPr lang="pl-PL" altLang="en-US" dirty="0" smtClean="0">
              <a:latin typeface="Humanst521 BT"/>
              <a:cs typeface="Times New Roman" pitchFamily="18" charset="0"/>
            </a:endParaRPr>
          </a:p>
          <a:p>
            <a:pPr algn="ctr"/>
            <a:endParaRPr lang="pl-PL" altLang="en-US" dirty="0" smtClean="0">
              <a:latin typeface="Humanst521 BT"/>
              <a:cs typeface="Times New Roman" pitchFamily="18" charset="0"/>
            </a:endParaRPr>
          </a:p>
          <a:p>
            <a:pPr algn="ctr"/>
            <a:r>
              <a:rPr lang="pl-PL" altLang="en-US" dirty="0" smtClean="0">
                <a:latin typeface="Humanst521 BT"/>
                <a:cs typeface="Times New Roman" pitchFamily="18" charset="0"/>
              </a:rPr>
              <a:t>Poprawka </a:t>
            </a:r>
            <a:r>
              <a:rPr lang="el-GR" altLang="en-US" dirty="0" smtClean="0">
                <a:latin typeface="Humanst521 BT"/>
                <a:cs typeface="Times New Roman" pitchFamily="18" charset="0"/>
              </a:rPr>
              <a:t>Δ</a:t>
            </a:r>
            <a:r>
              <a:rPr lang="en-US" altLang="en-US" dirty="0" smtClean="0">
                <a:latin typeface="Humanst521 BT"/>
                <a:cs typeface="Times New Roman" pitchFamily="18" charset="0"/>
              </a:rPr>
              <a:t>R</a:t>
            </a:r>
            <a:r>
              <a:rPr lang="pl-PL" altLang="en-US" dirty="0" smtClean="0">
                <a:latin typeface="Humanst521 BT"/>
                <a:cs typeface="Times New Roman" pitchFamily="18" charset="0"/>
              </a:rPr>
              <a:t> odnosi się do standardowej wartości promienia Słońca widzianej z odległości                  1 AU </a:t>
            </a:r>
          </a:p>
          <a:p>
            <a:pPr algn="ctr"/>
            <a:endParaRPr lang="pl-PL" altLang="en-US" sz="2400" dirty="0" smtClean="0">
              <a:latin typeface="Humanst521 BT"/>
              <a:cs typeface="Times New Roman" pitchFamily="18" charset="0"/>
            </a:endParaRPr>
          </a:p>
          <a:p>
            <a:pPr algn="ctr"/>
            <a:r>
              <a:rPr lang="pl-PL" altLang="en-US" sz="2400" dirty="0" smtClean="0">
                <a:latin typeface="Humanst521 BT"/>
                <a:cs typeface="Times New Roman" pitchFamily="18" charset="0"/>
              </a:rPr>
              <a:t>(</a:t>
            </a:r>
            <a:r>
              <a:rPr lang="en-US" altLang="en-US" sz="2400" b="1" dirty="0" smtClean="0">
                <a:latin typeface="Humanst521 BT"/>
                <a:cs typeface="Times New Roman" pitchFamily="18" charset="0"/>
              </a:rPr>
              <a:t>959.63</a:t>
            </a:r>
            <a:r>
              <a:rPr lang="pl-PL" altLang="en-US" sz="2400" b="1" dirty="0" smtClean="0">
                <a:latin typeface="Humanst521 BT"/>
                <a:cs typeface="Times New Roman" pitchFamily="18" charset="0"/>
              </a:rPr>
              <a:t>”</a:t>
            </a:r>
            <a:r>
              <a:rPr lang="pl-PL" altLang="en-US" sz="2400" dirty="0" smtClean="0">
                <a:latin typeface="Humanst521 BT"/>
                <a:cs typeface="Times New Roman" pitchFamily="18" charset="0"/>
              </a:rPr>
              <a:t>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714348" y="2857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Jaki jest rozmiar Słońca ?</a:t>
            </a:r>
            <a:endParaRPr lang="pl-PL" sz="3600" b="1" dirty="0"/>
          </a:p>
        </p:txBody>
      </p:sp>
      <p:pic>
        <p:nvPicPr>
          <p:cNvPr id="6" name="Obraz 5" descr="solar s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8110009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1EE037-A97E-4D67-9503-0A9962F106C5}" type="slidenum">
              <a:rPr lang="en-US" altLang="en-US" sz="1200">
                <a:latin typeface="Verdana" pitchFamily="34" charset="0"/>
              </a:rPr>
              <a:pPr/>
              <a:t>14</a:t>
            </a:fld>
            <a:endParaRPr lang="en-US" altLang="en-US" sz="1200">
              <a:latin typeface="Verdana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683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b="1" dirty="0" smtClean="0">
                <a:latin typeface="Arial Unicode MS" pitchFamily="34" charset="-128"/>
              </a:rPr>
              <a:t>Perły Baily-ego</a:t>
            </a:r>
            <a:r>
              <a:rPr lang="en-US" altLang="en-US" b="1" dirty="0" smtClean="0">
                <a:latin typeface="Arial Unicode MS" pitchFamily="34" charset="-128"/>
              </a:rPr>
              <a:t>, Cura</a:t>
            </a:r>
            <a:r>
              <a:rPr lang="en-US" alt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</a:t>
            </a:r>
            <a:r>
              <a:rPr lang="en-US" altLang="en-US" b="1" dirty="0" smtClean="0">
                <a:latin typeface="Arial Unicode MS" pitchFamily="34" charset="-128"/>
              </a:rPr>
              <a:t>ao, 26</a:t>
            </a:r>
            <a:r>
              <a:rPr lang="pl-PL" altLang="en-US" b="1" dirty="0" smtClean="0">
                <a:latin typeface="Arial Unicode MS" pitchFamily="34" charset="-128"/>
              </a:rPr>
              <a:t>.02.</a:t>
            </a:r>
            <a:r>
              <a:rPr lang="en-US" altLang="en-US" b="1" dirty="0" smtClean="0">
                <a:latin typeface="Arial Unicode MS" pitchFamily="34" charset="-128"/>
              </a:rPr>
              <a:t>1998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488" y="1428736"/>
            <a:ext cx="6286512" cy="50006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pl-PL" altLang="en-US" sz="1800" dirty="0" smtClean="0">
                <a:latin typeface="Humanst521 BT"/>
                <a:sym typeface="Symbol" pitchFamily="18" charset="2"/>
              </a:rPr>
              <a:t>      Nagranie przy użyciu teleskopu 102 mm</a:t>
            </a:r>
            <a:r>
              <a:rPr lang="en-US" altLang="en-US" sz="1800" dirty="0" smtClean="0">
                <a:latin typeface="Humanst521 BT"/>
                <a:sym typeface="Symbol" pitchFamily="18" charset="2"/>
              </a:rPr>
              <a:t> Meade ETX </a:t>
            </a:r>
            <a:r>
              <a:rPr lang="pl-PL" altLang="en-US" sz="1800" dirty="0" smtClean="0">
                <a:latin typeface="Humanst521 BT"/>
                <a:sym typeface="Symbol" pitchFamily="18" charset="2"/>
              </a:rPr>
              <a:t>i filtru słonecznego </a:t>
            </a:r>
            <a:r>
              <a:rPr lang="en-US" altLang="en-US" sz="1800" dirty="0" smtClean="0">
                <a:latin typeface="Humanst521 BT"/>
                <a:sym typeface="Symbol" pitchFamily="18" charset="2"/>
              </a:rPr>
              <a:t>Thousand Oaks</a:t>
            </a:r>
            <a:r>
              <a:rPr lang="pl-PL" altLang="en-US" sz="1800" dirty="0" smtClean="0">
                <a:latin typeface="Humanst521 BT"/>
                <a:sym typeface="Symbol" pitchFamily="18" charset="2"/>
              </a:rPr>
              <a:t>.  </a:t>
            </a:r>
            <a:r>
              <a:rPr lang="pl-PL" altLang="en-US" sz="1800" b="1" dirty="0" smtClean="0">
                <a:solidFill>
                  <a:srgbClr val="FF0000"/>
                </a:solidFill>
                <a:latin typeface="Humanst521 BT"/>
                <a:sym typeface="Symbol" pitchFamily="18" charset="2"/>
              </a:rPr>
              <a:t>Autor: </a:t>
            </a:r>
            <a:r>
              <a:rPr lang="en-US" altLang="en-US" sz="1800" b="1" dirty="0" smtClean="0">
                <a:solidFill>
                  <a:srgbClr val="FF0000"/>
                </a:solidFill>
                <a:latin typeface="Humanst521 BT"/>
                <a:sym typeface="Symbol" pitchFamily="18" charset="2"/>
              </a:rPr>
              <a:t>R</a:t>
            </a:r>
            <a:r>
              <a:rPr lang="pl-PL" altLang="en-US" sz="1800" b="1" dirty="0" smtClean="0">
                <a:solidFill>
                  <a:srgbClr val="FF0000"/>
                </a:solidFill>
                <a:latin typeface="Humanst521 BT"/>
                <a:sym typeface="Symbol" pitchFamily="18" charset="2"/>
              </a:rPr>
              <a:t>. </a:t>
            </a:r>
            <a:r>
              <a:rPr lang="en-US" altLang="en-US" sz="1800" b="1" dirty="0" smtClean="0">
                <a:solidFill>
                  <a:srgbClr val="FF0000"/>
                </a:solidFill>
                <a:latin typeface="Humanst521 BT"/>
                <a:sym typeface="Symbol" pitchFamily="18" charset="2"/>
              </a:rPr>
              <a:t>Nugent</a:t>
            </a:r>
            <a:r>
              <a:rPr lang="pl-PL" altLang="en-US" sz="1800" b="1" dirty="0" smtClean="0">
                <a:solidFill>
                  <a:srgbClr val="FF0000"/>
                </a:solidFill>
                <a:latin typeface="Humanst521 BT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en-US" sz="1800" dirty="0" smtClean="0">
              <a:latin typeface="Humanst521 BT"/>
              <a:sym typeface="Symbol" pitchFamily="18" charset="2"/>
            </a:endParaRPr>
          </a:p>
          <a:p>
            <a:pPr eaLnBrk="1" hangingPunct="1"/>
            <a:r>
              <a:rPr lang="en-US" altLang="en-US" sz="2500" dirty="0" smtClean="0"/>
              <a:t>18:13:56 UT</a:t>
            </a:r>
          </a:p>
          <a:p>
            <a:pPr eaLnBrk="1" hangingPunct="1"/>
            <a:endParaRPr lang="en-US" altLang="en-US" sz="2500" dirty="0" smtClean="0"/>
          </a:p>
          <a:p>
            <a:pPr eaLnBrk="1" hangingPunct="1"/>
            <a:r>
              <a:rPr lang="en-US" altLang="en-US" sz="2500" dirty="0" smtClean="0"/>
              <a:t>18:14:00 UT</a:t>
            </a:r>
          </a:p>
          <a:p>
            <a:pPr eaLnBrk="1" hangingPunct="1"/>
            <a:endParaRPr lang="en-US" altLang="en-US" sz="2500" dirty="0" smtClean="0"/>
          </a:p>
          <a:p>
            <a:pPr eaLnBrk="1" hangingPunct="1"/>
            <a:r>
              <a:rPr lang="en-US" altLang="en-US" sz="2500" dirty="0" smtClean="0"/>
              <a:t>18:14:10 UT</a:t>
            </a:r>
          </a:p>
          <a:p>
            <a:pPr eaLnBrk="1" hangingPunct="1"/>
            <a:endParaRPr lang="en-US" altLang="en-US" sz="2500" dirty="0" smtClean="0"/>
          </a:p>
          <a:p>
            <a:pPr eaLnBrk="1" hangingPunct="1"/>
            <a:r>
              <a:rPr lang="en-US" altLang="en-US" sz="2500" dirty="0" smtClean="0"/>
              <a:t>18:14:12 UT</a:t>
            </a:r>
          </a:p>
          <a:p>
            <a:pPr eaLnBrk="1" hangingPunct="1"/>
            <a:endParaRPr lang="en-US" altLang="en-US" sz="2500" dirty="0" smtClean="0"/>
          </a:p>
          <a:p>
            <a:pPr eaLnBrk="1" hangingPunct="1"/>
            <a:r>
              <a:rPr lang="en-US" altLang="en-US" sz="2500" dirty="0" smtClean="0"/>
              <a:t>18:14:18 UT</a:t>
            </a:r>
          </a:p>
        </p:txBody>
      </p:sp>
      <p:pic>
        <p:nvPicPr>
          <p:cNvPr id="23557" name="Picture 5" descr="C:\eclipse\bbnugent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357298"/>
            <a:ext cx="2577804" cy="52721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7286612" cy="5714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b="1" dirty="0" smtClean="0">
                <a:solidFill>
                  <a:schemeClr val="tx1"/>
                </a:solidFill>
              </a:rPr>
              <a:t>Filtr Kodak Wratten #</a:t>
            </a:r>
            <a:r>
              <a:rPr lang="pl-PL" altLang="en-US" b="1" dirty="0" smtClean="0">
                <a:solidFill>
                  <a:schemeClr val="tx1"/>
                </a:solidFill>
              </a:rPr>
              <a:t>23 i #56 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800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sz="3100" i="1" dirty="0" smtClean="0">
              <a:solidFill>
                <a:schemeClr val="tx1"/>
              </a:solidFill>
            </a:endParaRPr>
          </a:p>
        </p:txBody>
      </p:sp>
      <p:pic>
        <p:nvPicPr>
          <p:cNvPr id="7" name="Obraz 6" descr="wratten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714356"/>
            <a:ext cx="4786314" cy="3745811"/>
          </a:xfrm>
          <a:prstGeom prst="rect">
            <a:avLst/>
          </a:prstGeom>
        </p:spPr>
      </p:pic>
      <p:pic>
        <p:nvPicPr>
          <p:cNvPr id="4" name="Obraz 3" descr="wratten 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05522"/>
            <a:ext cx="4714876" cy="365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b="1" dirty="0" smtClean="0"/>
              <a:t>Idea obserwacji z filtrami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800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sz="3100" i="1" dirty="0" smtClean="0">
              <a:solidFill>
                <a:schemeClr val="tx1"/>
              </a:solidFill>
            </a:endParaRPr>
          </a:p>
        </p:txBody>
      </p:sp>
      <p:pic>
        <p:nvPicPr>
          <p:cNvPr id="7" name="Obraz 6" descr="Eclipse st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617017" cy="5797187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7786710" y="3000372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7143768" y="6000768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17161624">
            <a:off x="7664520" y="2882040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en-US" sz="1800" dirty="0" smtClean="0"/>
              <a:t>0,5</a:t>
            </a:r>
            <a:r>
              <a:rPr lang="pl-PL" altLang="en-US" dirty="0" smtClean="0"/>
              <a:t> </a:t>
            </a:r>
            <a:r>
              <a:rPr lang="en-US" altLang="en-US" sz="1800" dirty="0" smtClean="0"/>
              <a:t>km</a:t>
            </a:r>
            <a:endParaRPr lang="en-US" altLang="en-US" sz="18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7161624">
            <a:off x="7093017" y="5810999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0</a:t>
            </a:r>
            <a:r>
              <a:rPr lang="pl-PL" altLang="en-US" sz="1800" dirty="0" smtClean="0"/>
              <a:t>,</a:t>
            </a:r>
            <a:r>
              <a:rPr lang="en-US" altLang="en-US" sz="1800" dirty="0" smtClean="0"/>
              <a:t>5</a:t>
            </a:r>
            <a:r>
              <a:rPr lang="pl-PL" altLang="en-US" sz="1800" dirty="0" smtClean="0"/>
              <a:t> </a:t>
            </a:r>
            <a:r>
              <a:rPr lang="en-US" altLang="en-US" sz="1800" dirty="0" smtClean="0"/>
              <a:t>km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5EBEC5-F9C5-4B7A-BC10-8A47A27759BD}" type="slidenum">
              <a:rPr lang="en-US" altLang="en-US" sz="1200">
                <a:latin typeface="Verdana" pitchFamily="34" charset="0"/>
              </a:rPr>
              <a:pPr/>
              <a:t>17</a:t>
            </a:fld>
            <a:endParaRPr lang="en-US" altLang="en-US" sz="1200">
              <a:latin typeface="Verdana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sz="4000" b="1" dirty="0" smtClean="0"/>
              <a:t>Profil brzegu Księżyca – czego się spodziewać</a:t>
            </a:r>
            <a:r>
              <a:rPr lang="pl-PL" altLang="en-US" sz="2600" b="1" dirty="0" smtClean="0">
                <a:latin typeface="Arial Unicode MS" pitchFamily="34" charset="-128"/>
              </a:rPr>
              <a:t/>
            </a:r>
            <a:br>
              <a:rPr lang="pl-PL" altLang="en-US" sz="2600" b="1" dirty="0" smtClean="0">
                <a:latin typeface="Arial Unicode MS" pitchFamily="34" charset="-128"/>
              </a:rPr>
            </a:br>
            <a:r>
              <a:rPr lang="pl-PL" altLang="en-US" sz="2600" b="1" dirty="0" smtClean="0">
                <a:latin typeface="Arial Unicode MS" pitchFamily="34" charset="-128"/>
              </a:rPr>
              <a:t/>
            </a:r>
            <a:br>
              <a:rPr lang="pl-PL" altLang="en-US" sz="2600" b="1" dirty="0" smtClean="0">
                <a:latin typeface="Arial Unicode MS" pitchFamily="34" charset="-128"/>
              </a:rPr>
            </a:br>
            <a:endParaRPr lang="en-US" altLang="en-US" sz="2600" b="1" dirty="0" smtClean="0">
              <a:latin typeface="Arial Unicode MS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200">
              <a:latin typeface="Verdana" pitchFamily="34" charset="0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355725" y="1836738"/>
            <a:ext cx="641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1" hangingPunct="1"/>
            <a:endParaRPr lang="en-US" altLang="en-US" sz="3200">
              <a:latin typeface="Verdana" pitchFamily="34" charset="0"/>
            </a:endParaRPr>
          </a:p>
        </p:txBody>
      </p:sp>
      <p:pic>
        <p:nvPicPr>
          <p:cNvPr id="12" name="Obraz 11" descr="TSE_2016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241380" cy="566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sz="4000" b="1" dirty="0" smtClean="0"/>
              <a:t>C</a:t>
            </a:r>
            <a:r>
              <a:rPr lang="pl-PL" altLang="en-US" sz="4000" b="1" dirty="0" smtClean="0"/>
              <a:t>zego się spodziewać w Shoshoni ?</a:t>
            </a:r>
            <a:r>
              <a:rPr lang="pl-PL" altLang="en-US" sz="2600" b="1" dirty="0" smtClean="0">
                <a:latin typeface="Arial Unicode MS" pitchFamily="34" charset="-128"/>
              </a:rPr>
              <a:t/>
            </a:r>
            <a:br>
              <a:rPr lang="pl-PL" altLang="en-US" sz="2600" b="1" dirty="0" smtClean="0">
                <a:latin typeface="Arial Unicode MS" pitchFamily="34" charset="-128"/>
              </a:rPr>
            </a:br>
            <a:r>
              <a:rPr lang="pl-PL" altLang="en-US" sz="2600" b="1" dirty="0" smtClean="0">
                <a:latin typeface="Arial Unicode MS" pitchFamily="34" charset="-128"/>
              </a:rPr>
              <a:t/>
            </a:r>
            <a:br>
              <a:rPr lang="pl-PL" altLang="en-US" sz="2600" b="1" dirty="0" smtClean="0">
                <a:latin typeface="Arial Unicode MS" pitchFamily="34" charset="-128"/>
              </a:rPr>
            </a:br>
            <a:endParaRPr lang="en-US" altLang="en-US" sz="2600" b="1" dirty="0" smtClean="0">
              <a:latin typeface="Arial Unicode MS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200">
              <a:latin typeface="Verdana" pitchFamily="34" charset="0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355725" y="1836738"/>
            <a:ext cx="641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1" hangingPunct="1"/>
            <a:endParaRPr lang="en-US" altLang="en-US" sz="3200">
              <a:latin typeface="Verdana" pitchFamily="34" charset="0"/>
            </a:endParaRPr>
          </a:p>
        </p:txBody>
      </p:sp>
      <p:pic>
        <p:nvPicPr>
          <p:cNvPr id="8" name="Obraz 7" descr="beadfinde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7429528" cy="742952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858000" y="4929198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Duration 2m 23.6s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C1: </a:t>
            </a:r>
            <a:r>
              <a:rPr lang="pl-PL" dirty="0" smtClean="0"/>
              <a:t>16:19:49.6 UT</a:t>
            </a:r>
            <a:br>
              <a:rPr lang="pl-PL" dirty="0" smtClean="0"/>
            </a:br>
            <a:r>
              <a:rPr lang="pl-PL" b="1" dirty="0" smtClean="0"/>
              <a:t>C2</a:t>
            </a:r>
            <a:r>
              <a:rPr lang="pl-PL" dirty="0" smtClean="0"/>
              <a:t>: 17:39:13.1 UT</a:t>
            </a:r>
            <a:br>
              <a:rPr lang="pl-PL" dirty="0" smtClean="0"/>
            </a:br>
            <a:r>
              <a:rPr lang="pl-PL" b="1" dirty="0" smtClean="0"/>
              <a:t>C3</a:t>
            </a:r>
            <a:r>
              <a:rPr lang="pl-PL" dirty="0" smtClean="0"/>
              <a:t>: 17:41:36.6 UT</a:t>
            </a:r>
            <a:br>
              <a:rPr lang="pl-PL" dirty="0" smtClean="0"/>
            </a:br>
            <a:r>
              <a:rPr lang="pl-PL" b="1" dirty="0" smtClean="0"/>
              <a:t>C4</a:t>
            </a:r>
            <a:r>
              <a:rPr lang="pl-PL" dirty="0" smtClean="0"/>
              <a:t>: 19:05:29.8 UT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sz="4000" b="1" dirty="0" smtClean="0"/>
              <a:t>Niech pogoda będzie z nami !</a:t>
            </a:r>
            <a:r>
              <a:rPr lang="pl-PL" altLang="en-US" sz="2600" b="1" dirty="0" smtClean="0">
                <a:latin typeface="Arial Unicode MS" pitchFamily="34" charset="-128"/>
              </a:rPr>
              <a:t/>
            </a:r>
            <a:br>
              <a:rPr lang="pl-PL" altLang="en-US" sz="2600" b="1" dirty="0" smtClean="0">
                <a:latin typeface="Arial Unicode MS" pitchFamily="34" charset="-128"/>
              </a:rPr>
            </a:br>
            <a:r>
              <a:rPr lang="pl-PL" altLang="en-US" sz="2600" b="1" dirty="0" smtClean="0">
                <a:latin typeface="Arial Unicode MS" pitchFamily="34" charset="-128"/>
              </a:rPr>
              <a:t/>
            </a:r>
            <a:br>
              <a:rPr lang="pl-PL" altLang="en-US" sz="2600" b="1" dirty="0" smtClean="0">
                <a:latin typeface="Arial Unicode MS" pitchFamily="34" charset="-128"/>
              </a:rPr>
            </a:br>
            <a:endParaRPr lang="en-US" altLang="en-US" sz="2600" b="1" dirty="0" smtClean="0">
              <a:latin typeface="Arial Unicode MS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200">
              <a:latin typeface="Verdana" pitchFamily="34" charset="0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355725" y="1836738"/>
            <a:ext cx="641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1" hangingPunct="1"/>
            <a:endParaRPr lang="en-US" altLang="en-US" sz="3200">
              <a:latin typeface="Verdana" pitchFamily="34" charset="0"/>
            </a:endParaRPr>
          </a:p>
        </p:txBody>
      </p:sp>
      <p:pic>
        <p:nvPicPr>
          <p:cNvPr id="9" name="Obraz 8" descr="siekanow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3857652" cy="514353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572000" y="2500306"/>
            <a:ext cx="41434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Następne całkowite zaćmienie Słońca widoczne w kontynentalnej </a:t>
            </a:r>
            <a:r>
              <a:rPr lang="pl-PL" sz="2800" dirty="0" smtClean="0"/>
              <a:t>Europie</a:t>
            </a:r>
            <a:r>
              <a:rPr lang="pl-PL" sz="2800" dirty="0" smtClean="0"/>
              <a:t> </a:t>
            </a:r>
            <a:r>
              <a:rPr lang="pl-PL" sz="2800" dirty="0" smtClean="0"/>
              <a:t>nastąpi 12 sierpnia 2026 r. </a:t>
            </a:r>
          </a:p>
          <a:p>
            <a:endParaRPr lang="pl-PL" sz="2800" dirty="0" smtClean="0"/>
          </a:p>
          <a:p>
            <a:r>
              <a:rPr lang="pl-PL" sz="2800" dirty="0" smtClean="0"/>
              <a:t>Będzie widoczne m. in. w Hiszpanii i Islandii.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Kilka oficjalnych wypraw z Polski....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    Członkowie PTMA organizowują są co najmniej 3 wieloosobowe wyprawy na zaćmienie Słońca w USA: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dirty="0" smtClean="0"/>
              <a:t>M. Substyk (PTMA Katowice) </a:t>
            </a:r>
            <a:r>
              <a:rPr lang="pl-PL" dirty="0" smtClean="0"/>
              <a:t>– grupa 40 osób, zachodnie stany USA, prezentacja dotyczy właśnie tej grupy</a:t>
            </a:r>
          </a:p>
          <a:p>
            <a:endParaRPr lang="pl-PL" dirty="0" smtClean="0"/>
          </a:p>
          <a:p>
            <a:r>
              <a:rPr lang="pl-PL" b="1" dirty="0" smtClean="0"/>
              <a:t>M. J. Jagła (PTMA Kraków) </a:t>
            </a:r>
            <a:r>
              <a:rPr lang="pl-PL" dirty="0" smtClean="0"/>
              <a:t>– grupa kilkunastoosobowa, wschodnie stany USA</a:t>
            </a:r>
          </a:p>
          <a:p>
            <a:endParaRPr lang="pl-PL" dirty="0" smtClean="0"/>
          </a:p>
          <a:p>
            <a:r>
              <a:rPr lang="pl-PL" b="1" dirty="0" smtClean="0"/>
              <a:t>R.Szaj (PTMA Toruń) </a:t>
            </a:r>
            <a:r>
              <a:rPr lang="pl-PL" dirty="0" smtClean="0"/>
              <a:t>- zachodnie stany USA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Uczestnicy Wielkiej Wyprawy PTMA</a:t>
            </a:r>
            <a:endParaRPr lang="pl-PL" sz="3600" b="1" dirty="0"/>
          </a:p>
        </p:txBody>
      </p:sp>
      <p:pic>
        <p:nvPicPr>
          <p:cNvPr id="4" name="Symbol zastępczy zawartości 3" descr="usa_oso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08664"/>
            <a:ext cx="6357982" cy="5596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Trasa wyprawy na terenie USA</a:t>
            </a:r>
            <a:endParaRPr lang="pl-PL" sz="3600" b="1" dirty="0"/>
          </a:p>
        </p:txBody>
      </p:sp>
      <p:pic>
        <p:nvPicPr>
          <p:cNvPr id="6" name="Symbol zastępczy zawartości 5" descr="usa_ogol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642918"/>
            <a:ext cx="6372012" cy="5992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Miejsce obserwacji – miejscowość Shoshoni ?</a:t>
            </a:r>
            <a:endParaRPr lang="pl-PL" sz="3600" b="1" dirty="0"/>
          </a:p>
        </p:txBody>
      </p:sp>
      <p:pic>
        <p:nvPicPr>
          <p:cNvPr id="5" name="Symbol zastępczy zawartości 4" descr="TSE2017_Wyom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14356"/>
            <a:ext cx="7524792" cy="5952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/>
              <a:t>Zwiedzanie obiektów astronomicznych</a:t>
            </a:r>
            <a:endParaRPr lang="pl-PL" sz="3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5259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Owen’s </a:t>
            </a:r>
            <a:r>
              <a:rPr lang="pl-PL" sz="2000" dirty="0" smtClean="0"/>
              <a:t>Valley Radio Observatory – 17 </a:t>
            </a:r>
            <a:r>
              <a:rPr lang="pl-PL" sz="2000" dirty="0" smtClean="0"/>
              <a:t>sierpnia</a:t>
            </a:r>
            <a:endParaRPr lang="pl-PL" sz="2000" dirty="0" smtClean="0"/>
          </a:p>
          <a:p>
            <a:r>
              <a:rPr lang="pl-PL" sz="2000" dirty="0" smtClean="0"/>
              <a:t>U.S. Naval Observatory, Flagstaff, Arizona –zwiedzanie zewnątrz – 27 </a:t>
            </a:r>
            <a:r>
              <a:rPr lang="pl-PL" sz="2000" dirty="0" smtClean="0"/>
              <a:t>sierpnia</a:t>
            </a:r>
            <a:endParaRPr lang="pl-PL" sz="2000" dirty="0" smtClean="0"/>
          </a:p>
          <a:p>
            <a:r>
              <a:rPr lang="pl-PL" sz="2000" dirty="0" smtClean="0"/>
              <a:t>Wielki Krater Meteorytowy w Arizonie – 27 </a:t>
            </a:r>
            <a:r>
              <a:rPr lang="pl-PL" sz="2000" dirty="0" smtClean="0"/>
              <a:t>sierpnia</a:t>
            </a:r>
            <a:endParaRPr lang="pl-PL" sz="2000" dirty="0" smtClean="0"/>
          </a:p>
          <a:p>
            <a:r>
              <a:rPr lang="pl-PL" sz="2000" dirty="0" smtClean="0"/>
              <a:t>Griffith Observatory, Los Angeles – 29 sierpnia</a:t>
            </a:r>
          </a:p>
          <a:p>
            <a:endParaRPr lang="pl-PL" sz="2000" dirty="0"/>
          </a:p>
        </p:txBody>
      </p:sp>
      <p:pic>
        <p:nvPicPr>
          <p:cNvPr id="5" name="Obraz 4" descr="ariz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00371"/>
            <a:ext cx="8727178" cy="370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Jakie pomiary można wykonać podczas trwania zjawiska zaćmienia Słońca?</a:t>
            </a:r>
            <a:endParaRPr lang="pl-PL" sz="3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pomiar widocznej średnicy Słońca – perły Baily’ego</a:t>
            </a:r>
          </a:p>
          <a:p>
            <a:r>
              <a:rPr lang="pl-PL" dirty="0" smtClean="0"/>
              <a:t>pomiar spadku temperatury otoczenia</a:t>
            </a:r>
          </a:p>
          <a:p>
            <a:r>
              <a:rPr lang="pl-PL" dirty="0" smtClean="0"/>
              <a:t>pomiar spadku natężenia oświetlenia</a:t>
            </a:r>
          </a:p>
          <a:p>
            <a:r>
              <a:rPr lang="pl-PL" dirty="0" smtClean="0"/>
              <a:t>pomiar zmian ciśnienia </a:t>
            </a:r>
            <a:r>
              <a:rPr lang="pl-PL" dirty="0" smtClean="0"/>
              <a:t>atmosferycznego, wilgotności względnej</a:t>
            </a:r>
            <a:endParaRPr lang="pl-PL" dirty="0" smtClean="0"/>
          </a:p>
          <a:p>
            <a:r>
              <a:rPr lang="pl-PL" dirty="0" smtClean="0"/>
              <a:t>wyznaczenie czasów I i IV kontaktu na podstawie pomiarów cięciw na </a:t>
            </a:r>
            <a:r>
              <a:rPr lang="pl-PL" dirty="0" smtClean="0"/>
              <a:t>fotografiach</a:t>
            </a:r>
          </a:p>
          <a:p>
            <a:r>
              <a:rPr lang="pl-PL" dirty="0" smtClean="0"/>
              <a:t>obserwacje korony słonecznej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796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cieciw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623364"/>
            <a:ext cx="7143768" cy="423463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96908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Wyznaczenie czasów I i IV kontaktu zjawiska</a:t>
            </a:r>
            <a:endParaRPr lang="pl-PL" sz="36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71546"/>
            <a:ext cx="8572528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Z wykonanych w ciągu 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kilku minut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 po początku i przed końcem zaćmienia częściowego serii fotografii Słońca uzyskuje się długości cięciw łuku brzegu Księżyca, przesuwającego się na tle tarczy słonecznej.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aseline="0" dirty="0" smtClean="0"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Długość tej cięciwy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jest proporcjonalna do czasu jaki upłynął (upłynie) od początku (do końca) zaćmienia. Posiadając wiarygodną służbę czasu momenty kontaktów można określić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 nawet z dokładnością 0,1 s.</a:t>
            </a:r>
            <a:endParaRPr kumimoji="0" lang="pl-PL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6796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582594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/>
              <a:t>Pomiar temperatury powietrza podczas zaćmienia</a:t>
            </a:r>
            <a:endParaRPr lang="pl-PL" sz="3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505" y="107154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pomiarów  podczas całkowitego zaćmienia w dniu 29.03.2006, Egipt – W. Burzyński</a:t>
            </a:r>
            <a:endParaRPr lang="pl-PL" dirty="0"/>
          </a:p>
        </p:txBody>
      </p:sp>
      <p:pic>
        <p:nvPicPr>
          <p:cNvPr id="10" name="Symbol zastępczy zawartości 9" descr="eclipse_egi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443937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588</Words>
  <Application>Microsoft Office PowerPoint</Application>
  <PresentationFormat>Pokaz na ekranie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Wyprawa PTMA na  całkowite zaćmienie Słońca – USA 2017 </vt:lpstr>
      <vt:lpstr>Kilka oficjalnych wypraw z Polski....</vt:lpstr>
      <vt:lpstr>Uczestnicy Wielkiej Wyprawy PTMA</vt:lpstr>
      <vt:lpstr>Trasa wyprawy na terenie USA</vt:lpstr>
      <vt:lpstr>Miejsce obserwacji – miejscowość Shoshoni ?</vt:lpstr>
      <vt:lpstr>Zwiedzanie obiektów astronomicznych</vt:lpstr>
      <vt:lpstr>Jakie pomiary można wykonać podczas trwania zjawiska zaćmienia Słońca?</vt:lpstr>
      <vt:lpstr>Wyznaczenie czasów I i IV kontaktu zjawiska</vt:lpstr>
      <vt:lpstr>Pomiar temperatury powietrza podczas zaćmienia</vt:lpstr>
      <vt:lpstr> Pomiar średnicy Słońca – obserwacje pereł Baily’ego</vt:lpstr>
      <vt:lpstr>Standard sprzętowy wg. IOTA wymagany do poprawnej obserwacji pereł Baily’go   Parametry sprzętu ustalone przez IOTA od czasu                                       całkowitego zaćmienia Słońca z dnia 20.05.2012</vt:lpstr>
      <vt:lpstr>Slajd 12</vt:lpstr>
      <vt:lpstr>Slajd 13</vt:lpstr>
      <vt:lpstr>Perły Baily-ego, Curaçao, 26.02.1998</vt:lpstr>
      <vt:lpstr>Filtr Kodak Wratten #23 i #56     </vt:lpstr>
      <vt:lpstr>Idea obserwacji z filtrami   </vt:lpstr>
      <vt:lpstr>Profil brzegu Księżyca – czego się spodziewać  </vt:lpstr>
      <vt:lpstr>Czego się spodziewać w Shoshoni ?  </vt:lpstr>
      <vt:lpstr>Niech pogoda będzie z nami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pogoni za zaćmieniem....</dc:title>
  <dc:creator>PTMA_BIAŁYSTOK</dc:creator>
  <cp:lastModifiedBy>PTMA_BIAŁYSTOK</cp:lastModifiedBy>
  <cp:revision>73</cp:revision>
  <dcterms:created xsi:type="dcterms:W3CDTF">2017-02-15T08:13:50Z</dcterms:created>
  <dcterms:modified xsi:type="dcterms:W3CDTF">2017-05-19T19:25:02Z</dcterms:modified>
</cp:coreProperties>
</file>