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56" r:id="rId3"/>
    <p:sldId id="272" r:id="rId4"/>
    <p:sldId id="275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6" autoAdjust="0"/>
  </p:normalViewPr>
  <p:slideViewPr>
    <p:cSldViewPr snapToGrid="0">
      <p:cViewPr>
        <p:scale>
          <a:sx n="80" d="100"/>
          <a:sy n="80" d="100"/>
        </p:scale>
        <p:origin x="-87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94FD3-F2CD-4F49-92EC-7A03E81087D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3D73-3874-46FB-850F-3EC71A0B2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9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3D73-3874-46FB-850F-3EC71A0B2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4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3D73-3874-46FB-850F-3EC71A0B26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3D73-3874-46FB-850F-3EC71A0B2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3D73-3874-46FB-850F-3EC71A0B26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8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35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6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75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5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15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50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90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42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72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2387-E541-470C-AEE8-F9CB91D6CBDD}" type="datetimeFigureOut">
              <a:rPr lang="pl-PL" smtClean="0"/>
              <a:t>22.05.2017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D4AB-120D-48FB-827F-F38862BE6C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54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9252" y="3612475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czyli</a:t>
            </a:r>
            <a:endParaRPr lang="en-US" sz="4000" b="1" cap="none" spc="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kiedy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by</a:t>
            </a:r>
            <a:r>
              <a:rPr lang="pl-PL" sz="4000" dirty="0"/>
              <a:t>ł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 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Polsce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najlepiej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widoczne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ca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ł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kowite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ć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mienie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ł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ń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ca?</a:t>
            </a:r>
            <a:endParaRPr lang="pl-P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57146" y="2413179"/>
            <a:ext cx="559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</a:t>
            </a:r>
            <a:r>
              <a:rPr lang="pl-PL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óź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nieni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o 311 </a:t>
            </a:r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lat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43" y="0"/>
            <a:ext cx="3474720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19518" y="4181985"/>
            <a:ext cx="319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ł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01984" y="6115792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Marek Zawilski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8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028" y="620688"/>
            <a:ext cx="1192329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372200" y="551723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1706 V 12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823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1" y="548680"/>
            <a:ext cx="891024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372200" y="551723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1706 V 12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073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1257" y="1116281"/>
            <a:ext cx="8633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rgbClr val="FFFF00"/>
                </a:solidFill>
              </a:rPr>
              <a:t>Za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ć</a:t>
            </a:r>
            <a:r>
              <a:rPr lang="pl-PL" dirty="0" smtClean="0">
                <a:solidFill>
                  <a:srgbClr val="FFFF00"/>
                </a:solidFill>
              </a:rPr>
              <a:t>mienie to okazało si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ę</a:t>
            </a:r>
            <a:r>
              <a:rPr lang="pl-PL" dirty="0" smtClean="0">
                <a:solidFill>
                  <a:srgbClr val="FFFF00"/>
                </a:solidFill>
              </a:rPr>
              <a:t> najlepsze w ca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ej dotychczasowej historii Polski pod wzgl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ę</a:t>
            </a:r>
            <a:r>
              <a:rPr lang="pl-PL" dirty="0" smtClean="0">
                <a:solidFill>
                  <a:srgbClr val="FFFF00"/>
                </a:solidFill>
              </a:rPr>
              <a:t>dem warunk</a:t>
            </a:r>
            <a:r>
              <a:rPr lang="pl-PL" dirty="0" smtClean="0">
                <a:solidFill>
                  <a:srgbClr val="FFFF00"/>
                </a:solidFill>
                <a:latin typeface="Calibri"/>
                <a:cs typeface="Calibri"/>
              </a:rPr>
              <a:t>ó</a:t>
            </a:r>
            <a:r>
              <a:rPr lang="pl-PL" dirty="0" smtClean="0">
                <a:solidFill>
                  <a:srgbClr val="FFFF00"/>
                </a:solidFill>
              </a:rPr>
              <a:t>w pogodowych. Niestety, w zwi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zku z trwaj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c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 Wojn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 P</a:t>
            </a:r>
            <a:r>
              <a:rPr lang="pl-PL" dirty="0" smtClean="0">
                <a:solidFill>
                  <a:srgbClr val="FFFF00"/>
                </a:solidFill>
                <a:cs typeface="Calibri"/>
              </a:rPr>
              <a:t>ó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nocn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 i okupacj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 ziem polskich przez armi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ę</a:t>
            </a:r>
            <a:r>
              <a:rPr lang="pl-PL" dirty="0" smtClean="0">
                <a:solidFill>
                  <a:srgbClr val="FFFF00"/>
                </a:solidFill>
              </a:rPr>
              <a:t> szwedzk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 (g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  <a:cs typeface="Calibri"/>
              </a:rPr>
              <a:t>ó</a:t>
            </a:r>
            <a:r>
              <a:rPr lang="pl-PL" dirty="0" smtClean="0">
                <a:solidFill>
                  <a:srgbClr val="FFFF00"/>
                </a:solidFill>
              </a:rPr>
              <a:t>wnie dotyczy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o to Wielkopolski), przemarszami innych wojsk – polskich, saskich i rosyjskich, zamieszaniem oraz trudno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ś</a:t>
            </a:r>
            <a:r>
              <a:rPr lang="pl-PL" dirty="0" smtClean="0">
                <a:solidFill>
                  <a:srgbClr val="FFFF00"/>
                </a:solidFill>
              </a:rPr>
              <a:t>ciami dnia codziennego, niewielu mog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o podziwia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ć</a:t>
            </a:r>
            <a:r>
              <a:rPr lang="pl-PL" dirty="0" smtClean="0">
                <a:solidFill>
                  <a:srgbClr val="FFFF00"/>
                </a:solidFill>
              </a:rPr>
              <a:t> to zjawisko w spokoju, mimo, 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e by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o ono zapowiadane. Tak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e w latach nast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ę</a:t>
            </a:r>
            <a:r>
              <a:rPr lang="pl-PL" dirty="0" smtClean="0">
                <a:solidFill>
                  <a:srgbClr val="FFFF00"/>
                </a:solidFill>
              </a:rPr>
              <a:t>pnych odnotowano w kraju du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e straty materialne i kulturowe, przez co przepad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y mo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liwe zapisane informacje o dostrze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eniu za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ć</a:t>
            </a:r>
            <a:r>
              <a:rPr lang="pl-PL" dirty="0" smtClean="0">
                <a:solidFill>
                  <a:srgbClr val="FFFF00"/>
                </a:solidFill>
              </a:rPr>
              <a:t>mienia.</a:t>
            </a:r>
          </a:p>
          <a:p>
            <a:pPr algn="just"/>
            <a:r>
              <a:rPr lang="pl-PL" dirty="0" smtClean="0">
                <a:solidFill>
                  <a:srgbClr val="FFFF00"/>
                </a:solidFill>
              </a:rPr>
              <a:t>Zachowane informacje archiwalne na temat za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ć</a:t>
            </a:r>
            <a:r>
              <a:rPr lang="pl-PL" dirty="0" smtClean="0">
                <a:solidFill>
                  <a:srgbClr val="FFFF00"/>
                </a:solidFill>
              </a:rPr>
              <a:t>mienia ca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kowitego pochodz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 g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  <a:cs typeface="Calibri"/>
              </a:rPr>
              <a:t>ó</a:t>
            </a:r>
            <a:r>
              <a:rPr lang="pl-PL" dirty="0" smtClean="0">
                <a:solidFill>
                  <a:srgbClr val="FFFF00"/>
                </a:solidFill>
              </a:rPr>
              <a:t>wnie z Dolnego Śl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ska (w tym profesjonalna obserwacja </a:t>
            </a:r>
            <a:r>
              <a:rPr lang="pl-PL" dirty="0" err="1" smtClean="0">
                <a:solidFill>
                  <a:srgbClr val="FFFF00"/>
                </a:solidFill>
              </a:rPr>
              <a:t>Ch.Heinricha</a:t>
            </a:r>
            <a:r>
              <a:rPr lang="pl-PL" dirty="0" smtClean="0">
                <a:solidFill>
                  <a:srgbClr val="FFFF00"/>
                </a:solidFill>
              </a:rPr>
              <a:t> w kolegium jezuickim we Wroc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ławiu)</a:t>
            </a:r>
            <a:r>
              <a:rPr lang="pl-PL" dirty="0" smtClean="0">
                <a:solidFill>
                  <a:srgbClr val="FFFF00"/>
                </a:solidFill>
              </a:rPr>
              <a:t>, a w mniejszym stopniu z Wielkopolski i Pomorza. Wynika z nich, 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e wsz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ę</a:t>
            </a:r>
            <a:r>
              <a:rPr lang="pl-PL" dirty="0" smtClean="0">
                <a:solidFill>
                  <a:srgbClr val="FFFF00"/>
                </a:solidFill>
              </a:rPr>
              <a:t>dzie panowa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a </a:t>
            </a:r>
            <a:r>
              <a:rPr lang="pl-PL" dirty="0" err="1" smtClean="0">
                <a:solidFill>
                  <a:srgbClr val="FFFF00"/>
                </a:solidFill>
              </a:rPr>
              <a:t>b.dobra</a:t>
            </a:r>
            <a:r>
              <a:rPr lang="pl-PL" dirty="0" smtClean="0">
                <a:solidFill>
                  <a:srgbClr val="FFFF00"/>
                </a:solidFill>
              </a:rPr>
              <a:t>, prawdopodobnie nawet bezchmurna, pogoda; zauwa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ono koron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ę</a:t>
            </a:r>
            <a:r>
              <a:rPr lang="pl-PL" dirty="0" smtClean="0">
                <a:solidFill>
                  <a:srgbClr val="FFFF00"/>
                </a:solidFill>
              </a:rPr>
              <a:t> s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oneczn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ą</a:t>
            </a:r>
            <a:r>
              <a:rPr lang="pl-PL" dirty="0" smtClean="0">
                <a:solidFill>
                  <a:srgbClr val="FFFF00"/>
                </a:solidFill>
              </a:rPr>
              <a:t> i liczne gwiazdy na niebie. Podobne warunki panowa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y niemal w ca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ej Europie wzd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u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 pasa za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ć</a:t>
            </a:r>
            <a:r>
              <a:rPr lang="pl-PL" dirty="0" smtClean="0">
                <a:solidFill>
                  <a:srgbClr val="FFFF00"/>
                </a:solidFill>
              </a:rPr>
              <a:t>mienia ca</a:t>
            </a:r>
            <a:r>
              <a:rPr lang="pl-PL" dirty="0" smtClean="0">
                <a:solidFill>
                  <a:srgbClr val="FFFF00"/>
                </a:solidFill>
                <a:latin typeface="Arial"/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kowitego (patrz mapka Europy), tak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e w krajach bliskich Polsce – w Czechach, Saksonii i Brandenburgii oraz w </a:t>
            </a:r>
            <a:r>
              <a:rPr lang="pl-PL" smtClean="0">
                <a:solidFill>
                  <a:srgbClr val="FFFF00"/>
                </a:solidFill>
              </a:rPr>
              <a:t>okolicach Kr</a:t>
            </a:r>
            <a:r>
              <a:rPr lang="pl-PL">
                <a:solidFill>
                  <a:srgbClr val="FFFF00"/>
                </a:solidFill>
                <a:cs typeface="Calibri"/>
              </a:rPr>
              <a:t>ó</a:t>
            </a:r>
            <a:r>
              <a:rPr lang="pl-PL" smtClean="0">
                <a:solidFill>
                  <a:srgbClr val="FFFF00"/>
                </a:solidFill>
              </a:rPr>
              <a:t>lewca</a:t>
            </a:r>
            <a:r>
              <a:rPr lang="pl-PL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pl-PL" dirty="0" smtClean="0">
              <a:solidFill>
                <a:srgbClr val="FFFF00"/>
              </a:solidFill>
            </a:endParaRPr>
          </a:p>
          <a:p>
            <a:pPr algn="just"/>
            <a:r>
              <a:rPr lang="pl-PL" dirty="0" smtClean="0">
                <a:solidFill>
                  <a:srgbClr val="FFFF00"/>
                </a:solidFill>
              </a:rPr>
              <a:t>Pe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ł</a:t>
            </a:r>
            <a:r>
              <a:rPr lang="pl-PL" dirty="0" smtClean="0">
                <a:solidFill>
                  <a:srgbClr val="FFFF00"/>
                </a:solidFill>
              </a:rPr>
              <a:t>ny tekst referatu uka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ż</a:t>
            </a:r>
            <a:r>
              <a:rPr lang="pl-PL" dirty="0" smtClean="0">
                <a:solidFill>
                  <a:srgbClr val="FFFF00"/>
                </a:solidFill>
              </a:rPr>
              <a:t>e si</a:t>
            </a:r>
            <a:r>
              <a:rPr lang="pl-PL" dirty="0" smtClean="0">
                <a:solidFill>
                  <a:srgbClr val="FFFF00"/>
                </a:solidFill>
                <a:cs typeface="Arial"/>
              </a:rPr>
              <a:t>ę </a:t>
            </a:r>
            <a:r>
              <a:rPr lang="pl-PL" dirty="0" smtClean="0">
                <a:solidFill>
                  <a:srgbClr val="FFFF00"/>
                </a:solidFill>
              </a:rPr>
              <a:t>niebawem w “Uranii”.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24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230</Words>
  <Application>Microsoft Office PowerPoint</Application>
  <PresentationFormat>Pokaz na ekranie (4:3)</PresentationFormat>
  <Paragraphs>15</Paragraphs>
  <Slides>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Ala</dc:creator>
  <cp:lastModifiedBy>Marek Zawilski</cp:lastModifiedBy>
  <cp:revision>58</cp:revision>
  <dcterms:created xsi:type="dcterms:W3CDTF">2017-05-14T14:39:58Z</dcterms:created>
  <dcterms:modified xsi:type="dcterms:W3CDTF">2017-05-22T14:27:28Z</dcterms:modified>
</cp:coreProperties>
</file>