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7" r:id="rId3"/>
    <p:sldId id="257" r:id="rId4"/>
    <p:sldId id="281" r:id="rId5"/>
    <p:sldId id="278" r:id="rId6"/>
    <p:sldId id="276" r:id="rId7"/>
    <p:sldId id="270" r:id="rId8"/>
    <p:sldId id="280" r:id="rId9"/>
    <p:sldId id="259" r:id="rId10"/>
    <p:sldId id="260" r:id="rId11"/>
    <p:sldId id="279" r:id="rId12"/>
    <p:sldId id="282" r:id="rId13"/>
    <p:sldId id="284" r:id="rId14"/>
    <p:sldId id="275" r:id="rId15"/>
    <p:sldId id="271" r:id="rId16"/>
    <p:sldId id="272" r:id="rId17"/>
    <p:sldId id="283" r:id="rId18"/>
    <p:sldId id="261" r:id="rId19"/>
    <p:sldId id="262" r:id="rId20"/>
    <p:sldId id="263" r:id="rId21"/>
    <p:sldId id="264" r:id="rId22"/>
    <p:sldId id="265" r:id="rId23"/>
    <p:sldId id="266" r:id="rId24"/>
    <p:sldId id="273" r:id="rId25"/>
    <p:sldId id="267" r:id="rId26"/>
    <p:sldId id="268" r:id="rId27"/>
    <p:sldId id="269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2F9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003" y="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2B5A4-18A4-40A1-8EF9-915C5889A2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1F21-4A63-4A62-A6A3-CB95D938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4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8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37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1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8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27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63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3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4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pl-PL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36BD1C-2D34-45D7-B148-BA9883B34503}" type="slidenum">
              <a:rPr lang="en-GB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4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1F21-4A63-4A62-A6A3-CB95D938B5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5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2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CF87-DA71-4B59-AE48-B496708DA8C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120B-A646-46D1-B3AA-57B7B7A5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38 lat SOPIZ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Marek Zawilski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2262959" cy="207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9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63099"/>
              </p:ext>
            </p:extLst>
          </p:nvPr>
        </p:nvGraphicFramePr>
        <p:xfrm>
          <a:off x="395536" y="188640"/>
          <a:ext cx="8496948" cy="666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04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Rok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Efemerydy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Współrzędne</a:t>
                      </a:r>
                    </a:p>
                    <a:p>
                      <a:pPr algn="ctr"/>
                      <a:r>
                        <a:rPr lang="pl-PL" sz="1600" dirty="0"/>
                        <a:t>obserwatora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Teleskopy i   wyposażenie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Służba czasu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international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469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1993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Programy EVANS,</a:t>
                      </a:r>
                    </a:p>
                    <a:p>
                      <a:pPr algn="ctr"/>
                      <a:r>
                        <a:rPr lang="en-US" dirty="0" err="1"/>
                        <a:t>Grazereg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Migajaca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plamka</a:t>
                      </a:r>
                      <a:r>
                        <a:rPr lang="en-US" dirty="0"/>
                        <a:t> w </a:t>
                      </a:r>
                      <a:r>
                        <a:rPr lang="en-US" dirty="0" err="1"/>
                        <a:t>kamerze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076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1994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en-US" dirty="0"/>
                        <a:t>ESOP</a:t>
                      </a:r>
                    </a:p>
                    <a:p>
                      <a:pPr algn="ctr"/>
                      <a:r>
                        <a:rPr lang="pl-PL" dirty="0"/>
                        <a:t>Kraków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076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1997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kamera CCD własna</a:t>
                      </a:r>
                    </a:p>
                    <a:p>
                      <a:pPr algn="ctr"/>
                      <a:r>
                        <a:rPr lang="pl-PL" dirty="0"/>
                        <a:t>0.02 lx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Inserter</a:t>
                      </a:r>
                    </a:p>
                    <a:p>
                      <a:pPr algn="ctr"/>
                      <a:r>
                        <a:rPr lang="en-US" dirty="0" err="1"/>
                        <a:t>GaPaJaWil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699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1999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Wyprawa na zaćmienie Słońca Węgry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469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+mn-lt"/>
                        </a:rPr>
                        <a:t>2000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ESOP </a:t>
                      </a:r>
                    </a:p>
                    <a:p>
                      <a:pPr algn="ctr"/>
                      <a:r>
                        <a:rPr lang="en-US" dirty="0" err="1"/>
                        <a:t>Łódź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56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8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11760" y="6334780"/>
            <a:ext cx="5190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Pomiary</a:t>
            </a:r>
            <a:r>
              <a:rPr lang="en-US" sz="2800" dirty="0">
                <a:solidFill>
                  <a:srgbClr val="FFFF00"/>
                </a:solidFill>
              </a:rPr>
              <a:t> GPS w CAMK W-</a:t>
            </a:r>
            <a:r>
              <a:rPr lang="en-US" sz="2800" dirty="0" err="1">
                <a:solidFill>
                  <a:srgbClr val="FFFF00"/>
                </a:solidFill>
              </a:rPr>
              <a:t>wa</a:t>
            </a:r>
            <a:r>
              <a:rPr lang="en-US" sz="2800" dirty="0">
                <a:solidFill>
                  <a:srgbClr val="FFFF00"/>
                </a:solidFill>
              </a:rPr>
              <a:t>, 1997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64704"/>
            <a:ext cx="799288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1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9752" y="6237312"/>
            <a:ext cx="5069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Rozbudowa</a:t>
            </a:r>
            <a:r>
              <a:rPr lang="en-US" sz="2400" dirty="0">
                <a:solidFill>
                  <a:srgbClr val="FFFF00"/>
                </a:solidFill>
              </a:rPr>
              <a:t> planetarium w </a:t>
            </a:r>
            <a:r>
              <a:rPr lang="en-US" sz="2400" dirty="0" err="1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en-US" sz="2400" dirty="0" err="1">
                <a:solidFill>
                  <a:srgbClr val="FFFF00"/>
                </a:solidFill>
              </a:rPr>
              <a:t>odzi</a:t>
            </a:r>
            <a:r>
              <a:rPr lang="en-US" sz="2400" dirty="0">
                <a:solidFill>
                  <a:srgbClr val="FFFF00"/>
                </a:solidFill>
              </a:rPr>
              <a:t>,  1998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7" cy="55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8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30017"/>
              </p:ext>
            </p:extLst>
          </p:nvPr>
        </p:nvGraphicFramePr>
        <p:xfrm>
          <a:off x="179512" y="260648"/>
          <a:ext cx="8496948" cy="633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Rok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Efemerydy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Współrzędne</a:t>
                      </a:r>
                    </a:p>
                    <a:p>
                      <a:pPr algn="ctr"/>
                      <a:r>
                        <a:rPr lang="pl-PL" sz="1600" dirty="0"/>
                        <a:t>obserwatora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Teleskopy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  </a:t>
                      </a:r>
                      <a:r>
                        <a:rPr lang="en-US" sz="1600" dirty="0" err="1"/>
                        <a:t>wyposa</a:t>
                      </a:r>
                      <a:r>
                        <a:rPr lang="pl-PL" sz="1600" dirty="0"/>
                        <a:t>ż</a:t>
                      </a:r>
                      <a:r>
                        <a:rPr lang="en-US" sz="1600" dirty="0" err="1"/>
                        <a:t>enie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Służba czasu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international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2002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GPSowy</a:t>
                      </a:r>
                      <a:r>
                        <a:rPr lang="pl-PL" dirty="0"/>
                        <a:t> emulator</a:t>
                      </a:r>
                    </a:p>
                    <a:p>
                      <a:pPr algn="ctr"/>
                      <a:r>
                        <a:rPr lang="pl-PL" dirty="0"/>
                        <a:t>DCF77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2003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Badania dokładności</a:t>
                      </a:r>
                    </a:p>
                    <a:p>
                      <a:pPr algn="ctr"/>
                      <a:r>
                        <a:rPr lang="pl-PL" dirty="0" err="1"/>
                        <a:t>instrumentuGPS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ERC_READ</a:t>
                      </a:r>
                    </a:p>
                    <a:p>
                      <a:pPr algn="ctr"/>
                      <a:r>
                        <a:rPr lang="pl-PL" dirty="0"/>
                        <a:t>Windows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  <a:r>
                        <a:rPr lang="pl-PL" sz="2800" dirty="0"/>
                        <a:t>0</a:t>
                      </a:r>
                      <a:r>
                        <a:rPr lang="en-US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OziExplorer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2005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Google </a:t>
                      </a:r>
                      <a:r>
                        <a:rPr lang="pl-PL" dirty="0" err="1"/>
                        <a:t>Maps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Polska oferta teleskopów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Dioda świetlna z kamerą CCD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2006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Wyprawa na zaćmienie Słońca – Turcja i Egipt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1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26793"/>
              </p:ext>
            </p:extLst>
          </p:nvPr>
        </p:nvGraphicFramePr>
        <p:xfrm>
          <a:off x="179512" y="260648"/>
          <a:ext cx="8496948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Rok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Efemerydy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Współrzędne</a:t>
                      </a:r>
                    </a:p>
                    <a:p>
                      <a:pPr algn="ctr"/>
                      <a:r>
                        <a:rPr lang="pl-PL" sz="1600" dirty="0"/>
                        <a:t>obserwatora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Teleskopy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  </a:t>
                      </a:r>
                      <a:r>
                        <a:rPr lang="en-US" sz="1600" dirty="0" err="1"/>
                        <a:t>wysposa</a:t>
                      </a:r>
                      <a:r>
                        <a:rPr lang="pl-PL" sz="1600" dirty="0"/>
                        <a:t>ż</a:t>
                      </a:r>
                      <a:r>
                        <a:rPr lang="en-US" sz="1600" dirty="0" err="1"/>
                        <a:t>enie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Służba czasu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international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2007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Occult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Watcher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2008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2009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GRAZEPREP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ESOP</a:t>
                      </a:r>
                    </a:p>
                    <a:p>
                      <a:pPr algn="ctr"/>
                      <a:r>
                        <a:rPr lang="pl-PL" dirty="0"/>
                        <a:t>Niepołomice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Kamera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Watec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Inserter IOTA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190439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95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43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45857"/>
              </p:ext>
            </p:extLst>
          </p:nvPr>
        </p:nvGraphicFramePr>
        <p:xfrm>
          <a:off x="1763688" y="0"/>
          <a:ext cx="6096000" cy="678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Niektóre obserwacje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Organizacja pierwszego zakrycia brzegowego (Kowal)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Organizacja drugiego zakrycia brzegowego (Łódź)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Pierwsze</a:t>
                      </a:r>
                      <a:r>
                        <a:rPr lang="pl-PL" baseline="0" dirty="0"/>
                        <a:t> zaobserwowane zakrycie </a:t>
                      </a:r>
                      <a:r>
                        <a:rPr lang="pl-PL" baseline="0" dirty="0" err="1"/>
                        <a:t>planetoidalne</a:t>
                      </a:r>
                      <a:endParaRPr lang="pl-PL" baseline="0" dirty="0"/>
                    </a:p>
                    <a:p>
                      <a:pPr algn="ctr"/>
                      <a:r>
                        <a:rPr lang="pl-PL" baseline="0" dirty="0"/>
                        <a:t>(Książ)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Zakrycie 28 </a:t>
                      </a:r>
                      <a:r>
                        <a:rPr lang="pl-PL" dirty="0" err="1"/>
                        <a:t>Sgr</a:t>
                      </a:r>
                      <a:r>
                        <a:rPr lang="pl-PL" dirty="0"/>
                        <a:t> przez Tytana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Pierwsza udana obserwacja zakrycia brzegowego</a:t>
                      </a:r>
                    </a:p>
                    <a:p>
                      <a:pPr algn="ctr"/>
                      <a:r>
                        <a:rPr lang="pl-PL" dirty="0"/>
                        <a:t>(Gdańsk-Jasie</a:t>
                      </a:r>
                      <a:r>
                        <a:rPr lang="pl-PL" dirty="0">
                          <a:latin typeface="+mn-lt"/>
                          <a:cs typeface="Arial"/>
                        </a:rPr>
                        <a:t>ń</a:t>
                      </a:r>
                      <a:r>
                        <a:rPr lang="pl-PL" dirty="0"/>
                        <a:t>)</a:t>
                      </a:r>
                    </a:p>
                    <a:p>
                      <a:pPr algn="ctr"/>
                      <a:r>
                        <a:rPr lang="pl-PL" dirty="0"/>
                        <a:t>Pierwszy wyjazd</a:t>
                      </a:r>
                      <a:r>
                        <a:rPr lang="pl-PL" baseline="0" dirty="0"/>
                        <a:t> na całkowite zaćmienie Słońca</a:t>
                      </a:r>
                    </a:p>
                    <a:p>
                      <a:pPr algn="ctr"/>
                      <a:r>
                        <a:rPr lang="pl-PL" baseline="0" dirty="0"/>
                        <a:t>(Finlandia, Rosja)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Drugi wyjazd</a:t>
                      </a:r>
                      <a:r>
                        <a:rPr lang="pl-PL" baseline="0" dirty="0"/>
                        <a:t> na całkowite zaćmienie Słońca</a:t>
                      </a:r>
                    </a:p>
                    <a:p>
                      <a:pPr algn="ctr"/>
                      <a:r>
                        <a:rPr lang="pl-PL" baseline="0" dirty="0"/>
                        <a:t>(Meksyk)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Obserwacje zakrycia brzegowego </a:t>
                      </a:r>
                      <a:r>
                        <a:rPr lang="pl-PL" dirty="0" err="1"/>
                        <a:t>k.Neapolu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Drugie zakrycie </a:t>
                      </a:r>
                      <a:r>
                        <a:rPr lang="pl-PL" dirty="0" err="1"/>
                        <a:t>planetoidalne</a:t>
                      </a:r>
                      <a:r>
                        <a:rPr lang="pl-PL" dirty="0"/>
                        <a:t> zaobserwowane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Udział w obserwacji zakrycia</a:t>
                      </a:r>
                      <a:r>
                        <a:rPr lang="pl-PL" baseline="0" dirty="0"/>
                        <a:t> brzegowego za granicą (</a:t>
                      </a:r>
                      <a:r>
                        <a:rPr lang="pl-PL" baseline="0" dirty="0" err="1"/>
                        <a:t>Aldebaran</a:t>
                      </a:r>
                      <a:r>
                        <a:rPr lang="pl-PL" baseline="0" dirty="0"/>
                        <a:t>, Słowacja)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Największa ekspedycja na</a:t>
                      </a:r>
                      <a:r>
                        <a:rPr lang="pl-PL" baseline="0" dirty="0"/>
                        <a:t> zakrycie brzegowe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sk</a:t>
                      </a:r>
                      <a:r>
                        <a:rPr lang="pl-PL" baseline="0" dirty="0"/>
                        <a:t>ł</a:t>
                      </a:r>
                      <a:r>
                        <a:rPr lang="en-US" baseline="0" dirty="0"/>
                        <a:t>ad </a:t>
                      </a:r>
                      <a:r>
                        <a:rPr lang="en-US" baseline="0" dirty="0" err="1"/>
                        <a:t>mi</a:t>
                      </a:r>
                      <a:r>
                        <a:rPr lang="en-US" dirty="0" err="1">
                          <a:latin typeface="+mn-lt"/>
                          <a:cs typeface="Arial"/>
                        </a:rPr>
                        <a:t>ę</a:t>
                      </a:r>
                      <a:r>
                        <a:rPr lang="en-US" baseline="0" dirty="0" err="1"/>
                        <a:t>dzynarodowy</a:t>
                      </a:r>
                      <a:endParaRPr lang="pl-PL" baseline="0" dirty="0"/>
                    </a:p>
                    <a:p>
                      <a:pPr algn="ctr"/>
                      <a:r>
                        <a:rPr lang="pl-PL" baseline="0" dirty="0"/>
                        <a:t>(</a:t>
                      </a:r>
                      <a:r>
                        <a:rPr lang="pl-PL" baseline="0" dirty="0" err="1"/>
                        <a:t>Aldebaran</a:t>
                      </a:r>
                      <a:r>
                        <a:rPr lang="pl-PL" baseline="0" dirty="0"/>
                        <a:t>, Łódź)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90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93371"/>
              </p:ext>
            </p:extLst>
          </p:nvPr>
        </p:nvGraphicFramePr>
        <p:xfrm>
          <a:off x="1475656" y="332656"/>
          <a:ext cx="60960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Niektóre obserwacje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Ekspedycja na całkowite zaćmienie Słońca (Węgry)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Udział w obserwacji zakrycia</a:t>
                      </a:r>
                      <a:r>
                        <a:rPr lang="pl-PL" baseline="0" dirty="0"/>
                        <a:t> brzegowego za granicą (ZC 2759, Holandia)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Druga </a:t>
                      </a:r>
                      <a:r>
                        <a:rPr lang="en-US" dirty="0" err="1"/>
                        <a:t>brzeg</a:t>
                      </a:r>
                      <a:r>
                        <a:rPr lang="en-US" dirty="0" err="1">
                          <a:latin typeface="+mn-lt"/>
                          <a:cs typeface="Calibri"/>
                        </a:rPr>
                        <a:t>ó</a:t>
                      </a:r>
                      <a:r>
                        <a:rPr lang="en-US" dirty="0" err="1"/>
                        <a:t>wka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</a:t>
                      </a:r>
                      <a:r>
                        <a:rPr lang="en-US" dirty="0" err="1">
                          <a:latin typeface="+mn-lt"/>
                          <a:cs typeface="Arial"/>
                        </a:rPr>
                        <a:t>ę</a:t>
                      </a:r>
                      <a:r>
                        <a:rPr lang="en-US" dirty="0" err="1"/>
                        <a:t>dzynarodowa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Wojasz</a:t>
                      </a:r>
                      <a:r>
                        <a:rPr lang="en-US" dirty="0" err="1">
                          <a:latin typeface="+mn-lt"/>
                          <a:cs typeface="Calibri"/>
                        </a:rPr>
                        <a:t>ó</a:t>
                      </a:r>
                      <a:r>
                        <a:rPr lang="en-US" dirty="0" err="1"/>
                        <a:t>wka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Przej</a:t>
                      </a:r>
                      <a:r>
                        <a:rPr lang="en-US" dirty="0" err="1">
                          <a:latin typeface="+mn-lt"/>
                          <a:cs typeface="Arial"/>
                        </a:rPr>
                        <a:t>ś</a:t>
                      </a:r>
                      <a:r>
                        <a:rPr lang="en-US" dirty="0" err="1"/>
                        <a:t>cie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Wenus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Ekspedycja na całkowite zaćmienie Słońca </a:t>
                      </a: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(Egipt, Turcja)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Udział w zagranicznej obserwacji zakrycia </a:t>
                      </a:r>
                      <a:r>
                        <a:rPr lang="pl-PL" dirty="0" err="1"/>
                        <a:t>planetoidalnego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Niemcy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Przej</a:t>
                      </a:r>
                      <a:r>
                        <a:rPr lang="en-US" dirty="0" err="1">
                          <a:latin typeface="+mn-lt"/>
                          <a:cs typeface="Arial"/>
                        </a:rPr>
                        <a:t>ś</a:t>
                      </a:r>
                      <a:r>
                        <a:rPr lang="en-US" dirty="0" err="1"/>
                        <a:t>cie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Wenus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Brzeg</a:t>
                      </a:r>
                      <a:r>
                        <a:rPr lang="en-US" dirty="0" err="1">
                          <a:latin typeface="Calibri"/>
                          <a:cs typeface="Calibri"/>
                        </a:rPr>
                        <a:t>ó</a:t>
                      </a:r>
                      <a:r>
                        <a:rPr lang="en-US" dirty="0" err="1"/>
                        <a:t>wka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Aldebarana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k.August</a:t>
                      </a:r>
                      <a:r>
                        <a:rPr lang="en-US" dirty="0" err="1">
                          <a:latin typeface="+mn-lt"/>
                          <a:cs typeface="Calibri"/>
                        </a:rPr>
                        <a:t>owa</a:t>
                      </a:r>
                      <a:r>
                        <a:rPr lang="en-US" dirty="0">
                          <a:latin typeface="+mn-lt"/>
                          <a:cs typeface="Calibri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Przej</a:t>
                      </a:r>
                      <a:r>
                        <a:rPr lang="en-US" dirty="0" err="1">
                          <a:latin typeface="+mn-lt"/>
                          <a:cs typeface="Arial"/>
                        </a:rPr>
                        <a:t>ś</a:t>
                      </a:r>
                      <a:r>
                        <a:rPr lang="en-US" dirty="0" err="1"/>
                        <a:t>cie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Merkurego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32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3068960"/>
            <a:ext cx="7766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Redukcje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niekt</a:t>
            </a:r>
            <a:r>
              <a:rPr lang="en-US" sz="2800" b="1" dirty="0" err="1">
                <a:solidFill>
                  <a:srgbClr val="FFFF00"/>
                </a:solidFill>
                <a:cs typeface="Calibri"/>
              </a:rPr>
              <a:t>órych</a:t>
            </a:r>
            <a:r>
              <a:rPr lang="en-US" sz="2800" b="1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Calibri"/>
              </a:rPr>
              <a:t>obserwacji</a:t>
            </a:r>
            <a:r>
              <a:rPr lang="en-US" sz="2800" b="1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Calibri"/>
              </a:rPr>
              <a:t>zakry</a:t>
            </a:r>
            <a:r>
              <a:rPr lang="en-US" sz="2800" b="1" dirty="0" err="1">
                <a:solidFill>
                  <a:srgbClr val="FFFF00"/>
                </a:solidFill>
                <a:cs typeface="Arial"/>
              </a:rPr>
              <a:t>ć</a:t>
            </a:r>
            <a:r>
              <a:rPr lang="en-US" sz="2800" b="1" dirty="0">
                <a:solidFill>
                  <a:srgbClr val="FFFF00"/>
                </a:solidFill>
                <a:cs typeface="Arial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Arial"/>
              </a:rPr>
              <a:t>brzegowych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31235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3" y="3720076"/>
            <a:ext cx="9144000" cy="312352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11960" y="34290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Jasie</a:t>
            </a:r>
            <a:r>
              <a:rPr lang="en-US" b="1" dirty="0" err="1">
                <a:solidFill>
                  <a:srgbClr val="FFFF00"/>
                </a:solidFill>
                <a:cs typeface="Arial"/>
              </a:rPr>
              <a:t>ń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6"/>
            <a:ext cx="9144000" cy="31235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474"/>
            <a:ext cx="9144000" cy="312352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067944" y="62068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Jasie</a:t>
            </a:r>
            <a:r>
              <a:rPr lang="en-US" b="1" dirty="0" err="1">
                <a:solidFill>
                  <a:srgbClr val="FFFF00"/>
                </a:solidFill>
                <a:cs typeface="Arial"/>
              </a:rPr>
              <a:t>ń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588224" y="3933056"/>
            <a:ext cx="210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rgbClr val="FFFF00"/>
                </a:solidFill>
              </a:rPr>
              <a:t>Bolim</a:t>
            </a:r>
            <a:r>
              <a:rPr lang="pl-PL" b="1" dirty="0" err="1">
                <a:solidFill>
                  <a:srgbClr val="FFFF00"/>
                </a:solidFill>
                <a:cs typeface="Arial"/>
              </a:rPr>
              <a:t>ó</a:t>
            </a:r>
            <a:r>
              <a:rPr lang="pl-PL" b="1" dirty="0" err="1">
                <a:solidFill>
                  <a:srgbClr val="FFFF00"/>
                </a:solidFill>
              </a:rPr>
              <a:t>w+Lubacz</a:t>
            </a:r>
            <a:r>
              <a:rPr lang="pl-PL" b="1" dirty="0" err="1">
                <a:solidFill>
                  <a:srgbClr val="FFFF00"/>
                </a:solidFill>
                <a:cs typeface="Arial"/>
              </a:rPr>
              <a:t>ó</a:t>
            </a:r>
            <a:r>
              <a:rPr lang="pl-PL" b="1" dirty="0" err="1">
                <a:solidFill>
                  <a:srgbClr val="FFFF00"/>
                </a:solidFill>
              </a:rPr>
              <a:t>w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8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131840" cy="25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>
            <a:endCxn id="8" idx="5"/>
          </p:cNvCxnSpPr>
          <p:nvPr/>
        </p:nvCxnSpPr>
        <p:spPr>
          <a:xfrm>
            <a:off x="1187624" y="1340768"/>
            <a:ext cx="511187" cy="374302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wiazda 7-ramienna 7"/>
          <p:cNvSpPr/>
          <p:nvPr/>
        </p:nvSpPr>
        <p:spPr>
          <a:xfrm>
            <a:off x="1691680" y="1700808"/>
            <a:ext cx="72008" cy="72008"/>
          </a:xfrm>
          <a:prstGeom prst="star7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wiazda 7-ramienna 12"/>
          <p:cNvSpPr/>
          <p:nvPr/>
        </p:nvSpPr>
        <p:spPr>
          <a:xfrm>
            <a:off x="2699792" y="1484784"/>
            <a:ext cx="72008" cy="72008"/>
          </a:xfrm>
          <a:prstGeom prst="star7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2195736" y="1124744"/>
            <a:ext cx="511187" cy="374302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168352" cy="336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1495028" cy="15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97152"/>
            <a:ext cx="162017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2993704" cy="19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11760" y="6385809"/>
            <a:ext cx="353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Zjawiska</a:t>
            </a:r>
            <a:r>
              <a:rPr lang="en-US" sz="2400" dirty="0">
                <a:solidFill>
                  <a:srgbClr val="FFFF00"/>
                </a:solidFill>
              </a:rPr>
              <a:t> do </a:t>
            </a:r>
            <a:r>
              <a:rPr lang="en-US" sz="2400" dirty="0" err="1">
                <a:solidFill>
                  <a:srgbClr val="FFFF00"/>
                </a:solidFill>
              </a:rPr>
              <a:t>obserwowania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7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1" y="30190"/>
            <a:ext cx="9144000" cy="31235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1" y="3734474"/>
            <a:ext cx="9144000" cy="312352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83968" y="32849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Grabica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5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0" y="14202"/>
            <a:ext cx="9144000" cy="312352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474"/>
            <a:ext cx="9144000" cy="312352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83968" y="32849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Grabica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8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"/>
            <a:ext cx="9144000" cy="31235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" y="3743084"/>
            <a:ext cx="9144000" cy="312352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23928" y="548680"/>
            <a:ext cx="59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Susz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95936" y="4221088"/>
            <a:ext cx="102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Krokowa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9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8" y="0"/>
            <a:ext cx="9144000" cy="31235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526"/>
            <a:ext cx="9144000" cy="373447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308304" y="26064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cs typeface="Arial"/>
              </a:rPr>
              <a:t>Łó</a:t>
            </a:r>
            <a:r>
              <a:rPr lang="en-US" b="1" dirty="0" err="1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  <a:cs typeface="Arial"/>
              </a:rPr>
              <a:t>ź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732240" y="371703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Holandia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8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980728"/>
            <a:ext cx="9144000" cy="39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04248" y="1340768"/>
            <a:ext cx="137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Wojasz</a:t>
            </a:r>
            <a:r>
              <a:rPr lang="pl-PL" b="1" dirty="0">
                <a:solidFill>
                  <a:srgbClr val="FFFF00"/>
                </a:solidFill>
                <a:latin typeface="Calibri"/>
                <a:cs typeface="Calibri"/>
              </a:rPr>
              <a:t>ówka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5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0"/>
            <a:ext cx="9144000" cy="31235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9" y="3734474"/>
            <a:ext cx="9144000" cy="312352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030890" y="3244334"/>
            <a:ext cx="110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Pabianice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237"/>
            <a:ext cx="9144000" cy="312352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23928" y="5517232"/>
            <a:ext cx="90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B</a:t>
            </a:r>
            <a:r>
              <a:rPr lang="pl-PL" b="1" dirty="0">
                <a:solidFill>
                  <a:srgbClr val="FFFF00"/>
                </a:solidFill>
                <a:cs typeface="Arial"/>
              </a:rPr>
              <a:t>łę</a:t>
            </a:r>
            <a:r>
              <a:rPr lang="pl-PL" b="1" dirty="0">
                <a:solidFill>
                  <a:srgbClr val="FFFF00"/>
                </a:solidFill>
              </a:rPr>
              <a:t>d</a:t>
            </a:r>
            <a:r>
              <a:rPr lang="pl-PL" b="1" dirty="0">
                <a:solidFill>
                  <a:srgbClr val="FFFF00"/>
                </a:solidFill>
                <a:cs typeface="Arial"/>
              </a:rPr>
              <a:t>ó</a:t>
            </a:r>
            <a:r>
              <a:rPr lang="pl-PL" b="1" dirty="0">
                <a:solidFill>
                  <a:srgbClr val="FFFF00"/>
                </a:solidFill>
              </a:rPr>
              <a:t>w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39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79912" y="530120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Kociszew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9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Dzi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/>
              </a:rPr>
              <a:t>ę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kuj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/>
              </a:rPr>
              <a:t>ę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za uwag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/>
              </a:rPr>
              <a:t>ę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4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89461"/>
              </p:ext>
            </p:extLst>
          </p:nvPr>
        </p:nvGraphicFramePr>
        <p:xfrm>
          <a:off x="179512" y="260649"/>
          <a:ext cx="8496948" cy="656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Rok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Efemerydy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Współrzędne</a:t>
                      </a:r>
                    </a:p>
                    <a:p>
                      <a:pPr algn="ctr"/>
                      <a:r>
                        <a:rPr lang="pl-PL" sz="1600" dirty="0"/>
                        <a:t>obserwatora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Teleskopy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Służba czasu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international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HMNAO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Dostępne mapy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Własne, użyczone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PR, RWM</a:t>
                      </a:r>
                    </a:p>
                    <a:p>
                      <a:pPr algn="ctr"/>
                      <a:r>
                        <a:rPr lang="pl-PL" dirty="0"/>
                        <a:t>stopery mech.</a:t>
                      </a:r>
                    </a:p>
                    <a:p>
                      <a:pPr algn="ctr"/>
                      <a:r>
                        <a:rPr lang="pl-PL" dirty="0"/>
                        <a:t>oko-ucho,</a:t>
                      </a:r>
                    </a:p>
                    <a:p>
                      <a:pPr algn="ctr"/>
                      <a:r>
                        <a:rPr lang="pl-PL" dirty="0"/>
                        <a:t>ERC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Raport ILOC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US </a:t>
                      </a:r>
                      <a:r>
                        <a:rPr lang="pl-PL" dirty="0" err="1"/>
                        <a:t>Naval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</a:t>
                      </a:r>
                      <a:r>
                        <a:rPr lang="pl-PL" dirty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Zakrycia </a:t>
                      </a:r>
                      <a:r>
                        <a:rPr lang="pl-PL" sz="1400" dirty="0" err="1"/>
                        <a:t>planetoidalne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Odbiorniki radiowe</a:t>
                      </a:r>
                    </a:p>
                    <a:p>
                      <a:pPr algn="ctr"/>
                      <a:r>
                        <a:rPr lang="pl-PL" sz="1600" dirty="0"/>
                        <a:t>Stoper elektroniczny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Eilenburg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Nowsze ERC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Val.Mezirici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Katalog punktów</a:t>
                      </a:r>
                    </a:p>
                    <a:p>
                      <a:pPr algn="ctr"/>
                      <a:r>
                        <a:rPr lang="pl-PL" dirty="0" err="1"/>
                        <a:t>triangul</a:t>
                      </a:r>
                      <a:r>
                        <a:rPr lang="pl-PL" dirty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Zegar kwarcowy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ESOP</a:t>
                      </a: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Val.Mezirici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7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70172" y="476672"/>
            <a:ext cx="2273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Zakrycie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Jowisza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1983 V 26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MDK-</a:t>
            </a:r>
            <a:r>
              <a:rPr lang="pl-PL" sz="2400" b="1" dirty="0">
                <a:solidFill>
                  <a:srgbClr val="FFFF00"/>
                </a:solidFill>
              </a:rPr>
              <a:t>Łódź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0392"/>
            <a:ext cx="6984776" cy="512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7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59832" y="6378989"/>
            <a:ext cx="297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Valasske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Mezirici</a:t>
            </a:r>
            <a:r>
              <a:rPr lang="en-US" sz="2400" dirty="0">
                <a:solidFill>
                  <a:srgbClr val="FFFF00"/>
                </a:solidFill>
              </a:rPr>
              <a:t> 1983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1" y="836712"/>
            <a:ext cx="7786641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2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4614"/>
            <a:ext cx="9144000" cy="145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8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1979712" y="6165304"/>
            <a:ext cx="5600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3200" b="1" dirty="0">
                <a:solidFill>
                  <a:srgbClr val="FFFF00"/>
                </a:solidFill>
              </a:rPr>
              <a:t>ESOP 1988 VALASSKE  MEZIRICI </a:t>
            </a:r>
            <a:endParaRPr lang="en-GB" altLang="pl-PL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66178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86035" y="6309320"/>
            <a:ext cx="326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ESOP 1991 Hannover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15806" cy="520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4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60127"/>
              </p:ext>
            </p:extLst>
          </p:nvPr>
        </p:nvGraphicFramePr>
        <p:xfrm>
          <a:off x="179512" y="260649"/>
          <a:ext cx="8496948" cy="613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Rok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Efemerydy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Współrzędne</a:t>
                      </a:r>
                    </a:p>
                    <a:p>
                      <a:pPr algn="ctr"/>
                      <a:r>
                        <a:rPr lang="pl-PL" sz="1600" dirty="0"/>
                        <a:t>obserwatora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Teleskopy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  </a:t>
                      </a:r>
                      <a:r>
                        <a:rPr lang="en-US" sz="1600" dirty="0" err="1"/>
                        <a:t>wyposa</a:t>
                      </a:r>
                      <a:r>
                        <a:rPr lang="pl-PL" sz="1600" dirty="0"/>
                        <a:t>ż</a:t>
                      </a:r>
                      <a:r>
                        <a:rPr lang="en-US" sz="1600" dirty="0" err="1"/>
                        <a:t>enie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Służba czasu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/>
                        <a:t>international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Zeiss  </a:t>
                      </a:r>
                      <a:r>
                        <a:rPr lang="pl-PL" sz="1600" baseline="0" dirty="0"/>
                        <a:t>Łódź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Fotopowielacz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Programy</a:t>
                      </a:r>
                      <a:endParaRPr lang="en-US" dirty="0"/>
                    </a:p>
                    <a:p>
                      <a:pPr algn="ctr"/>
                      <a:r>
                        <a:rPr lang="en-US" dirty="0" err="1"/>
                        <a:t>na</a:t>
                      </a:r>
                      <a:r>
                        <a:rPr lang="en-US" dirty="0"/>
                        <a:t> ZX Spectrum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ESOP W-</a:t>
                      </a:r>
                      <a:r>
                        <a:rPr lang="pl-PL" dirty="0" err="1"/>
                        <a:t>wa</a:t>
                      </a:r>
                      <a:r>
                        <a:rPr lang="pl-PL" dirty="0"/>
                        <a:t>, Łódź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1989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ERC Read Data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1990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kamera CCD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użyczona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Moduł</a:t>
                      </a:r>
                    </a:p>
                    <a:p>
                      <a:pPr algn="ctr"/>
                      <a:r>
                        <a:rPr lang="pl-PL" dirty="0"/>
                        <a:t>DCF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Wyprawa na zaćmienie Słońca Finlandia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1992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err="1"/>
                        <a:t>Occult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kamera CCD</a:t>
                      </a:r>
                      <a:endParaRPr lang="en-US" dirty="0"/>
                    </a:p>
                    <a:p>
                      <a:pPr algn="ctr"/>
                      <a:r>
                        <a:rPr lang="pl-PL" dirty="0"/>
                        <a:t>Philips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60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483</Words>
  <Application>Microsoft Office PowerPoint</Application>
  <PresentationFormat>Pokaz na ekranie (4:3)</PresentationFormat>
  <Paragraphs>231</Paragraphs>
  <Slides>28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Motyw pakietu Office</vt:lpstr>
      <vt:lpstr>38 lat SOPIZ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 lat SOPIZ</dc:title>
  <dc:creator>Marek Zawilski</dc:creator>
  <cp:lastModifiedBy>Marek Zawilski</cp:lastModifiedBy>
  <cp:revision>139</cp:revision>
  <dcterms:created xsi:type="dcterms:W3CDTF">2017-05-10T12:10:15Z</dcterms:created>
  <dcterms:modified xsi:type="dcterms:W3CDTF">2018-12-04T15:59:56Z</dcterms:modified>
</cp:coreProperties>
</file>