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8" r:id="rId2"/>
    <p:sldId id="270" r:id="rId3"/>
    <p:sldId id="305" r:id="rId4"/>
    <p:sldId id="271" r:id="rId5"/>
    <p:sldId id="306" r:id="rId6"/>
    <p:sldId id="307" r:id="rId7"/>
    <p:sldId id="308" r:id="rId8"/>
    <p:sldId id="309" r:id="rId9"/>
    <p:sldId id="310" r:id="rId10"/>
    <p:sldId id="288" r:id="rId11"/>
    <p:sldId id="290" r:id="rId12"/>
    <p:sldId id="291" r:id="rId13"/>
    <p:sldId id="273" r:id="rId14"/>
    <p:sldId id="292" r:id="rId15"/>
    <p:sldId id="289" r:id="rId16"/>
    <p:sldId id="274" r:id="rId17"/>
    <p:sldId id="276" r:id="rId18"/>
    <p:sldId id="277" r:id="rId19"/>
    <p:sldId id="275" r:id="rId20"/>
    <p:sldId id="278" r:id="rId21"/>
    <p:sldId id="287" r:id="rId22"/>
    <p:sldId id="286" r:id="rId23"/>
    <p:sldId id="285" r:id="rId24"/>
    <p:sldId id="284" r:id="rId25"/>
    <p:sldId id="283" r:id="rId26"/>
    <p:sldId id="282" r:id="rId27"/>
    <p:sldId id="281" r:id="rId28"/>
    <p:sldId id="280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268EC-B2C0-49BE-918E-48B2DA44E407}" type="datetimeFigureOut">
              <a:rPr lang="pl-PL" smtClean="0"/>
              <a:pPr/>
              <a:t>2017-05-19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98186-EC34-46DA-B9F9-98C115AECFF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98186-EC34-46DA-B9F9-98C115AECFFE}" type="slidenum">
              <a:rPr lang="pl-PL" smtClean="0"/>
              <a:pPr/>
              <a:t>30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98186-EC34-46DA-B9F9-98C115AECFFE}" type="slidenum">
              <a:rPr lang="pl-PL" smtClean="0"/>
              <a:pPr/>
              <a:t>39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smtClean="0"/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98186-EC34-46DA-B9F9-98C115AECFFE}" type="slidenum">
              <a:rPr lang="pl-PL" smtClean="0"/>
              <a:pPr/>
              <a:t>31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98186-EC34-46DA-B9F9-98C115AECFFE}" type="slidenum">
              <a:rPr lang="pl-PL" smtClean="0"/>
              <a:pPr/>
              <a:t>32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98186-EC34-46DA-B9F9-98C115AECFFE}" type="slidenum">
              <a:rPr lang="pl-PL" smtClean="0"/>
              <a:pPr/>
              <a:t>33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98186-EC34-46DA-B9F9-98C115AECFFE}" type="slidenum">
              <a:rPr lang="pl-PL" smtClean="0"/>
              <a:pPr/>
              <a:t>34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98186-EC34-46DA-B9F9-98C115AECFFE}" type="slidenum">
              <a:rPr lang="pl-PL" smtClean="0"/>
              <a:pPr/>
              <a:t>35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98186-EC34-46DA-B9F9-98C115AECFFE}" type="slidenum">
              <a:rPr lang="pl-PL" smtClean="0"/>
              <a:pPr/>
              <a:t>36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98186-EC34-46DA-B9F9-98C115AECFFE}" type="slidenum">
              <a:rPr lang="pl-PL" smtClean="0"/>
              <a:pPr/>
              <a:t>37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98186-EC34-46DA-B9F9-98C115AECFFE}" type="slidenum">
              <a:rPr lang="pl-PL" smtClean="0"/>
              <a:pPr/>
              <a:t>38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2017-05-19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2017-05-19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2017-05-19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2017-05-19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2017-05-19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2017-05-19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2017-05-19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2017-05-19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2017-05-19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2017-05-19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2017-05-19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2017-05-19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2844" y="285728"/>
            <a:ext cx="9001156" cy="164307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Testy i obserwacje za pomocą kamery integracyjnej NOVUS NVC GDN5811C-2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sz="3600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85852" y="5786454"/>
            <a:ext cx="6400800" cy="781040"/>
          </a:xfrm>
        </p:spPr>
        <p:txBody>
          <a:bodyPr>
            <a:normAutofit fontScale="77500" lnSpcReduction="20000"/>
          </a:bodyPr>
          <a:lstStyle/>
          <a:p>
            <a:r>
              <a:rPr lang="pl-PL" dirty="0" smtClean="0"/>
              <a:t>Seminarium SOPiZ, 20 maja 2017r, Łodź</a:t>
            </a:r>
          </a:p>
          <a:p>
            <a:r>
              <a:rPr lang="pl-PL" dirty="0" smtClean="0"/>
              <a:t>Wojciech Burzyński</a:t>
            </a:r>
            <a:endParaRPr lang="pl-PL" dirty="0"/>
          </a:p>
        </p:txBody>
      </p:sp>
      <p:pic>
        <p:nvPicPr>
          <p:cNvPr id="4" name="Obraz 3" descr="novus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1500174"/>
            <a:ext cx="5383334" cy="41095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7166"/>
            <a:ext cx="9144000" cy="6429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en-US" b="1" dirty="0" smtClean="0">
                <a:solidFill>
                  <a:schemeClr val="tx1"/>
                </a:solidFill>
              </a:rPr>
              <a:t>Konfiguracja sprzętowa z dn. 24.03.2017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501122" cy="568646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dirty="0" smtClean="0"/>
              <a:t>     </a:t>
            </a:r>
            <a:r>
              <a:rPr lang="pl-PL" sz="2400" dirty="0" smtClean="0"/>
              <a:t>Test wzorowany na badaniach Gerharda Dangl’a wykonanych 4 marca 2013 r. w Austrii. Moje próby wykonłem 24 marca 2017 r. w okolicach miejscowości Pomigacze (11,5 km SW od centrum Białegostoku), pomiędzy 20:08 a 20:36 UT.</a:t>
            </a:r>
          </a:p>
          <a:p>
            <a:endParaRPr lang="pl-PL" sz="2400" dirty="0" smtClean="0"/>
          </a:p>
          <a:p>
            <a:r>
              <a:rPr lang="pl-PL" sz="2400" dirty="0" smtClean="0"/>
              <a:t>Teleskop: Sky Watcher Star Discovery </a:t>
            </a:r>
            <a:r>
              <a:rPr lang="pl-PL" sz="2400" b="1" dirty="0" smtClean="0">
                <a:solidFill>
                  <a:srgbClr val="FF0000"/>
                </a:solidFill>
              </a:rPr>
              <a:t>150/750 mm</a:t>
            </a:r>
            <a:r>
              <a:rPr lang="pl-PL" sz="2400" dirty="0" smtClean="0"/>
              <a:t>, Alt/Az GOTO</a:t>
            </a:r>
          </a:p>
          <a:p>
            <a:endParaRPr lang="pl-PL" sz="2400" dirty="0" smtClean="0"/>
          </a:p>
          <a:p>
            <a:r>
              <a:rPr lang="pl-PL" sz="2400" dirty="0" smtClean="0"/>
              <a:t>Kamera: </a:t>
            </a:r>
            <a:r>
              <a:rPr lang="pl-PL" sz="2400" b="1" dirty="0" smtClean="0"/>
              <a:t>NOVUS NVC GDN5811C-2</a:t>
            </a:r>
          </a:p>
          <a:p>
            <a:endParaRPr lang="pl-PL" sz="2400" dirty="0" smtClean="0"/>
          </a:p>
          <a:p>
            <a:r>
              <a:rPr lang="pl-PL" sz="2400" dirty="0" smtClean="0"/>
              <a:t>FOV kamery: </a:t>
            </a:r>
            <a:r>
              <a:rPr lang="pl-PL" sz="2400" b="1" dirty="0" smtClean="0"/>
              <a:t>21,5’ x 16,5’</a:t>
            </a:r>
          </a:p>
          <a:p>
            <a:pPr>
              <a:buNone/>
            </a:pPr>
            <a:endParaRPr lang="pl-PL" sz="2400" b="1" dirty="0" smtClean="0"/>
          </a:p>
          <a:p>
            <a:r>
              <a:rPr lang="pl-PL" sz="2400" dirty="0" smtClean="0"/>
              <a:t>Wysokość  M67 nad horyzontem: 45° - 47°, godzinę po górowaniu</a:t>
            </a:r>
          </a:p>
          <a:p>
            <a:pPr>
              <a:buNone/>
            </a:pPr>
            <a:endParaRPr lang="pl-PL" sz="2400" dirty="0" smtClean="0"/>
          </a:p>
          <a:p>
            <a:r>
              <a:rPr lang="pl-PL" sz="2400" dirty="0" smtClean="0"/>
              <a:t>Temperatura zewnętrzna: 2° C</a:t>
            </a:r>
          </a:p>
          <a:p>
            <a:endParaRPr lang="pl-PL" sz="2400" dirty="0" smtClean="0"/>
          </a:p>
          <a:p>
            <a:r>
              <a:rPr lang="pl-PL" sz="2400" dirty="0" smtClean="0"/>
              <a:t>Obrazy przechwycone metodą ‘print screen’ pultpitu, na którym wyświetlane były nagrania z kamery uzyskane poprzez zastosowanie videograbbera</a:t>
            </a:r>
          </a:p>
          <a:p>
            <a:endParaRPr lang="pl-PL" sz="2400" dirty="0" smtClean="0"/>
          </a:p>
          <a:p>
            <a:r>
              <a:rPr lang="pl-PL" sz="2400" dirty="0" smtClean="0"/>
              <a:t>Wszystkie  nastawy SENS-UP (x 2 – x 512)  przy AGC LOW i AGC HIGH co dało sumarycznie 28 print screen’ów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7166"/>
            <a:ext cx="9144000" cy="6429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en-US" b="1" dirty="0" smtClean="0">
                <a:solidFill>
                  <a:schemeClr val="tx1"/>
                </a:solidFill>
              </a:rPr>
              <a:t>Testy z dn. 24.03.2017 – teleskop z kamerą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pic>
        <p:nvPicPr>
          <p:cNvPr id="5" name="Symbol zastępczy zawartości 4" descr="novus_pomigacz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785794"/>
            <a:ext cx="7786742" cy="58400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9144000" cy="642942"/>
          </a:xfrm>
        </p:spPr>
        <p:txBody>
          <a:bodyPr>
            <a:normAutofit fontScale="90000"/>
          </a:bodyPr>
          <a:lstStyle/>
          <a:p>
            <a:r>
              <a:rPr lang="pl-PL" altLang="en-US" b="1" dirty="0" smtClean="0">
                <a:solidFill>
                  <a:schemeClr val="tx1"/>
                </a:solidFill>
              </a:rPr>
              <a:t>Pole widzenia kamery wg. Guide 9.1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pic>
        <p:nvPicPr>
          <p:cNvPr id="6" name="Obraz 5" descr="novus_fov_bmp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714356"/>
            <a:ext cx="7667625" cy="5972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357166"/>
            <a:ext cx="8358246" cy="1428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Sens-up: OFF, AGC: OFF    </a:t>
            </a:r>
            <a:r>
              <a:rPr lang="pl-PL" sz="3100" b="1" dirty="0" smtClean="0"/>
              <a:t>(zasięg ok 8,5 mag)</a:t>
            </a: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pic>
        <p:nvPicPr>
          <p:cNvPr id="9" name="Obraz 8" descr="m67-agc-off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785794"/>
            <a:ext cx="7429552" cy="5855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71480"/>
            <a:ext cx="8358246" cy="1428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Sens-up: OFF (0,02 sek)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929718" cy="568646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                                                        &lt;- AGC: low</a:t>
            </a:r>
            <a:br>
              <a:rPr lang="pl-PL" dirty="0" smtClean="0"/>
            </a:br>
            <a:r>
              <a:rPr lang="pl-PL" dirty="0" smtClean="0"/>
              <a:t>                                                             zasięg: 13,0 mag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AGC: high -&gt;</a:t>
            </a:r>
          </a:p>
          <a:p>
            <a:pPr>
              <a:buNone/>
            </a:pPr>
            <a:r>
              <a:rPr lang="pl-PL" dirty="0" smtClean="0"/>
              <a:t>       zasięg: 13,3 mag</a:t>
            </a:r>
            <a:endParaRPr lang="pl-PL" dirty="0"/>
          </a:p>
        </p:txBody>
      </p:sp>
      <p:pic>
        <p:nvPicPr>
          <p:cNvPr id="6" name="Obraz 5" descr="m67-agc-low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5286375" cy="4171950"/>
          </a:xfrm>
          <a:prstGeom prst="rect">
            <a:avLst/>
          </a:prstGeom>
        </p:spPr>
      </p:pic>
      <p:pic>
        <p:nvPicPr>
          <p:cNvPr id="7" name="Obraz 6" descr="m67-agc-hi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0" y="2695575"/>
            <a:ext cx="5276850" cy="416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8358246" cy="1428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Sens-up: x2 (0,04 s)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929718" cy="5686460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                                                        &lt;- AGC: low</a:t>
            </a:r>
            <a:br>
              <a:rPr lang="pl-PL" dirty="0" smtClean="0"/>
            </a:br>
            <a:r>
              <a:rPr lang="pl-PL" dirty="0" smtClean="0"/>
              <a:t>                                                             zasięg: 13,5 mag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</a:t>
            </a:r>
          </a:p>
          <a:p>
            <a:pPr>
              <a:buNone/>
            </a:pPr>
            <a:r>
              <a:rPr lang="pl-PL" dirty="0" smtClean="0"/>
              <a:t>                  AGC: high -&gt;</a:t>
            </a:r>
          </a:p>
          <a:p>
            <a:pPr>
              <a:buNone/>
            </a:pPr>
            <a:r>
              <a:rPr lang="pl-PL" dirty="0" smtClean="0"/>
              <a:t>          zasięg: 13,0 mag</a:t>
            </a:r>
          </a:p>
          <a:p>
            <a:pPr>
              <a:buNone/>
            </a:pPr>
            <a:r>
              <a:rPr lang="pl-PL" b="1" dirty="0" smtClean="0">
                <a:solidFill>
                  <a:srgbClr val="FF0000"/>
                </a:solidFill>
              </a:rPr>
              <a:t>szumy redukują zasięg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5" name="Obraz 4" descr="high-agc-sens-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575" y="2676525"/>
            <a:ext cx="5305425" cy="4181475"/>
          </a:xfrm>
          <a:prstGeom prst="rect">
            <a:avLst/>
          </a:prstGeom>
        </p:spPr>
      </p:pic>
      <p:pic>
        <p:nvPicPr>
          <p:cNvPr id="4" name="Obraz 3" descr="agc-low-sens-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794"/>
            <a:ext cx="5305425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8358246" cy="1428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Sens-up: x4 (0,08 s)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929718" cy="568646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                                                        &lt;- AGC: low</a:t>
            </a:r>
            <a:br>
              <a:rPr lang="pl-PL" dirty="0" smtClean="0"/>
            </a:b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AGC: high -&gt;</a:t>
            </a:r>
          </a:p>
          <a:p>
            <a:pPr>
              <a:buNone/>
            </a:pPr>
            <a:r>
              <a:rPr lang="pl-PL" dirty="0" smtClean="0"/>
              <a:t>       </a:t>
            </a:r>
            <a:endParaRPr lang="pl-PL" dirty="0"/>
          </a:p>
        </p:txBody>
      </p:sp>
      <p:pic>
        <p:nvPicPr>
          <p:cNvPr id="7" name="Obraz 6" descr="agc-low-sens-4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5305425" cy="4171950"/>
          </a:xfrm>
          <a:prstGeom prst="rect">
            <a:avLst/>
          </a:prstGeom>
        </p:spPr>
      </p:pic>
      <p:pic>
        <p:nvPicPr>
          <p:cNvPr id="6" name="Obraz 5" descr="high-agc-sens-4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2686050"/>
            <a:ext cx="5286375" cy="417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high-agc-sens-6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2686050"/>
            <a:ext cx="5295900" cy="4171950"/>
          </a:xfrm>
          <a:prstGeom prst="rect">
            <a:avLst/>
          </a:prstGeom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8358246" cy="1428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Sens-up: x6 (0,12 s)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929718" cy="568646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                                                        &lt;- AGC: low</a:t>
            </a:r>
            <a:br>
              <a:rPr lang="pl-PL" dirty="0" smtClean="0"/>
            </a:br>
            <a:r>
              <a:rPr lang="pl-PL" dirty="0" smtClean="0"/>
              <a:t>                                                             </a:t>
            </a:r>
            <a:r>
              <a:rPr lang="pl-PL" b="1" dirty="0" smtClean="0">
                <a:solidFill>
                  <a:srgbClr val="FF0000"/>
                </a:solidFill>
              </a:rPr>
              <a:t>zasięg: 14,3 mag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AGC: high -&gt;</a:t>
            </a:r>
          </a:p>
          <a:p>
            <a:pPr>
              <a:buNone/>
            </a:pPr>
            <a:r>
              <a:rPr lang="pl-PL" dirty="0" smtClean="0"/>
              <a:t>      </a:t>
            </a:r>
            <a:r>
              <a:rPr lang="pl-PL" b="1" dirty="0" smtClean="0">
                <a:solidFill>
                  <a:srgbClr val="FF0000"/>
                </a:solidFill>
              </a:rPr>
              <a:t>zasięg: 14,5 mag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6" name="Obraz 5" descr="agc-low-sens-6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32"/>
            <a:ext cx="5305425" cy="417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8358246" cy="1428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Sens-up: x8 (0,16 s)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929718" cy="568646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                                                        &lt;- AGC: low</a:t>
            </a:r>
            <a:br>
              <a:rPr lang="pl-PL" dirty="0" smtClean="0"/>
            </a:b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AGC: high -&gt;</a:t>
            </a:r>
          </a:p>
          <a:p>
            <a:pPr>
              <a:buNone/>
            </a:pPr>
            <a:r>
              <a:rPr lang="pl-PL" dirty="0" smtClean="0"/>
              <a:t>       </a:t>
            </a:r>
            <a:endParaRPr lang="pl-PL" dirty="0"/>
          </a:p>
        </p:txBody>
      </p:sp>
      <p:pic>
        <p:nvPicPr>
          <p:cNvPr id="7" name="Obraz 6" descr="agc-low-sens-8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5286375" cy="4171950"/>
          </a:xfrm>
          <a:prstGeom prst="rect">
            <a:avLst/>
          </a:prstGeom>
        </p:spPr>
      </p:pic>
      <p:pic>
        <p:nvPicPr>
          <p:cNvPr id="6" name="Obraz 5" descr="high-agc-sens-8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2695575"/>
            <a:ext cx="5286375" cy="416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8358246" cy="1428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Sens-up: x10 (0,20 s)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929718" cy="568646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                                                        &lt;- AGC: low</a:t>
            </a:r>
            <a:br>
              <a:rPr lang="pl-PL" dirty="0" smtClean="0"/>
            </a:b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AGC: high -&gt;</a:t>
            </a:r>
          </a:p>
          <a:p>
            <a:pPr>
              <a:buNone/>
            </a:pPr>
            <a:r>
              <a:rPr lang="pl-PL" dirty="0" smtClean="0"/>
              <a:t>       </a:t>
            </a:r>
            <a:endParaRPr lang="pl-PL" dirty="0"/>
          </a:p>
        </p:txBody>
      </p:sp>
      <p:pic>
        <p:nvPicPr>
          <p:cNvPr id="6" name="Obraz 5" descr="agc-low-sens-10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5267325" cy="4162425"/>
          </a:xfrm>
          <a:prstGeom prst="rect">
            <a:avLst/>
          </a:prstGeom>
        </p:spPr>
      </p:pic>
      <p:pic>
        <p:nvPicPr>
          <p:cNvPr id="7" name="Obraz 6" descr="high-agc-sens-10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0" y="2705100"/>
            <a:ext cx="527685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42918"/>
            <a:ext cx="9144000" cy="642942"/>
          </a:xfrm>
        </p:spPr>
        <p:txBody>
          <a:bodyPr>
            <a:noAutofit/>
          </a:bodyPr>
          <a:lstStyle/>
          <a:p>
            <a:pPr eaLnBrk="1" hangingPunct="1"/>
            <a:r>
              <a:rPr lang="pl-PL" altLang="en-US" sz="3600" b="1" dirty="0" smtClean="0">
                <a:solidFill>
                  <a:schemeClr val="tx1"/>
                </a:solidFill>
              </a:rPr>
              <a:t>Moja pierwsza kamera z funkcją integracji</a:t>
            </a:r>
            <a:r>
              <a:rPr lang="en-US" altLang="en-US" sz="3600" dirty="0" smtClean="0">
                <a:solidFill>
                  <a:schemeClr val="tx1"/>
                </a:solidFill>
              </a:rPr>
              <a:t/>
            </a:r>
            <a:br>
              <a:rPr lang="en-US" altLang="en-US" sz="3600" dirty="0" smtClean="0">
                <a:solidFill>
                  <a:schemeClr val="tx1"/>
                </a:solidFill>
              </a:rPr>
            </a:br>
            <a:r>
              <a:rPr lang="en-US" altLang="en-US" sz="3600" dirty="0" smtClean="0">
                <a:solidFill>
                  <a:schemeClr val="tx1"/>
                </a:solidFill>
              </a:rPr>
              <a:t> </a:t>
            </a:r>
            <a:br>
              <a:rPr lang="en-US" altLang="en-US" sz="3600" dirty="0" smtClean="0">
                <a:solidFill>
                  <a:schemeClr val="tx1"/>
                </a:solidFill>
              </a:rPr>
            </a:br>
            <a:endParaRPr lang="en-US" altLang="en-US" sz="36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28670"/>
            <a:ext cx="9144000" cy="5686460"/>
          </a:xfrm>
        </p:spPr>
        <p:txBody>
          <a:bodyPr>
            <a:normAutofit/>
          </a:bodyPr>
          <a:lstStyle/>
          <a:p>
            <a:r>
              <a:rPr lang="pl-PL" sz="2000" dirty="0" smtClean="0"/>
              <a:t>Na początku listopada 2015 r. wylicytowałem tę kamerą po okazyjnej cenie na portalu „Allegro” – cena wraz z wysyłką wyniosła 212 zł. Były dostępne jedynie 2 sztuki – zasilanie z </a:t>
            </a:r>
            <a:r>
              <a:rPr lang="pl-PL" sz="2000" b="1" dirty="0" smtClean="0"/>
              <a:t>12V DC </a:t>
            </a:r>
            <a:r>
              <a:rPr lang="pl-PL" sz="2000" dirty="0" smtClean="0"/>
              <a:t>lub 230 V AC.</a:t>
            </a:r>
          </a:p>
          <a:p>
            <a:pPr>
              <a:buNone/>
            </a:pPr>
            <a:endParaRPr lang="pl-PL" sz="2000" dirty="0" smtClean="0"/>
          </a:p>
          <a:p>
            <a:r>
              <a:rPr lang="pl-PL" sz="2000" dirty="0" smtClean="0"/>
              <a:t>To około 3-krotnie taniej niż za kamerę o podobnych parametrach zakupioną w sklepie stacjonarnym.</a:t>
            </a:r>
            <a:endParaRPr lang="pl-PL" sz="2000" dirty="0"/>
          </a:p>
        </p:txBody>
      </p:sp>
      <p:pic>
        <p:nvPicPr>
          <p:cNvPr id="5" name="Obraz 4" descr="novus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4" y="3321843"/>
            <a:ext cx="4714876" cy="3536157"/>
          </a:xfrm>
          <a:prstGeom prst="rect">
            <a:avLst/>
          </a:prstGeom>
        </p:spPr>
      </p:pic>
      <p:pic>
        <p:nvPicPr>
          <p:cNvPr id="4" name="Obraz 3" descr="novu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1842"/>
            <a:ext cx="4714876" cy="3536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8358246" cy="1428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Sens-up: x12 (0,24 s)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929718" cy="568646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                                                        &lt;- AGC: low</a:t>
            </a:r>
            <a:br>
              <a:rPr lang="pl-PL" dirty="0" smtClean="0"/>
            </a:b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AGC: high -&gt;</a:t>
            </a:r>
          </a:p>
          <a:p>
            <a:pPr>
              <a:buNone/>
            </a:pPr>
            <a:r>
              <a:rPr lang="pl-PL" dirty="0" smtClean="0"/>
              <a:t>       </a:t>
            </a:r>
            <a:endParaRPr lang="pl-PL" dirty="0"/>
          </a:p>
        </p:txBody>
      </p:sp>
      <p:pic>
        <p:nvPicPr>
          <p:cNvPr id="7" name="Obraz 6" descr="agc-low-sens-1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5286375" cy="4181475"/>
          </a:xfrm>
          <a:prstGeom prst="rect">
            <a:avLst/>
          </a:prstGeom>
        </p:spPr>
      </p:pic>
      <p:pic>
        <p:nvPicPr>
          <p:cNvPr id="6" name="Obraz 5" descr="high-agc-sens-1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0" y="2686050"/>
            <a:ext cx="5276850" cy="417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8358246" cy="1428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Sens-up: x14 (0,28 s)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929718" cy="568646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                                                        &lt;- AGC: low</a:t>
            </a:r>
            <a:br>
              <a:rPr lang="pl-PL" dirty="0" smtClean="0"/>
            </a:b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AGC: high -&gt;</a:t>
            </a:r>
          </a:p>
          <a:p>
            <a:pPr>
              <a:buNone/>
            </a:pPr>
            <a:r>
              <a:rPr lang="pl-PL" dirty="0" smtClean="0"/>
              <a:t>       </a:t>
            </a:r>
            <a:endParaRPr lang="pl-PL" dirty="0"/>
          </a:p>
        </p:txBody>
      </p:sp>
      <p:pic>
        <p:nvPicPr>
          <p:cNvPr id="6" name="Obraz 5" descr="agc-low-sens-14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5295900" cy="4162425"/>
          </a:xfrm>
          <a:prstGeom prst="rect">
            <a:avLst/>
          </a:prstGeom>
        </p:spPr>
      </p:pic>
      <p:pic>
        <p:nvPicPr>
          <p:cNvPr id="7" name="Obraz 6" descr="high-agc-sens-14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0" y="2686050"/>
            <a:ext cx="5295900" cy="417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8358246" cy="1428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Sens-up: x16 (0,32 s)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929718" cy="568646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                                                        &lt;- AGC: low</a:t>
            </a:r>
            <a:br>
              <a:rPr lang="pl-PL" dirty="0" smtClean="0"/>
            </a:b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AGC: high -&gt;</a:t>
            </a:r>
          </a:p>
          <a:p>
            <a:pPr>
              <a:buNone/>
            </a:pPr>
            <a:r>
              <a:rPr lang="pl-PL" dirty="0" smtClean="0"/>
              <a:t>       </a:t>
            </a:r>
            <a:endParaRPr lang="pl-PL" dirty="0"/>
          </a:p>
        </p:txBody>
      </p:sp>
      <p:pic>
        <p:nvPicPr>
          <p:cNvPr id="7" name="Obraz 6" descr="agc-low-sens-16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5286375" cy="4181475"/>
          </a:xfrm>
          <a:prstGeom prst="rect">
            <a:avLst/>
          </a:prstGeom>
        </p:spPr>
      </p:pic>
      <p:pic>
        <p:nvPicPr>
          <p:cNvPr id="6" name="Obraz 5" descr="high-agc-sens-16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2714625"/>
            <a:ext cx="5286375" cy="4143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8358246" cy="1428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Sens-up: x24 (0,48 s)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929718" cy="568646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                                                        &lt;- AGC: low</a:t>
            </a:r>
            <a:br>
              <a:rPr lang="pl-PL" dirty="0" smtClean="0"/>
            </a:b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AGC: high -&gt;</a:t>
            </a:r>
          </a:p>
          <a:p>
            <a:pPr>
              <a:buNone/>
            </a:pPr>
            <a:r>
              <a:rPr lang="pl-PL" dirty="0" smtClean="0"/>
              <a:t>       </a:t>
            </a:r>
            <a:endParaRPr lang="pl-PL" dirty="0"/>
          </a:p>
        </p:txBody>
      </p:sp>
      <p:pic>
        <p:nvPicPr>
          <p:cNvPr id="7" name="Obraz 6" descr="agc-low-sens-24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5286375" cy="4171950"/>
          </a:xfrm>
          <a:prstGeom prst="rect">
            <a:avLst/>
          </a:prstGeom>
        </p:spPr>
      </p:pic>
      <p:pic>
        <p:nvPicPr>
          <p:cNvPr id="6" name="Obraz 5" descr="high-agc-sens-24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2686050"/>
            <a:ext cx="5286375" cy="417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8358246" cy="1428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Sens-up: x32 (0,64 s)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929718" cy="568646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                                                        &lt;- AGC: low</a:t>
            </a:r>
            <a:br>
              <a:rPr lang="pl-PL" dirty="0" smtClean="0"/>
            </a:b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AGC: high -&gt;</a:t>
            </a:r>
          </a:p>
          <a:p>
            <a:pPr>
              <a:buNone/>
            </a:pPr>
            <a:r>
              <a:rPr lang="pl-PL" dirty="0" smtClean="0"/>
              <a:t>       </a:t>
            </a:r>
            <a:endParaRPr lang="pl-PL" dirty="0"/>
          </a:p>
        </p:txBody>
      </p:sp>
      <p:pic>
        <p:nvPicPr>
          <p:cNvPr id="6" name="Obraz 5" descr="agc-low-sens-3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5276850" cy="4171950"/>
          </a:xfrm>
          <a:prstGeom prst="rect">
            <a:avLst/>
          </a:prstGeom>
        </p:spPr>
      </p:pic>
      <p:pic>
        <p:nvPicPr>
          <p:cNvPr id="7" name="Obraz 6" descr="high-agc-sens-3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0" y="2695575"/>
            <a:ext cx="5295900" cy="416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8358246" cy="1428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Sens-up: x64 (1,28 s)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929718" cy="568646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                                                        &lt;- AGC: low</a:t>
            </a:r>
            <a:br>
              <a:rPr lang="pl-PL" dirty="0" smtClean="0"/>
            </a:b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AGC: high -&gt;</a:t>
            </a:r>
          </a:p>
          <a:p>
            <a:pPr>
              <a:buNone/>
            </a:pPr>
            <a:r>
              <a:rPr lang="pl-PL" dirty="0" smtClean="0"/>
              <a:t>       </a:t>
            </a:r>
            <a:endParaRPr lang="pl-PL" dirty="0"/>
          </a:p>
        </p:txBody>
      </p:sp>
      <p:pic>
        <p:nvPicPr>
          <p:cNvPr id="6" name="Obraz 5" descr="agc-low-sens-64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5286375" cy="4181475"/>
          </a:xfrm>
          <a:prstGeom prst="rect">
            <a:avLst/>
          </a:prstGeom>
        </p:spPr>
      </p:pic>
      <p:pic>
        <p:nvPicPr>
          <p:cNvPr id="7" name="Obraz 6" descr="high-agc-sens-64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0" y="2667000"/>
            <a:ext cx="52959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8358246" cy="1428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Sens-up: x128 (2,56 s)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929718" cy="568646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                                                        &lt;- AGC: low</a:t>
            </a:r>
            <a:br>
              <a:rPr lang="pl-PL" dirty="0" smtClean="0"/>
            </a:b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AGC: high -&gt;</a:t>
            </a:r>
          </a:p>
          <a:p>
            <a:pPr>
              <a:buNone/>
            </a:pPr>
            <a:r>
              <a:rPr lang="pl-PL" dirty="0" smtClean="0"/>
              <a:t>       </a:t>
            </a:r>
            <a:endParaRPr lang="pl-PL" dirty="0"/>
          </a:p>
        </p:txBody>
      </p:sp>
      <p:pic>
        <p:nvPicPr>
          <p:cNvPr id="7" name="Obraz 6" descr="agc-low-sens-128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5286375" cy="4181475"/>
          </a:xfrm>
          <a:prstGeom prst="rect">
            <a:avLst/>
          </a:prstGeom>
        </p:spPr>
      </p:pic>
      <p:pic>
        <p:nvPicPr>
          <p:cNvPr id="6" name="Obraz 5" descr="high-agc-sens-128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0" y="2667000"/>
            <a:ext cx="527685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8358246" cy="1428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Sens-up: x256 (5,12 s)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929718" cy="568646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                                                        &lt;- AGC: low</a:t>
            </a:r>
            <a:br>
              <a:rPr lang="pl-PL" dirty="0" smtClean="0"/>
            </a:br>
            <a:r>
              <a:rPr lang="pl-PL" dirty="0" smtClean="0"/>
              <a:t>                                                             zasięg: 16,9 mag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AGC: high -&gt;</a:t>
            </a:r>
          </a:p>
          <a:p>
            <a:pPr>
              <a:buNone/>
            </a:pPr>
            <a:r>
              <a:rPr lang="pl-PL" dirty="0" smtClean="0"/>
              <a:t>       zasięg: 16,6 mag</a:t>
            </a:r>
            <a:endParaRPr lang="pl-PL" dirty="0"/>
          </a:p>
        </p:txBody>
      </p:sp>
      <p:pic>
        <p:nvPicPr>
          <p:cNvPr id="6" name="Obraz 5" descr="agc-low-sens-256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5305425" cy="4191000"/>
          </a:xfrm>
          <a:prstGeom prst="rect">
            <a:avLst/>
          </a:prstGeom>
        </p:spPr>
      </p:pic>
      <p:pic>
        <p:nvPicPr>
          <p:cNvPr id="7" name="Obraz 6" descr="high-agc-sens-256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0" y="2667000"/>
            <a:ext cx="52959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8358246" cy="1428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Sens-up: x512 (10,24 s)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929718" cy="568646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                                                        &lt;- AGC: low</a:t>
            </a:r>
            <a:br>
              <a:rPr lang="pl-PL" dirty="0" smtClean="0"/>
            </a:br>
            <a:r>
              <a:rPr lang="pl-PL" dirty="0" smtClean="0"/>
              <a:t>                                                             </a:t>
            </a:r>
            <a:r>
              <a:rPr lang="pl-PL" b="1" dirty="0" smtClean="0">
                <a:solidFill>
                  <a:srgbClr val="FF0000"/>
                </a:solidFill>
              </a:rPr>
              <a:t>zasięg: ok. 17 mag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AGC: high -&gt;</a:t>
            </a:r>
          </a:p>
          <a:p>
            <a:pPr>
              <a:buNone/>
            </a:pPr>
            <a:r>
              <a:rPr lang="pl-PL" dirty="0" smtClean="0"/>
              <a:t>       </a:t>
            </a:r>
            <a:r>
              <a:rPr lang="pl-PL" b="1" dirty="0" smtClean="0">
                <a:solidFill>
                  <a:srgbClr val="FF0000"/>
                </a:solidFill>
              </a:rPr>
              <a:t>zasięg: ok. 17 mag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7" name="Obraz 6" descr="agc-low-sens-51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94"/>
            <a:ext cx="5305425" cy="4171950"/>
          </a:xfrm>
          <a:prstGeom prst="rect">
            <a:avLst/>
          </a:prstGeom>
        </p:spPr>
      </p:pic>
      <p:pic>
        <p:nvPicPr>
          <p:cNvPr id="6" name="Obraz 5" descr="high-agc-sens-51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0" y="2657475"/>
            <a:ext cx="5276850" cy="4200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14290"/>
            <a:ext cx="8358246" cy="785818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Analiza nagrań  - czas integracji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214282" y="714356"/>
            <a:ext cx="8715436" cy="5929354"/>
          </a:xfrm>
        </p:spPr>
        <p:txBody>
          <a:bodyPr>
            <a:normAutofit fontScale="55000" lnSpcReduction="20000"/>
          </a:bodyPr>
          <a:lstStyle/>
          <a:p>
            <a:r>
              <a:rPr lang="pl-PL" dirty="0" smtClean="0"/>
              <a:t>Do poprawnej analizy nagrania ze zjawiskiem zakrycia nadają się obiekty jaśniejsze o ok. 1 mag od tych na granicy widoczności. Stąd łatwo określić jest maksymalny czas integracji potrzebny przy danym zjawisku.</a:t>
            </a:r>
          </a:p>
          <a:p>
            <a:endParaRPr lang="pl-PL" dirty="0" smtClean="0"/>
          </a:p>
          <a:p>
            <a:r>
              <a:rPr lang="pl-PL" dirty="0" smtClean="0"/>
              <a:t>Należy unikać przesycenia obrazu zakrywanej gwiazdy, a co za tym idzie dążyć do minimalizacji czasu integracji. </a:t>
            </a:r>
          </a:p>
          <a:p>
            <a:endParaRPr lang="pl-PL" dirty="0" smtClean="0"/>
          </a:p>
          <a:p>
            <a:r>
              <a:rPr lang="pl-PL" dirty="0" smtClean="0"/>
              <a:t>Minimalizacja czasu integracji przekłada się także na mniejszą niepewnosć wyniku końcowego.</a:t>
            </a:r>
          </a:p>
          <a:p>
            <a:pPr>
              <a:buNone/>
            </a:pPr>
            <a:endParaRPr lang="pl-PL" dirty="0" smtClean="0"/>
          </a:p>
          <a:p>
            <a:r>
              <a:rPr lang="pl-PL" dirty="0" smtClean="0"/>
              <a:t>Przed danym zakryciem  należy więc wykonać szybkie testy – kilka krótkich nagrania zakrywanej gwiazdy na różnych czasach integracji. Szybka obróbka w programie fotometrycznym (np Tangra) pozwoli wybrać ten czas, na którym obraz gwiazdy nie będzie przesycony i jednocześnie nie za ciemny do dalszej analizy.</a:t>
            </a:r>
          </a:p>
          <a:p>
            <a:pPr>
              <a:buNone/>
            </a:pPr>
            <a:endParaRPr lang="pl-PL" dirty="0" smtClean="0"/>
          </a:p>
          <a:p>
            <a:r>
              <a:rPr lang="pl-PL" dirty="0" smtClean="0"/>
              <a:t>Czasy integracji powyżej x64 (1,28 s) są raczej nie stosowane ze względu na dużą niepewność wyniku końcowego.</a:t>
            </a:r>
            <a:endParaRPr lang="pl-PL" sz="3600" dirty="0" smtClean="0"/>
          </a:p>
          <a:p>
            <a:pPr>
              <a:buNone/>
            </a:pP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b="1" dirty="0" smtClean="0">
                <a:solidFill>
                  <a:srgbClr val="FF0000"/>
                </a:solidFill>
              </a:rPr>
              <a:t>Za pomocą 15-cm teleskopu i dość sensownego czasu integracji x6 (0,12 s) można swobodnie obserwować zakrycia asteroidalne gwiazd do 13,0 mag.</a:t>
            </a:r>
          </a:p>
          <a:p>
            <a:pPr>
              <a:buNone/>
            </a:pPr>
            <a:endParaRPr lang="pl-PL" sz="3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l-PL" sz="3600" b="1" smtClean="0">
                <a:solidFill>
                  <a:srgbClr val="FF0000"/>
                </a:solidFill>
              </a:rPr>
              <a:t>      Jeśli zaś chodzi </a:t>
            </a:r>
            <a:r>
              <a:rPr lang="pl-PL" sz="3600" b="1" dirty="0" smtClean="0">
                <a:solidFill>
                  <a:srgbClr val="FF0000"/>
                </a:solidFill>
              </a:rPr>
              <a:t>o zakrycia księżcowe tą samą konfiguracją </a:t>
            </a:r>
            <a:r>
              <a:rPr lang="pl-PL" sz="3600" b="1" smtClean="0">
                <a:solidFill>
                  <a:srgbClr val="FF0000"/>
                </a:solidFill>
              </a:rPr>
              <a:t>zaobserwujemy komfortowo gwiazdy </a:t>
            </a:r>
            <a:r>
              <a:rPr lang="pl-PL" sz="3600" b="1" dirty="0" smtClean="0">
                <a:solidFill>
                  <a:srgbClr val="FF0000"/>
                </a:solidFill>
              </a:rPr>
              <a:t>do jasności </a:t>
            </a:r>
            <a:r>
              <a:rPr lang="pl-PL" sz="3600" b="1" smtClean="0">
                <a:solidFill>
                  <a:srgbClr val="FF0000"/>
                </a:solidFill>
              </a:rPr>
              <a:t>10,5 mag (bez integracji, AGC: low).</a:t>
            </a:r>
            <a:endParaRPr lang="pl-PL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7166"/>
            <a:ext cx="9144000" cy="6429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en-US" b="1" dirty="0" smtClean="0">
                <a:solidFill>
                  <a:schemeClr val="tx1"/>
                </a:solidFill>
              </a:rPr>
              <a:t>Parametry kamery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929718" cy="5686460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/>
              <a:t>Przetwornik obrazu: matryca CCD, 1/3” SONY EXview HAD II</a:t>
            </a:r>
          </a:p>
          <a:p>
            <a:r>
              <a:rPr lang="pl-PL" dirty="0" smtClean="0"/>
              <a:t>Liczba efektywnych pikseli: 976 (H) X 582 (V)</a:t>
            </a:r>
          </a:p>
          <a:p>
            <a:r>
              <a:rPr lang="pl-PL" dirty="0" smtClean="0"/>
              <a:t>rozmiar piksela : 5.00 </a:t>
            </a:r>
            <a:r>
              <a:rPr lang="el-GR" dirty="0" smtClean="0"/>
              <a:t>μ</a:t>
            </a:r>
            <a:r>
              <a:rPr lang="pl-PL" dirty="0" smtClean="0"/>
              <a:t>m (H) x 6.25 </a:t>
            </a:r>
            <a:r>
              <a:rPr lang="el-GR" dirty="0" smtClean="0"/>
              <a:t>μ</a:t>
            </a:r>
            <a:r>
              <a:rPr lang="pl-PL" dirty="0" smtClean="0"/>
              <a:t>m (V)</a:t>
            </a:r>
          </a:p>
          <a:p>
            <a:r>
              <a:rPr lang="pl-PL" dirty="0" smtClean="0"/>
              <a:t>przekątna matrycy: 6 mm,  rozmiar matrycy : 4,8 mm x 3,6 mm</a:t>
            </a:r>
          </a:p>
          <a:p>
            <a:r>
              <a:rPr lang="pl-PL" dirty="0" smtClean="0"/>
              <a:t>Rozdzielczość pozioma: 650 TVL – tryb kolorowy, 700 TVL – tryb  B&amp;W</a:t>
            </a:r>
          </a:p>
          <a:p>
            <a:r>
              <a:rPr lang="pl-PL" dirty="0" smtClean="0"/>
              <a:t>Czułość 0.1 lx/F=1.2 – tryb kolorowy (1/50 s)</a:t>
            </a:r>
          </a:p>
          <a:p>
            <a:r>
              <a:rPr lang="pl-PL" dirty="0" smtClean="0"/>
              <a:t>0.01 lx/F=1.2 – tryb czarno-biały (1/50 s)</a:t>
            </a:r>
          </a:p>
          <a:p>
            <a:r>
              <a:rPr lang="pl-PL" dirty="0" smtClean="0"/>
              <a:t>0.0002 lx/F=1.2 – tryb kolorowy DSS</a:t>
            </a:r>
          </a:p>
          <a:p>
            <a:r>
              <a:rPr lang="pl-PL" b="1" dirty="0" smtClean="0"/>
              <a:t>0.00002</a:t>
            </a:r>
            <a:r>
              <a:rPr lang="pl-PL" dirty="0" smtClean="0"/>
              <a:t> </a:t>
            </a:r>
            <a:r>
              <a:rPr lang="pl-PL" b="1" dirty="0" smtClean="0"/>
              <a:t>lx</a:t>
            </a:r>
            <a:r>
              <a:rPr lang="pl-PL" dirty="0" smtClean="0"/>
              <a:t>/F=1.2 – tryb czarno-biały DSS (</a:t>
            </a:r>
            <a:r>
              <a:rPr lang="pl-PL" b="1" dirty="0" smtClean="0"/>
              <a:t>czułość kamery Watec 120N+</a:t>
            </a:r>
            <a:r>
              <a:rPr lang="pl-PL" dirty="0" smtClean="0"/>
              <a:t>)</a:t>
            </a:r>
          </a:p>
          <a:p>
            <a:r>
              <a:rPr lang="pl-PL" dirty="0" smtClean="0"/>
              <a:t>Stosunek sygnału do szumu &gt; 52 dB (wyłączona ARW)</a:t>
            </a:r>
          </a:p>
          <a:p>
            <a:r>
              <a:rPr lang="pl-PL" dirty="0" smtClean="0"/>
              <a:t>Elektroniczna migawka automatyczna: 1/50 s ~ 1/120 000 s</a:t>
            </a:r>
          </a:p>
          <a:p>
            <a:r>
              <a:rPr lang="pl-PL" b="1" dirty="0" smtClean="0"/>
              <a:t>SENS-UP, czyli wydłużona migawka: 1/25 s ~ 10.24 s (0,02 sek x 512)</a:t>
            </a:r>
          </a:p>
          <a:p>
            <a:r>
              <a:rPr lang="pl-PL" dirty="0" smtClean="0"/>
              <a:t>ARW (AGC – Auto Gain Control) włączona/wyłączona</a:t>
            </a:r>
          </a:p>
          <a:p>
            <a:r>
              <a:rPr lang="pl-PL" dirty="0" smtClean="0"/>
              <a:t>Szeroki zakres dynamiki (WDR) włączony/wyłączony</a:t>
            </a:r>
          </a:p>
          <a:p>
            <a:r>
              <a:rPr lang="pl-PL" dirty="0" smtClean="0"/>
              <a:t>Kompensacja jasnego tła (BLC) włączona/wyłączona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357166"/>
            <a:ext cx="8358246" cy="50006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NOVUS a zakrycia księżycowe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214282" y="857208"/>
            <a:ext cx="8715436" cy="600079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pl-PL" dirty="0" smtClean="0"/>
              <a:t>      W dniu 2 kwietnia 2017 r. zarejestrowałem kilka „osobistych rekordów” podczas obserwacji zakryć gwiazd przez Księżyc. 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</a:t>
            </a:r>
            <a:r>
              <a:rPr lang="pl-PL" u="sng" dirty="0" smtClean="0"/>
              <a:t>Oto warunki pracy i konfiguracja sprzętu:</a:t>
            </a:r>
          </a:p>
          <a:p>
            <a:pPr>
              <a:buNone/>
            </a:pPr>
            <a:endParaRPr lang="pl-PL" dirty="0" smtClean="0"/>
          </a:p>
          <a:p>
            <a:r>
              <a:rPr lang="pl-PL" dirty="0" smtClean="0"/>
              <a:t>Kamera NOVUS NVC GDN5811C-2, (</a:t>
            </a:r>
            <a:r>
              <a:rPr lang="pl-PL" b="1" dirty="0" smtClean="0">
                <a:solidFill>
                  <a:srgbClr val="FF0000"/>
                </a:solidFill>
              </a:rPr>
              <a:t>AGC: LOW</a:t>
            </a:r>
            <a:r>
              <a:rPr lang="pl-PL" dirty="0" smtClean="0"/>
              <a:t>, </a:t>
            </a:r>
            <a:r>
              <a:rPr lang="pl-PL" b="1" dirty="0" smtClean="0"/>
              <a:t>SENS-UP: off</a:t>
            </a:r>
            <a:r>
              <a:rPr lang="pl-PL" dirty="0" smtClean="0"/>
              <a:t>, DNR: on)</a:t>
            </a:r>
          </a:p>
          <a:p>
            <a:r>
              <a:rPr lang="pl-PL" dirty="0" smtClean="0"/>
              <a:t>Teleskop: Sky Watcher Discorery </a:t>
            </a:r>
            <a:r>
              <a:rPr lang="pl-PL" b="1" dirty="0" smtClean="0">
                <a:solidFill>
                  <a:srgbClr val="FF0000"/>
                </a:solidFill>
              </a:rPr>
              <a:t>150/750</a:t>
            </a:r>
            <a:r>
              <a:rPr lang="pl-PL" b="1" dirty="0" smtClean="0"/>
              <a:t> </a:t>
            </a:r>
            <a:r>
              <a:rPr lang="pl-PL" b="1" dirty="0" smtClean="0">
                <a:solidFill>
                  <a:srgbClr val="FF0000"/>
                </a:solidFill>
              </a:rPr>
              <a:t>mm</a:t>
            </a:r>
            <a:r>
              <a:rPr lang="pl-PL" b="1" dirty="0" smtClean="0"/>
              <a:t> </a:t>
            </a:r>
            <a:endParaRPr lang="pl-PL" dirty="0" smtClean="0"/>
          </a:p>
          <a:p>
            <a:r>
              <a:rPr lang="pl-PL" dirty="0" smtClean="0"/>
              <a:t>Faza Ksieżyca</a:t>
            </a:r>
            <a:r>
              <a:rPr lang="pl-PL" dirty="0" smtClean="0"/>
              <a:t>: 38-39%</a:t>
            </a:r>
          </a:p>
          <a:p>
            <a:r>
              <a:rPr lang="pl-PL" dirty="0" smtClean="0"/>
              <a:t>Wysokość Ksieżyca nad horyzontem: 42° -&gt; 22 °</a:t>
            </a:r>
          </a:p>
          <a:p>
            <a:endParaRPr lang="pl-PL" dirty="0" smtClean="0"/>
          </a:p>
          <a:p>
            <a:r>
              <a:rPr lang="pl-PL" dirty="0" smtClean="0"/>
              <a:t>Efemerydy zakryć w Occulcie dla średnicy teleskopu: 200 cm</a:t>
            </a:r>
          </a:p>
          <a:p>
            <a:r>
              <a:rPr lang="pl-PL" dirty="0" smtClean="0"/>
              <a:t>Efemeryda dla najsłabszej gwiazdy o jasności: 10,9 mag</a:t>
            </a:r>
          </a:p>
          <a:p>
            <a:r>
              <a:rPr lang="pl-PL" dirty="0" smtClean="0"/>
              <a:t>Ilość zakryć gwiazd przez Ksieżyc zarejestrowanych podczas nocy: </a:t>
            </a:r>
            <a:r>
              <a:rPr lang="pl-PL" b="1" dirty="0" smtClean="0">
                <a:solidFill>
                  <a:srgbClr val="FF0000"/>
                </a:solidFill>
              </a:rPr>
              <a:t>22</a:t>
            </a:r>
          </a:p>
          <a:p>
            <a:r>
              <a:rPr lang="pl-PL" dirty="0" smtClean="0"/>
              <a:t>Jasność najsłabszej gwiazdy zakrytej przez Księżyc: </a:t>
            </a:r>
            <a:r>
              <a:rPr lang="pl-PL" b="1" dirty="0" smtClean="0">
                <a:solidFill>
                  <a:srgbClr val="FF0000"/>
                </a:solidFill>
              </a:rPr>
              <a:t>11,3 mag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b="1" dirty="0" smtClean="0">
                <a:solidFill>
                  <a:srgbClr val="FF0000"/>
                </a:solidFill>
              </a:rPr>
              <a:t>      </a:t>
            </a:r>
            <a:r>
              <a:rPr lang="pl-PL" b="1" dirty="0" smtClean="0"/>
              <a:t>Ta konfiguracja sprzętowa i Księżyc w fazie 28%, dniu 01.04.2017 pozwolila zarejestrować zakrycie gwiazdy 3UC215-024204 o jasnosci </a:t>
            </a:r>
            <a:r>
              <a:rPr lang="pl-PL" b="1" dirty="0" smtClean="0">
                <a:solidFill>
                  <a:srgbClr val="FF0000"/>
                </a:solidFill>
              </a:rPr>
              <a:t>11,5 mag !</a:t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l-PL" b="1" dirty="0" smtClean="0">
                <a:solidFill>
                  <a:srgbClr val="FF0000"/>
                </a:solidFill>
              </a:rPr>
              <a:t>      Przy tak słabych gwiazdach (&lt; 9 mag) bardzo utrudnione jest otrzymanie krzywej jasności, ale moment zakrycia można odczytać poklatkowo.</a:t>
            </a:r>
            <a:endParaRPr lang="pl-PL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85720" y="357166"/>
          <a:ext cx="7000924" cy="6286521"/>
        </p:xfrm>
        <a:graphic>
          <a:graphicData uri="http://schemas.openxmlformats.org/drawingml/2006/table">
            <a:tbl>
              <a:tblPr/>
              <a:tblGrid>
                <a:gridCol w="522650"/>
                <a:gridCol w="2090598"/>
                <a:gridCol w="1213064"/>
                <a:gridCol w="1755069"/>
                <a:gridCol w="1419543"/>
              </a:tblGrid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LP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GWIAZDA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JASNOŚĆ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EFEMERYDA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MOMENT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XZ 80735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10,7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18:34:10,4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TYC 1316 837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11,1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brak w Occult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18:42:24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XZ 80662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18:45:17,1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XZ 80849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18:47:24,4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XZ 80885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18:51:33,2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SAO 95081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9,7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18:55:07,4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SAO 95069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18:59:46,3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XZ 81015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19:06:33,7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XZ 81032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19:09:28,9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TYC 1317 1153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brak w Occult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19:14:25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XZ 81070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19:22:27,0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SAO 95121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19:44:19,6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XZ 8093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19:48:08,5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XZ 8087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19:52:35,2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3UC216-047855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11,3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brak w Occult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19:58:30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TYC 1317 548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brak w Occult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19:59:50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XZ 81509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20:00:53,3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XZ 81457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20:09:19,2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XZ 81594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20:16:06,9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SAO 95145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20:18:59,5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SAO 95146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8,8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20:23:15,0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SAO 95174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7,7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20:54:51,3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35" marR="8835" marT="8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7358082" y="642918"/>
            <a:ext cx="1785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Zakrycia zaobserwowane  dnia 02.04.2017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85728"/>
            <a:ext cx="8643998" cy="71438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Zakrycie gwiazdy TYC 1317 1153 (11,2 mag)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pic>
        <p:nvPicPr>
          <p:cNvPr id="5" name="Symbol zastępczy zawartości 4" descr="guide_lun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785" y="714356"/>
            <a:ext cx="7737253" cy="59187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85728"/>
            <a:ext cx="8643998" cy="71438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Zakrycie gwiazdy TYC 1317 1153 (11,2 mag)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pic>
        <p:nvPicPr>
          <p:cNvPr id="6" name="Symbol zastępczy zawartości 5" descr="novus_jpg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8662" y="714356"/>
            <a:ext cx="7352007" cy="59846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85728"/>
            <a:ext cx="8643998" cy="71438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Zakrycie gwiazdy TYC 1317 1153 (11,2 mag)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pic>
        <p:nvPicPr>
          <p:cNvPr id="6" name="Symbol zastępczy zawartości 5" descr="novus_invert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8662" y="642918"/>
            <a:ext cx="7358114" cy="59896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85728"/>
            <a:ext cx="8643998" cy="71438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Zakrycie gwiazdy o jasności 9,0 mag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pic>
        <p:nvPicPr>
          <p:cNvPr id="5" name="Symbol zastępczy zawartości 4" descr="novus_09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4348" y="857232"/>
            <a:ext cx="7722612" cy="57367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85728"/>
            <a:ext cx="8643998" cy="71438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Zakrycie gwiazdy o jasności 9,6 mag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pic>
        <p:nvPicPr>
          <p:cNvPr id="6" name="Symbol zastępczy zawartości 5" descr="novus_09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8662" y="714356"/>
            <a:ext cx="7429552" cy="59541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85728"/>
            <a:ext cx="8643998" cy="71438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Zakrycie gwiazdy o jasności 10,0 mag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pic>
        <p:nvPicPr>
          <p:cNvPr id="6" name="Symbol zastępczy zawartości 5" descr="novus_10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8662" y="785794"/>
            <a:ext cx="7215238" cy="5894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85728"/>
            <a:ext cx="8643998" cy="71438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Zakrycie gwiazdy o jasności 10,5 mag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pic>
        <p:nvPicPr>
          <p:cNvPr id="6" name="Symbol zastępczy zawartości 5" descr="novus_10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786" y="785794"/>
            <a:ext cx="7500990" cy="58813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85728"/>
            <a:ext cx="8643998" cy="71438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Zakrycie gwiazdy o jasności 11,0 mag</a:t>
            </a: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pic>
        <p:nvPicPr>
          <p:cNvPr id="8" name="Symbol zastępczy zawartości 7" descr="novus_11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786" y="642918"/>
            <a:ext cx="7643866" cy="5986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7166"/>
            <a:ext cx="9144000" cy="6429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en-US" b="1" dirty="0" smtClean="0">
                <a:solidFill>
                  <a:schemeClr val="tx1"/>
                </a:solidFill>
              </a:rPr>
              <a:t>Pierwsze „poważne” testy – Plejady (M45)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857232"/>
            <a:ext cx="8929718" cy="6000768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/>
              <a:t>data: </a:t>
            </a:r>
            <a:r>
              <a:rPr lang="pl-PL" dirty="0" smtClean="0"/>
              <a:t> 5 </a:t>
            </a:r>
            <a:r>
              <a:rPr lang="pl-PL" dirty="0" smtClean="0"/>
              <a:t>stycznia 2017 r.</a:t>
            </a:r>
          </a:p>
          <a:p>
            <a:endParaRPr lang="pl-PL" dirty="0" smtClean="0"/>
          </a:p>
          <a:p>
            <a:r>
              <a:rPr lang="pl-PL" dirty="0" smtClean="0"/>
              <a:t>teleskop : refraktor apochromatyczny Sky Watcher 80/600 mm</a:t>
            </a:r>
          </a:p>
          <a:p>
            <a:endParaRPr lang="pl-PL" dirty="0" smtClean="0"/>
          </a:p>
          <a:p>
            <a:r>
              <a:rPr lang="pl-PL" dirty="0" smtClean="0"/>
              <a:t> montaż: Sky- Watcher NEQ 6</a:t>
            </a:r>
          </a:p>
          <a:p>
            <a:endParaRPr lang="pl-PL" dirty="0" smtClean="0"/>
          </a:p>
          <a:p>
            <a:r>
              <a:rPr lang="pl-PL" dirty="0" smtClean="0"/>
              <a:t>pole widzenia (FOV): 28′ x 20′</a:t>
            </a:r>
          </a:p>
          <a:p>
            <a:endParaRPr lang="pl-PL" dirty="0" smtClean="0"/>
          </a:p>
          <a:p>
            <a:r>
              <a:rPr lang="pl-PL" dirty="0" smtClean="0"/>
              <a:t>temperatura : -17 ° C</a:t>
            </a:r>
          </a:p>
          <a:p>
            <a:endParaRPr lang="pl-PL" dirty="0" smtClean="0"/>
          </a:p>
          <a:p>
            <a:r>
              <a:rPr lang="pl-PL" dirty="0" smtClean="0"/>
              <a:t>źródło fotometrii – Guide 9.1, katalog UCAC 3</a:t>
            </a:r>
          </a:p>
          <a:p>
            <a:endParaRPr lang="pl-PL" dirty="0" smtClean="0"/>
          </a:p>
          <a:p>
            <a:r>
              <a:rPr lang="pl-PL" dirty="0" smtClean="0"/>
              <a:t>wysokość M45 nad horyzontem: 56°</a:t>
            </a:r>
          </a:p>
          <a:p>
            <a:endParaRPr lang="pl-PL" dirty="0" smtClean="0"/>
          </a:p>
          <a:p>
            <a:r>
              <a:rPr lang="pl-PL" dirty="0" smtClean="0"/>
              <a:t>niebo podmiejskie, zasięg gwiazdowy ok. 5 </a:t>
            </a:r>
            <a:r>
              <a:rPr lang="pl-PL" dirty="0" smtClean="0"/>
              <a:t>mag</a:t>
            </a:r>
          </a:p>
          <a:p>
            <a:pPr>
              <a:buNone/>
            </a:pPr>
            <a:endParaRPr lang="pl-PL" dirty="0" smtClean="0"/>
          </a:p>
          <a:p>
            <a:r>
              <a:rPr lang="pl-PL" dirty="0" smtClean="0"/>
              <a:t>AGC - prawdopodobnie HIGH...</a:t>
            </a:r>
            <a:endParaRPr lang="pl-PL" dirty="0" smtClean="0"/>
          </a:p>
          <a:p>
            <a:endParaRPr lang="pl-P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68676"/>
          </a:xfrm>
        </p:spPr>
        <p:txBody>
          <a:bodyPr>
            <a:normAutofit/>
          </a:bodyPr>
          <a:lstStyle/>
          <a:p>
            <a:r>
              <a:rPr lang="pl-PL" b="1" dirty="0" smtClean="0"/>
              <a:t>Dziękuję za uwagę. </a:t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Zachęcam do wznowienia obserwacji zakryciowych!</a:t>
            </a:r>
            <a:endParaRPr lang="pl-PL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8604"/>
            <a:ext cx="9144000" cy="6429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en-US" b="1" dirty="0" smtClean="0">
                <a:solidFill>
                  <a:schemeClr val="tx1"/>
                </a:solidFill>
              </a:rPr>
              <a:t>Pierwsze „poważne” testy – Plejady (M45)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pic>
        <p:nvPicPr>
          <p:cNvPr id="5" name="Symbol zastępczy zawartości 4" descr="M45_FOV_novu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500174"/>
            <a:ext cx="8527488" cy="45664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8604"/>
            <a:ext cx="9144000" cy="6429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en-US" b="1" dirty="0" smtClean="0">
                <a:solidFill>
                  <a:schemeClr val="tx1"/>
                </a:solidFill>
              </a:rPr>
              <a:t>Pierwsze „poważne” testy – Plejady (M45)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r>
              <a:rPr lang="en-US" altLang="en-US" sz="800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/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sz="3100" i="1" dirty="0" smtClean="0">
              <a:solidFill>
                <a:schemeClr val="tx1"/>
              </a:solidFill>
            </a:endParaRPr>
          </a:p>
        </p:txBody>
      </p:sp>
      <p:pic>
        <p:nvPicPr>
          <p:cNvPr id="6" name="Symbol zastępczy zawartości 5" descr="novus_test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537" y="928670"/>
            <a:ext cx="7334301" cy="5500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sensup_2_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6" y="0"/>
            <a:ext cx="9140684" cy="3674773"/>
          </a:xfrm>
        </p:spPr>
      </p:pic>
      <p:pic>
        <p:nvPicPr>
          <p:cNvPr id="8" name="Obraz 7" descr="sensup_6_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6688"/>
            <a:ext cx="9144000" cy="369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sensup_10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99738"/>
          </a:xfrm>
          <a:prstGeom prst="rect">
            <a:avLst/>
          </a:prstGeom>
        </p:spPr>
      </p:pic>
      <p:pic>
        <p:nvPicPr>
          <p:cNvPr id="7" name="Obraz 6" descr="sensup_14_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3545"/>
            <a:ext cx="9144000" cy="3674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ensup_32_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67741"/>
          </a:xfrm>
          <a:prstGeom prst="rect">
            <a:avLst/>
          </a:prstGeom>
        </p:spPr>
      </p:pic>
      <p:pic>
        <p:nvPicPr>
          <p:cNvPr id="5" name="Obraz 4" descr="sensup_128_2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7161"/>
            <a:ext cx="9144000" cy="3650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931</Words>
  <PresentationFormat>Pokaz na ekranie (4:3)</PresentationFormat>
  <Paragraphs>393</Paragraphs>
  <Slides>40</Slides>
  <Notes>10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1" baseType="lpstr">
      <vt:lpstr>Motyw pakietu Office</vt:lpstr>
      <vt:lpstr>Testy i obserwacje za pomocą kamery integracyjnej NOVUS NVC GDN5811C-2 </vt:lpstr>
      <vt:lpstr>Moja pierwsza kamera z funkcją integracji   </vt:lpstr>
      <vt:lpstr>Parametry kamery   </vt:lpstr>
      <vt:lpstr>Pierwsze „poważne” testy – Plejady (M45)   </vt:lpstr>
      <vt:lpstr>Pierwsze „poważne” testy – Plejady (M45)   </vt:lpstr>
      <vt:lpstr>Pierwsze „poważne” testy – Plejady (M45)   </vt:lpstr>
      <vt:lpstr>Slajd 7</vt:lpstr>
      <vt:lpstr>Slajd 8</vt:lpstr>
      <vt:lpstr>Slajd 9</vt:lpstr>
      <vt:lpstr>Konfiguracja sprzętowa z dn. 24.03.2017   </vt:lpstr>
      <vt:lpstr>Testy z dn. 24.03.2017 – teleskop z kamerą   </vt:lpstr>
      <vt:lpstr>Pole widzenia kamery wg. Guide 9.1    </vt:lpstr>
      <vt:lpstr>Sens-up: OFF, AGC: OFF    (zasięg ok 8,5 mag)</vt:lpstr>
      <vt:lpstr>Sens-up: OFF (0,02 sek)   </vt:lpstr>
      <vt:lpstr>Sens-up: x2 (0,04 s)   </vt:lpstr>
      <vt:lpstr>Sens-up: x4 (0,08 s)   </vt:lpstr>
      <vt:lpstr>Sens-up: x6 (0,12 s)   </vt:lpstr>
      <vt:lpstr>Sens-up: x8 (0,16 s)   </vt:lpstr>
      <vt:lpstr>Sens-up: x10 (0,20 s)   </vt:lpstr>
      <vt:lpstr>Sens-up: x12 (0,24 s)   </vt:lpstr>
      <vt:lpstr>Sens-up: x14 (0,28 s)   </vt:lpstr>
      <vt:lpstr>Sens-up: x16 (0,32 s)   </vt:lpstr>
      <vt:lpstr>Sens-up: x24 (0,48 s)   </vt:lpstr>
      <vt:lpstr>Sens-up: x32 (0,64 s)   </vt:lpstr>
      <vt:lpstr>Sens-up: x64 (1,28 s)   </vt:lpstr>
      <vt:lpstr>Sens-up: x128 (2,56 s)   </vt:lpstr>
      <vt:lpstr>Sens-up: x256 (5,12 s)   </vt:lpstr>
      <vt:lpstr>Sens-up: x512 (10,24 s)   </vt:lpstr>
      <vt:lpstr>Analiza nagrań  - czas integracji   </vt:lpstr>
      <vt:lpstr>NOVUS a zakrycia księżycowe   </vt:lpstr>
      <vt:lpstr>Slajd 31</vt:lpstr>
      <vt:lpstr>Zakrycie gwiazdy TYC 1317 1153 (11,2 mag)   </vt:lpstr>
      <vt:lpstr>Zakrycie gwiazdy TYC 1317 1153 (11,2 mag)   </vt:lpstr>
      <vt:lpstr>Zakrycie gwiazdy TYC 1317 1153 (11,2 mag)   </vt:lpstr>
      <vt:lpstr>Zakrycie gwiazdy o jasności 9,0 mag   </vt:lpstr>
      <vt:lpstr>Zakrycie gwiazdy o jasności 9,6 mag   </vt:lpstr>
      <vt:lpstr>Zakrycie gwiazdy o jasności 10,0 mag   </vt:lpstr>
      <vt:lpstr>Zakrycie gwiazdy o jasności 10,5 mag   </vt:lpstr>
      <vt:lpstr>Zakrycie gwiazdy o jasności 11,0 mag   </vt:lpstr>
      <vt:lpstr>Dziękuję za uwagę.   Zachęcam do wznowienia obserwacji zakryciowych!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 pogoni za zaćmieniem....</dc:title>
  <dc:creator>PTMA_BIAŁYSTOK</dc:creator>
  <cp:lastModifiedBy>PTMA_BIAŁYSTOK</cp:lastModifiedBy>
  <cp:revision>107</cp:revision>
  <dcterms:created xsi:type="dcterms:W3CDTF">2017-02-15T08:13:50Z</dcterms:created>
  <dcterms:modified xsi:type="dcterms:W3CDTF">2017-05-19T17:15:01Z</dcterms:modified>
</cp:coreProperties>
</file>