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7" r:id="rId4"/>
    <p:sldId id="257" r:id="rId5"/>
    <p:sldId id="263" r:id="rId6"/>
    <p:sldId id="265" r:id="rId7"/>
    <p:sldId id="271" r:id="rId8"/>
    <p:sldId id="276" r:id="rId9"/>
    <p:sldId id="272" r:id="rId10"/>
    <p:sldId id="278" r:id="rId11"/>
    <p:sldId id="279" r:id="rId12"/>
    <p:sldId id="289" r:id="rId13"/>
    <p:sldId id="288" r:id="rId14"/>
    <p:sldId id="287" r:id="rId15"/>
    <p:sldId id="286" r:id="rId16"/>
    <p:sldId id="285" r:id="rId17"/>
    <p:sldId id="284" r:id="rId18"/>
    <p:sldId id="283" r:id="rId19"/>
    <p:sldId id="282" r:id="rId20"/>
    <p:sldId id="281" r:id="rId21"/>
    <p:sldId id="280" r:id="rId22"/>
    <p:sldId id="273" r:id="rId23"/>
    <p:sldId id="274" r:id="rId24"/>
    <p:sldId id="275" r:id="rId25"/>
    <p:sldId id="29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6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9001156" cy="1643074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Zakrycia asteroidalne i brzegowe w 2017 r.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i="1" dirty="0" smtClean="0"/>
              <a:t>22 maj – 31 grudzień 2017</a:t>
            </a:r>
            <a:endParaRPr lang="pl-PL" sz="360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5852" y="5715016"/>
            <a:ext cx="6400800" cy="78104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Seminarium SOPiZ</a:t>
            </a:r>
            <a:r>
              <a:rPr lang="pl-PL" smtClean="0"/>
              <a:t>, 20 </a:t>
            </a:r>
            <a:r>
              <a:rPr lang="pl-PL" dirty="0" smtClean="0"/>
              <a:t>maja 2017r, Łodź</a:t>
            </a:r>
          </a:p>
          <a:p>
            <a:r>
              <a:rPr lang="pl-PL" dirty="0" smtClean="0"/>
              <a:t>Wojciech Burzyński</a:t>
            </a:r>
            <a:endParaRPr lang="pl-PL" dirty="0"/>
          </a:p>
        </p:txBody>
      </p:sp>
      <p:pic>
        <p:nvPicPr>
          <p:cNvPr id="4" name="Obraz 3" descr="logo_SOPiZ_now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071678"/>
            <a:ext cx="4053668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0108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Zakrycia asteroidalne do 10,5 mag</a:t>
            </a:r>
            <a:endParaRPr lang="pl-PL" sz="36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00033" y="1142984"/>
          <a:ext cx="8072493" cy="5357850"/>
        </p:xfrm>
        <a:graphic>
          <a:graphicData uri="http://schemas.openxmlformats.org/drawingml/2006/table">
            <a:tbl>
              <a:tblPr/>
              <a:tblGrid>
                <a:gridCol w="516639"/>
                <a:gridCol w="533861"/>
                <a:gridCol w="413310"/>
                <a:gridCol w="503724"/>
                <a:gridCol w="826624"/>
                <a:gridCol w="826624"/>
                <a:gridCol w="1227018"/>
                <a:gridCol w="998836"/>
                <a:gridCol w="555388"/>
                <a:gridCol w="1102166"/>
                <a:gridCol w="568303"/>
              </a:tblGrid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ASTEROID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DROP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HH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NAZWA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UCAC4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SEK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Fortuna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551-41524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20635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1999 TV96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457-11113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3971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Voronikhin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629-11301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7496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Miroslavholub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515-16529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Lorbach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410-145082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2884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Reddish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514-3475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Chloris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550-47289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Carol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476-6018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7605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Cindygraber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459-120672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3037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Alku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425-6421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Dirikis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512-3653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Beograd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559-46999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9247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1998 MO19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394-38319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Lumiere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615-14286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Amalia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540-18515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Isolda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559-7720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16.5s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Amalia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534-12624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Katharina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517-7242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 </a:t>
                      </a: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maksymalny czas trwania zjawiska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950"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DROP</a:t>
                      </a: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maksymalny spadek jasności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17_09_12 19 Fortu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86842" cy="63460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7_09_16 3971 Voronikh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15404" cy="62944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7_09_24 56 Mele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605470" cy="62150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7_10_12 1755 Lorb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7746"/>
            <a:ext cx="8715436" cy="62944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7_10_13 2884 Redd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6" y="281759"/>
            <a:ext cx="8709942" cy="62905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7_11_01 7605 Cindygrab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8726394" cy="63023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7_11_19 9247 1998 MO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8726367" cy="63023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7_12_01 284 Ama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15404" cy="629445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7_12_11 211 Isol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643971" cy="62428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Zakrycia jasnych gwiazd przez Księżyc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000108"/>
            <a:ext cx="8401080" cy="1000132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/>
              <a:t>20 maja – 31 grudnia 2017</a:t>
            </a:r>
          </a:p>
          <a:p>
            <a:pPr algn="just"/>
            <a:r>
              <a:rPr lang="pl-PL" sz="1800" dirty="0" smtClean="0"/>
              <a:t>stacja bazowa – PiOA Łódź (</a:t>
            </a:r>
            <a:r>
              <a:rPr lang="pl-PL" sz="1800" b="1" dirty="0" smtClean="0"/>
              <a:t>51°46'41.1"N 19°27'30.4"E)</a:t>
            </a:r>
          </a:p>
          <a:p>
            <a:pPr algn="just"/>
            <a:r>
              <a:rPr lang="pl-PL" sz="1800" dirty="0" smtClean="0"/>
              <a:t>jasność gwiazdy &gt; 4,0 mag</a:t>
            </a:r>
          </a:p>
          <a:p>
            <a:pPr algn="just"/>
            <a:endParaRPr lang="pl-PL" sz="2000" dirty="0" smtClean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357290" y="2071670"/>
          <a:ext cx="6572296" cy="4572036"/>
        </p:xfrm>
        <a:graphic>
          <a:graphicData uri="http://schemas.openxmlformats.org/drawingml/2006/table">
            <a:tbl>
              <a:tblPr/>
              <a:tblGrid>
                <a:gridCol w="308016"/>
                <a:gridCol w="277214"/>
                <a:gridCol w="385020"/>
                <a:gridCol w="369619"/>
                <a:gridCol w="369619"/>
                <a:gridCol w="338818"/>
                <a:gridCol w="877847"/>
                <a:gridCol w="1559333"/>
                <a:gridCol w="635283"/>
                <a:gridCol w="523628"/>
                <a:gridCol w="431223"/>
                <a:gridCol w="496676"/>
              </a:tblGrid>
              <a:tr h="2540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GWIAZDA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NAZWA GWIAZDY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ZC 1821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Porrima = gamma Vir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XZ 54027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2223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gamma Tau (Hiady)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ZC 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gamma Tau (Hiady)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ZC 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Aldebaran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ZC 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Aldebaran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1487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Regulus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1487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Regulus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gamma Tau (Hiady)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Aldebaran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Aldebaran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ZJ</a:t>
                      </a: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zachodzące zjawisko, </a:t>
                      </a:r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-zakrycie,</a:t>
                      </a:r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O</a:t>
                      </a: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-odkrycie, </a:t>
                      </a:r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minięcie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</a:t>
                      </a: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faza Księżyca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HS</a:t>
                      </a: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wysokość Słońca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2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HK - wysokość Księżyca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7_12_17 1113 Kat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6" y="285728"/>
            <a:ext cx="8704446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7_12_27 284 Ama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643966" cy="62428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Zakrycie gwiazdy 12,4 mag przez Trytona</a:t>
            </a:r>
            <a:endParaRPr lang="pl-PL" sz="40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900634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data: </a:t>
            </a:r>
            <a:r>
              <a:rPr lang="pl-PL" b="1" dirty="0" smtClean="0">
                <a:solidFill>
                  <a:srgbClr val="FF0000"/>
                </a:solidFill>
              </a:rPr>
              <a:t>5 października 2017, 23:47 UTC</a:t>
            </a:r>
          </a:p>
          <a:p>
            <a:pPr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gwiazda: UCAC4 410-143659</a:t>
            </a:r>
          </a:p>
          <a:p>
            <a:r>
              <a:rPr lang="pl-PL" b="1" dirty="0" smtClean="0"/>
              <a:t>jasność gwiazdy: 12,5 mag</a:t>
            </a:r>
          </a:p>
          <a:p>
            <a:r>
              <a:rPr lang="pl-PL" dirty="0" smtClean="0"/>
              <a:t>jasność Trytona: 13,5 mag, jasność Neptuna 7,8 mag</a:t>
            </a:r>
          </a:p>
          <a:p>
            <a:r>
              <a:rPr lang="pl-PL" dirty="0" smtClean="0"/>
              <a:t>wysokość nad horyzontem: 16° (Wodnik)</a:t>
            </a:r>
          </a:p>
          <a:p>
            <a:r>
              <a:rPr lang="pl-PL" b="1" dirty="0" smtClean="0"/>
              <a:t>odległość Neptun-Tryton: 11,5” </a:t>
            </a:r>
            <a:r>
              <a:rPr lang="pl-PL" dirty="0" smtClean="0"/>
              <a:t>(potrzeba telekonwertera </a:t>
            </a:r>
            <a:r>
              <a:rPr lang="pl-PL" dirty="0" smtClean="0"/>
              <a:t>!)                                          </a:t>
            </a:r>
            <a:r>
              <a:rPr lang="pl-PL" b="1" dirty="0" smtClean="0">
                <a:solidFill>
                  <a:srgbClr val="FF0000"/>
                </a:solidFill>
              </a:rPr>
              <a:t>– zjawisko bardzo trudne, Tryton ginący w blasku Neptuna</a:t>
            </a:r>
            <a:endParaRPr lang="pl-PL" b="1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spadek jasności – ok. 1,4 mag</a:t>
            </a:r>
          </a:p>
          <a:p>
            <a:r>
              <a:rPr lang="pl-PL" dirty="0" smtClean="0"/>
              <a:t>czas trwania zakrycia: ok. 2,5 min</a:t>
            </a:r>
          </a:p>
          <a:p>
            <a:r>
              <a:rPr lang="pl-PL" dirty="0" smtClean="0"/>
              <a:t>Księżyc : faza 100 %, elong. 34° wysokość 37°</a:t>
            </a:r>
          </a:p>
          <a:p>
            <a:endParaRPr lang="pl-PL" dirty="0" smtClean="0"/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Organizowana jest ogólnoświatowa (Europa, USA</a:t>
            </a:r>
            <a:r>
              <a:rPr lang="pl-PL" b="1" dirty="0" smtClean="0">
                <a:solidFill>
                  <a:srgbClr val="FF0000"/>
                </a:solidFill>
              </a:rPr>
              <a:t>) kampania </a:t>
            </a:r>
            <a:r>
              <a:rPr lang="pl-PL" b="1" dirty="0" smtClean="0">
                <a:solidFill>
                  <a:srgbClr val="FF0000"/>
                </a:solidFill>
              </a:rPr>
              <a:t>obserwacyjna!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Zakrycie gwiazdy 12,4 mag przez Trytona</a:t>
            </a:r>
            <a:endParaRPr lang="pl-PL" sz="4000" b="1" dirty="0"/>
          </a:p>
        </p:txBody>
      </p:sp>
      <p:pic>
        <p:nvPicPr>
          <p:cNvPr id="6" name="Obraz 5" descr="try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8011992" cy="57864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401080" cy="1143000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Zakrycie gwiazdy przez Trytona (najjaśniejsze gwiazdy 9,5 mag)                                                                    Pole widzenia kamery CCDTV z teleskopem 300/1500 mm</a:t>
            </a:r>
            <a:endParaRPr lang="pl-PL" sz="2400" b="1" dirty="0"/>
          </a:p>
        </p:txBody>
      </p:sp>
      <p:pic>
        <p:nvPicPr>
          <p:cNvPr id="4" name="Obraz 3" descr="trit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04" y="928670"/>
            <a:ext cx="835309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/>
          </a:bodyPr>
          <a:lstStyle/>
          <a:p>
            <a:r>
              <a:rPr lang="pl-PL" b="1" dirty="0" smtClean="0"/>
              <a:t>Dziękuję za uwagę. 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Zachęcam do wznowienia obserwacji zakryciowych!</a:t>
            </a:r>
            <a:endParaRPr lang="pl-PL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Kryteria wyboru zakryć brzegowych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000108"/>
            <a:ext cx="8401080" cy="4972072"/>
          </a:xfrm>
        </p:spPr>
        <p:txBody>
          <a:bodyPr>
            <a:noAutofit/>
          </a:bodyPr>
          <a:lstStyle/>
          <a:p>
            <a:pPr algn="just"/>
            <a:r>
              <a:rPr lang="pl-PL" sz="2000" dirty="0" smtClean="0"/>
              <a:t>20 maja – 31 grudnia 2017</a:t>
            </a:r>
          </a:p>
          <a:p>
            <a:pPr algn="just"/>
            <a:r>
              <a:rPr lang="pl-PL" sz="2000" dirty="0" smtClean="0"/>
              <a:t>stacja bazowa – PiOA Łódź (</a:t>
            </a:r>
            <a:r>
              <a:rPr lang="pl-PL" sz="2000" b="1" dirty="0" smtClean="0"/>
              <a:t>51°46'41.1"N 19°27'30.4"E)</a:t>
            </a:r>
          </a:p>
          <a:p>
            <a:pPr algn="just"/>
            <a:r>
              <a:rPr lang="pl-PL" sz="2000" dirty="0" smtClean="0"/>
              <a:t>maksymalna odległość granicy zjawiska od stacji – 350 km</a:t>
            </a:r>
          </a:p>
          <a:p>
            <a:pPr algn="just"/>
            <a:r>
              <a:rPr lang="pl-PL" sz="2000" dirty="0" smtClean="0"/>
              <a:t>jasność gwiazdy &gt; 7,5 mag</a:t>
            </a:r>
          </a:p>
          <a:p>
            <a:pPr algn="just"/>
            <a:r>
              <a:rPr lang="pl-PL" sz="2000" dirty="0" smtClean="0"/>
              <a:t>wszystkie wartości kąta CA (ujemne oznaczają zjawisko przy jasnym brzegu)</a:t>
            </a:r>
          </a:p>
          <a:p>
            <a:pPr algn="just">
              <a:buNone/>
            </a:pPr>
            <a:r>
              <a:rPr lang="pl-PL" sz="1600" i="1" dirty="0" smtClean="0"/>
              <a:t>         (w 2015 r M. Jarmoc zaobserwował 3 kontakty przy efemerydzie z CA = -2,6°)</a:t>
            </a:r>
          </a:p>
        </p:txBody>
      </p:sp>
      <p:pic>
        <p:nvPicPr>
          <p:cNvPr id="4" name="Obraz 3" descr="graze_zc45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357562"/>
            <a:ext cx="4772035" cy="3236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401080" cy="1143000"/>
          </a:xfrm>
        </p:spPr>
        <p:txBody>
          <a:bodyPr>
            <a:noAutofit/>
          </a:bodyPr>
          <a:lstStyle/>
          <a:p>
            <a:pPr algn="just"/>
            <a:r>
              <a:rPr lang="pl-PL" sz="1200" dirty="0" smtClean="0"/>
              <a:t> </a:t>
            </a:r>
            <a:endParaRPr lang="pl-PL" sz="12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642906" y="571476"/>
          <a:ext cx="8072497" cy="5786472"/>
        </p:xfrm>
        <a:graphic>
          <a:graphicData uri="http://schemas.openxmlformats.org/drawingml/2006/table">
            <a:tbl>
              <a:tblPr/>
              <a:tblGrid>
                <a:gridCol w="328580"/>
                <a:gridCol w="340748"/>
                <a:gridCol w="454332"/>
                <a:gridCol w="827533"/>
                <a:gridCol w="551687"/>
                <a:gridCol w="567914"/>
                <a:gridCol w="535463"/>
                <a:gridCol w="571970"/>
                <a:gridCol w="778854"/>
                <a:gridCol w="778854"/>
                <a:gridCol w="778854"/>
                <a:gridCol w="778854"/>
                <a:gridCol w="778854"/>
              </a:tblGrid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STAR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HH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HK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HS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 (KM)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2666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186.3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-10.9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MERKURY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6+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98.1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2200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62+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239.2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-20.8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ZC 491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102.9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-22.3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635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81.7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-25.2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640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3.7B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XZ 11082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67.9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-16.9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2399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54+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219.1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-17.1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0.5B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462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130.4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-29.8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2886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66+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210.7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-32.4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XZ 11708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-46.6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1449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98.2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-25.9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XZ 29259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58+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178.6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-17.8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0.3B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ZC 1644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-41.1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5.9B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XZ 26355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15+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204.7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-7.4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2.0B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XZ 205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71+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-54.6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0.3T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</a:t>
                      </a: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faza Ksieżyca, dodatnia do pełni, ujemna po pełni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HK</a:t>
                      </a: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wysokość Ksieżyca nad horyzontem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</a:t>
                      </a: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-azymut Księżyca (90 - kierunek wschodni, 180 - kierunek południowy, 270 - kierunek zachodni)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HS</a:t>
                      </a: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wysokość Słońca pod lub nad horyzontem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</a:t>
                      </a: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kąt momentu centralnego zjawiska liczony od terminatora, D - strona ciemna, B - strona jasna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1103"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 (KM)</a:t>
                      </a: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odległość granicy zjawiska od stacji bazowej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Grazing Occultations 201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61219"/>
            <a:ext cx="6441620" cy="6696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Zakrycia brzegowe – najlepsze zjawiska roku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25 lipca </a:t>
            </a:r>
            <a:r>
              <a:rPr lang="pl-PL" sz="1800" dirty="0" smtClean="0"/>
              <a:t>wypada dzienne zakrycie Merkurego, brzegowe na linii Białystok -Słubice. Powyżej tej granicy widoczne zakrycie centralne, w południowej i centralnej Polsce widoczne tylko minięcie się obiektów.</a:t>
            </a:r>
          </a:p>
          <a:p>
            <a:endParaRPr lang="pl-PL" sz="1800" dirty="0" smtClean="0"/>
          </a:p>
          <a:p>
            <a:r>
              <a:rPr lang="pl-PL" sz="1800" b="1" dirty="0" smtClean="0"/>
              <a:t>15 sierpnia</a:t>
            </a:r>
            <a:r>
              <a:rPr lang="pl-PL" sz="1800" dirty="0" smtClean="0"/>
              <a:t> po północy na linii Kraków – Lublin przebiegnie granica brzegówki gwiazdy ZC 491 (6,0 mag) – faza Księżyca -49%, kąt CA=5 stopni. Co ciekawe kilkanaście godzin potem także w okolicach Krakowa dojdzie do najlepszego zjawiska w roku. Będzie to zakrycie gwiazdy 3,6 mag (gamma Tau) – granica zjawiska przebiega między Krakowem a Krosnem, Księżyc będzie miał fazę -38%, kąt CA wyniesie 4 stopnie. </a:t>
            </a:r>
          </a:p>
          <a:p>
            <a:endParaRPr lang="pl-PL" sz="1800" dirty="0" smtClean="0"/>
          </a:p>
          <a:p>
            <a:r>
              <a:rPr lang="pl-PL" sz="1800" b="1" dirty="0" smtClean="0"/>
              <a:t>11 września</a:t>
            </a:r>
            <a:r>
              <a:rPr lang="pl-PL" sz="1800" dirty="0" smtClean="0"/>
              <a:t> – kolejne dobre zjawisko to zakrycie gwiazdy ZC 462 (6,0 mag), granica przebiega przez Poznań, faza Księżyca -74%, kąt CA = 9 stopni.</a:t>
            </a:r>
          </a:p>
          <a:p>
            <a:endParaRPr lang="pl-PL" sz="1800" dirty="0" smtClean="0"/>
          </a:p>
          <a:p>
            <a:r>
              <a:rPr lang="pl-PL" sz="1800" b="1" dirty="0" smtClean="0"/>
              <a:t>29 września </a:t>
            </a:r>
            <a:r>
              <a:rPr lang="pl-PL" sz="1800" dirty="0" smtClean="0"/>
              <a:t>na linii Katowice – Międzyrzec Podlaski dojdzie do zakrycia gwiazdy 56 Sgr (4,9 mag) przy fazie Księżyca 66% oraz kącie CA = 2, najbliżej ma Kraków.</a:t>
            </a:r>
          </a:p>
          <a:p>
            <a:endParaRPr lang="pl-PL" sz="1800" dirty="0" smtClean="0"/>
          </a:p>
          <a:p>
            <a:r>
              <a:rPr lang="pl-PL" sz="1800" b="1" dirty="0" smtClean="0"/>
              <a:t>15 października </a:t>
            </a:r>
            <a:r>
              <a:rPr lang="pl-PL" sz="1800" dirty="0" smtClean="0"/>
              <a:t>– granica zakrycia gwiazdy ZC 1449 (6,5 mag) przebiega przez Kraków, Niepołomice i na północ od Rzeszowa, faza Księżyca -22%, kąt CA = 7 stopni.</a:t>
            </a:r>
          </a:p>
          <a:p>
            <a:pPr>
              <a:buNone/>
            </a:pPr>
            <a:endParaRPr lang="pl-PL" sz="1800" dirty="0" smtClean="0"/>
          </a:p>
          <a:p>
            <a:endParaRPr lang="pl-PL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Zakrycia brzegowe – 15 sierpnia 2017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double_graze-20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8664187" cy="51760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Zakrycie brzegowe – 11 września 2017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Obraz 4" descr="11wr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928670"/>
            <a:ext cx="7681942" cy="56453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Kryteria wyboru zakryć asteroidalnych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972072"/>
          </a:xfrm>
        </p:spPr>
        <p:txBody>
          <a:bodyPr>
            <a:noAutofit/>
          </a:bodyPr>
          <a:lstStyle/>
          <a:p>
            <a:pPr algn="just"/>
            <a:r>
              <a:rPr lang="pl-PL" sz="2000" dirty="0" smtClean="0"/>
              <a:t>20 maja – 31 grudnia 2017</a:t>
            </a:r>
          </a:p>
          <a:p>
            <a:pPr algn="just"/>
            <a:r>
              <a:rPr lang="pl-PL" sz="2000" dirty="0" smtClean="0"/>
              <a:t>stacja bazowa – PiOA Łódź (</a:t>
            </a:r>
            <a:r>
              <a:rPr lang="pl-PL" sz="2000" b="1" dirty="0" smtClean="0"/>
              <a:t>51°46'41.1"N 19°27'30.4"E)</a:t>
            </a:r>
          </a:p>
          <a:p>
            <a:pPr algn="just"/>
            <a:r>
              <a:rPr lang="pl-PL" sz="2000" dirty="0" smtClean="0"/>
              <a:t>maksymalna odległość środka pasa zakrycia od stacji – 300 km</a:t>
            </a:r>
          </a:p>
          <a:p>
            <a:pPr algn="just"/>
            <a:r>
              <a:rPr lang="pl-PL" sz="2000" dirty="0" smtClean="0"/>
              <a:t>katalog gwiazd – Gaia14 (Occult)</a:t>
            </a:r>
          </a:p>
          <a:p>
            <a:pPr algn="just"/>
            <a:r>
              <a:rPr lang="pl-PL" sz="2000" dirty="0" smtClean="0"/>
              <a:t>elementy orbitalne asteroid (Astorb) – 24.04.2017</a:t>
            </a:r>
          </a:p>
          <a:p>
            <a:pPr algn="just"/>
            <a:r>
              <a:rPr lang="pl-PL" sz="2000" dirty="0" smtClean="0"/>
              <a:t>jasność gwiazdy &gt; 10,5 mag, do 11,0 mag jeśli pas zakrycia jest szeroki (&gt; 120 km)</a:t>
            </a:r>
          </a:p>
          <a:p>
            <a:pPr algn="just"/>
            <a:r>
              <a:rPr lang="pl-PL" sz="2000" dirty="0" smtClean="0"/>
              <a:t>średnica asteroidy &gt; 20 km</a:t>
            </a:r>
          </a:p>
          <a:p>
            <a:pPr algn="just"/>
            <a:r>
              <a:rPr lang="pl-PL" sz="2000" dirty="0" smtClean="0"/>
              <a:t>spadek jasnosći &gt; 1 mag</a:t>
            </a:r>
          </a:p>
          <a:p>
            <a:pPr algn="just"/>
            <a:r>
              <a:rPr lang="pl-PL" sz="2000" dirty="0" smtClean="0"/>
              <a:t>czas trwania zakrycia &gt; 1 sek</a:t>
            </a:r>
          </a:p>
          <a:p>
            <a:pPr algn="just"/>
            <a:r>
              <a:rPr lang="pl-PL" sz="2000" dirty="0" smtClean="0"/>
              <a:t>elongacja od Słońca &gt; 30 stopni</a:t>
            </a:r>
          </a:p>
          <a:p>
            <a:pPr algn="just"/>
            <a:r>
              <a:rPr lang="pl-PL" sz="2000" dirty="0" smtClean="0"/>
              <a:t>wysokość  gwiazdy nad horyzontem &gt; 10 stopni</a:t>
            </a:r>
          </a:p>
          <a:p>
            <a:pPr algn="just"/>
            <a:r>
              <a:rPr lang="pl-PL" sz="2000" dirty="0" smtClean="0"/>
              <a:t>wysokość Słońca pod horyzontem &gt; - 10 stopni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1182</Words>
  <PresentationFormat>Pokaz na ekranie (4:3)</PresentationFormat>
  <Paragraphs>666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Zakrycia asteroidalne i brzegowe w 2017 r.  22 maj – 31 grudzień 2017</vt:lpstr>
      <vt:lpstr>Zakrycia jasnych gwiazd przez Księżyc</vt:lpstr>
      <vt:lpstr>Kryteria wyboru zakryć brzegowych</vt:lpstr>
      <vt:lpstr> </vt:lpstr>
      <vt:lpstr>Slajd 5</vt:lpstr>
      <vt:lpstr>Zakrycia brzegowe – najlepsze zjawiska roku </vt:lpstr>
      <vt:lpstr>Zakrycia brzegowe – 15 sierpnia 2017 </vt:lpstr>
      <vt:lpstr>Zakrycie brzegowe – 11 września 2017 </vt:lpstr>
      <vt:lpstr>Kryteria wyboru zakryć asteroidalnych</vt:lpstr>
      <vt:lpstr>Zakrycia asteroidalne do 10,5 mag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Zakrycie gwiazdy 12,4 mag przez Trytona</vt:lpstr>
      <vt:lpstr>Zakrycie gwiazdy 12,4 mag przez Trytona</vt:lpstr>
      <vt:lpstr>Zakrycie gwiazdy przez Trytona (najjaśniejsze gwiazdy 9,5 mag)                                                                    Pole widzenia kamery CCDTV z teleskopem 300/1500 mm</vt:lpstr>
      <vt:lpstr>Dziękuję za uwagę.   Zachęcam do wznowienia obserwacji zakryciowych!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Obserwacje zjawisk zakryciowych.  Aktualne standardy, nowości i trendy</dc:title>
  <dc:creator>PTMA_BIAŁYSTOK</dc:creator>
  <cp:lastModifiedBy>PTMA_BIAŁYSTOK</cp:lastModifiedBy>
  <cp:revision>89</cp:revision>
  <dcterms:created xsi:type="dcterms:W3CDTF">2017-02-26T12:30:43Z</dcterms:created>
  <dcterms:modified xsi:type="dcterms:W3CDTF">2017-05-14T15:48:00Z</dcterms:modified>
</cp:coreProperties>
</file>